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80"/>
  </p:notesMasterIdLst>
  <p:sldIdLst>
    <p:sldId id="602" r:id="rId2"/>
    <p:sldId id="577" r:id="rId3"/>
    <p:sldId id="591" r:id="rId4"/>
    <p:sldId id="592" r:id="rId5"/>
    <p:sldId id="593" r:id="rId6"/>
    <p:sldId id="594" r:id="rId7"/>
    <p:sldId id="595" r:id="rId8"/>
    <p:sldId id="587" r:id="rId9"/>
    <p:sldId id="588" r:id="rId10"/>
    <p:sldId id="580" r:id="rId11"/>
    <p:sldId id="581" r:id="rId12"/>
    <p:sldId id="582" r:id="rId13"/>
    <p:sldId id="583" r:id="rId14"/>
    <p:sldId id="584" r:id="rId15"/>
    <p:sldId id="585" r:id="rId16"/>
    <p:sldId id="586" r:id="rId17"/>
    <p:sldId id="263" r:id="rId18"/>
    <p:sldId id="266" r:id="rId19"/>
    <p:sldId id="419" r:id="rId20"/>
    <p:sldId id="423" r:id="rId21"/>
    <p:sldId id="601" r:id="rId22"/>
    <p:sldId id="561" r:id="rId23"/>
    <p:sldId id="507" r:id="rId24"/>
    <p:sldId id="589" r:id="rId25"/>
    <p:sldId id="590" r:id="rId26"/>
    <p:sldId id="509" r:id="rId27"/>
    <p:sldId id="510" r:id="rId28"/>
    <p:sldId id="578" r:id="rId29"/>
    <p:sldId id="579" r:id="rId30"/>
    <p:sldId id="519" r:id="rId31"/>
    <p:sldId id="511" r:id="rId32"/>
    <p:sldId id="516" r:id="rId33"/>
    <p:sldId id="517" r:id="rId34"/>
    <p:sldId id="454" r:id="rId35"/>
    <p:sldId id="522" r:id="rId36"/>
    <p:sldId id="523" r:id="rId37"/>
    <p:sldId id="494" r:id="rId38"/>
    <p:sldId id="531" r:id="rId39"/>
    <p:sldId id="530" r:id="rId40"/>
    <p:sldId id="543" r:id="rId41"/>
    <p:sldId id="434" r:id="rId42"/>
    <p:sldId id="552" r:id="rId43"/>
    <p:sldId id="458" r:id="rId44"/>
    <p:sldId id="459" r:id="rId45"/>
    <p:sldId id="525" r:id="rId46"/>
    <p:sldId id="527" r:id="rId47"/>
    <p:sldId id="461" r:id="rId48"/>
    <p:sldId id="528" r:id="rId49"/>
    <p:sldId id="529" r:id="rId50"/>
    <p:sldId id="524" r:id="rId51"/>
    <p:sldId id="572" r:id="rId52"/>
    <p:sldId id="566" r:id="rId53"/>
    <p:sldId id="568" r:id="rId54"/>
    <p:sldId id="520" r:id="rId55"/>
    <p:sldId id="521" r:id="rId56"/>
    <p:sldId id="570" r:id="rId57"/>
    <p:sldId id="558" r:id="rId58"/>
    <p:sldId id="559" r:id="rId59"/>
    <p:sldId id="560" r:id="rId60"/>
    <p:sldId id="554" r:id="rId61"/>
    <p:sldId id="555" r:id="rId62"/>
    <p:sldId id="574" r:id="rId63"/>
    <p:sldId id="557" r:id="rId64"/>
    <p:sldId id="533" r:id="rId65"/>
    <p:sldId id="534" r:id="rId66"/>
    <p:sldId id="539" r:id="rId67"/>
    <p:sldId id="540" r:id="rId68"/>
    <p:sldId id="546" r:id="rId69"/>
    <p:sldId id="565" r:id="rId70"/>
    <p:sldId id="549" r:id="rId71"/>
    <p:sldId id="556" r:id="rId72"/>
    <p:sldId id="532" r:id="rId73"/>
    <p:sldId id="535" r:id="rId74"/>
    <p:sldId id="538" r:id="rId75"/>
    <p:sldId id="553" r:id="rId76"/>
    <p:sldId id="542" r:id="rId77"/>
    <p:sldId id="544" r:id="rId78"/>
    <p:sldId id="548" r:id="rId79"/>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微軟正黑體"/>
        <a:cs typeface="微軟正黑體"/>
      </a:defRPr>
    </a:lvl1pPr>
    <a:lvl2pPr marL="457200" algn="l" rtl="0" fontAlgn="base">
      <a:spcBef>
        <a:spcPct val="0"/>
      </a:spcBef>
      <a:spcAft>
        <a:spcPct val="0"/>
      </a:spcAft>
      <a:defRPr kumimoji="1" kern="1200">
        <a:solidFill>
          <a:schemeClr val="tx1"/>
        </a:solidFill>
        <a:latin typeface="Arial" charset="0"/>
        <a:ea typeface="微軟正黑體"/>
        <a:cs typeface="微軟正黑體"/>
      </a:defRPr>
    </a:lvl2pPr>
    <a:lvl3pPr marL="914400" algn="l" rtl="0" fontAlgn="base">
      <a:spcBef>
        <a:spcPct val="0"/>
      </a:spcBef>
      <a:spcAft>
        <a:spcPct val="0"/>
      </a:spcAft>
      <a:defRPr kumimoji="1" kern="1200">
        <a:solidFill>
          <a:schemeClr val="tx1"/>
        </a:solidFill>
        <a:latin typeface="Arial" charset="0"/>
        <a:ea typeface="微軟正黑體"/>
        <a:cs typeface="微軟正黑體"/>
      </a:defRPr>
    </a:lvl3pPr>
    <a:lvl4pPr marL="1371600" algn="l" rtl="0" fontAlgn="base">
      <a:spcBef>
        <a:spcPct val="0"/>
      </a:spcBef>
      <a:spcAft>
        <a:spcPct val="0"/>
      </a:spcAft>
      <a:defRPr kumimoji="1" kern="1200">
        <a:solidFill>
          <a:schemeClr val="tx1"/>
        </a:solidFill>
        <a:latin typeface="Arial" charset="0"/>
        <a:ea typeface="微軟正黑體"/>
        <a:cs typeface="微軟正黑體"/>
      </a:defRPr>
    </a:lvl4pPr>
    <a:lvl5pPr marL="1828800" algn="l" rtl="0" fontAlgn="base">
      <a:spcBef>
        <a:spcPct val="0"/>
      </a:spcBef>
      <a:spcAft>
        <a:spcPct val="0"/>
      </a:spcAft>
      <a:defRPr kumimoji="1" kern="1200">
        <a:solidFill>
          <a:schemeClr val="tx1"/>
        </a:solidFill>
        <a:latin typeface="Arial" charset="0"/>
        <a:ea typeface="微軟正黑體"/>
        <a:cs typeface="微軟正黑體"/>
      </a:defRPr>
    </a:lvl5pPr>
    <a:lvl6pPr marL="2286000" algn="l" defTabSz="914400" rtl="0" eaLnBrk="1" latinLnBrk="0" hangingPunct="1">
      <a:defRPr kumimoji="1" kern="1200">
        <a:solidFill>
          <a:schemeClr val="tx1"/>
        </a:solidFill>
        <a:latin typeface="Arial" charset="0"/>
        <a:ea typeface="微軟正黑體"/>
        <a:cs typeface="微軟正黑體"/>
      </a:defRPr>
    </a:lvl6pPr>
    <a:lvl7pPr marL="2743200" algn="l" defTabSz="914400" rtl="0" eaLnBrk="1" latinLnBrk="0" hangingPunct="1">
      <a:defRPr kumimoji="1" kern="1200">
        <a:solidFill>
          <a:schemeClr val="tx1"/>
        </a:solidFill>
        <a:latin typeface="Arial" charset="0"/>
        <a:ea typeface="微軟正黑體"/>
        <a:cs typeface="微軟正黑體"/>
      </a:defRPr>
    </a:lvl7pPr>
    <a:lvl8pPr marL="3200400" algn="l" defTabSz="914400" rtl="0" eaLnBrk="1" latinLnBrk="0" hangingPunct="1">
      <a:defRPr kumimoji="1" kern="1200">
        <a:solidFill>
          <a:schemeClr val="tx1"/>
        </a:solidFill>
        <a:latin typeface="Arial" charset="0"/>
        <a:ea typeface="微軟正黑體"/>
        <a:cs typeface="微軟正黑體"/>
      </a:defRPr>
    </a:lvl8pPr>
    <a:lvl9pPr marL="3657600" algn="l" defTabSz="914400" rtl="0" eaLnBrk="1" latinLnBrk="0" hangingPunct="1">
      <a:defRPr kumimoji="1" kern="1200">
        <a:solidFill>
          <a:schemeClr val="tx1"/>
        </a:solidFill>
        <a:latin typeface="Arial" charset="0"/>
        <a:ea typeface="微軟正黑體"/>
        <a:cs typeface="微軟正黑體"/>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FF"/>
    <a:srgbClr val="006600"/>
    <a:srgbClr val="9933FF"/>
    <a:srgbClr val="CC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60" d="100"/>
          <a:sy n="60" d="100"/>
        </p:scale>
        <p:origin x="-1128" y="-15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kumimoji="0" sz="1200">
                <a:latin typeface="+mn-lt"/>
                <a:ea typeface="+mn-ea"/>
                <a:cs typeface="+mn-cs"/>
              </a:defRPr>
            </a:lvl1pPr>
          </a:lstStyle>
          <a:p>
            <a:pPr>
              <a:defRPr/>
            </a:pPr>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kumimoji="0" sz="1200">
                <a:latin typeface="+mn-lt"/>
                <a:ea typeface="+mn-ea"/>
                <a:cs typeface="+mn-cs"/>
              </a:defRPr>
            </a:lvl1pPr>
          </a:lstStyle>
          <a:p>
            <a:pPr>
              <a:defRPr/>
            </a:pPr>
            <a:fld id="{A3BCC052-E553-41F7-B531-835FA79DA1FB}" type="datetimeFigureOut">
              <a:rPr lang="zh-TW" altLang="en-US"/>
              <a:pPr>
                <a:defRPr/>
              </a:pPr>
              <a:t>2018/7/2</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endParaRPr lang="zh-TW" altLang="en-US" noProof="0"/>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kumimoji="0" sz="1200">
                <a:latin typeface="+mn-lt"/>
                <a:ea typeface="+mn-ea"/>
                <a:cs typeface="+mn-cs"/>
              </a:defRPr>
            </a:lvl1pPr>
          </a:lstStyle>
          <a:p>
            <a:pPr>
              <a:defRPr/>
            </a:pPr>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kumimoji="0" sz="1200">
                <a:latin typeface="+mn-lt"/>
                <a:ea typeface="+mn-ea"/>
                <a:cs typeface="+mn-cs"/>
              </a:defRPr>
            </a:lvl1pPr>
          </a:lstStyle>
          <a:p>
            <a:pPr>
              <a:defRPr/>
            </a:pPr>
            <a:fld id="{E488724D-0017-4C84-B7A1-615D1D2B2868}" type="slidenum">
              <a:rPr lang="zh-TW" altLang="en-US"/>
              <a:pPr>
                <a:defRPr/>
              </a:pPr>
              <a:t>‹#›</a:t>
            </a:fld>
            <a:endParaRPr lang="zh-TW" altLang="en-US"/>
          </a:p>
        </p:txBody>
      </p:sp>
    </p:spTree>
    <p:extLst>
      <p:ext uri="{BB962C8B-B14F-4D97-AF65-F5344CB8AC3E}">
        <p14:creationId xmlns:p14="http://schemas.microsoft.com/office/powerpoint/2010/main" xmlns="" val="6006414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9395"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latin typeface="Arial" pitchFamily="34" charset="0"/>
            </a:endParaRPr>
          </a:p>
        </p:txBody>
      </p:sp>
      <p:sp>
        <p:nvSpPr>
          <p:cNvPr id="59396"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BE95A44-D98A-4216-BD0E-6506C85153B4}" type="slidenum">
              <a:rPr lang="en-US" altLang="zh-TW" smtClean="0">
                <a:latin typeface="Arial" pitchFamily="34" charset="0"/>
              </a:rPr>
              <a:pPr/>
              <a:t>1</a:t>
            </a:fld>
            <a:endParaRPr lang="en-US" altLang="zh-TW"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投影片圖像版面配置區 1"/>
          <p:cNvSpPr>
            <a:spLocks noGrp="1" noRot="1" noChangeAspect="1"/>
          </p:cNvSpPr>
          <p:nvPr>
            <p:ph type="sldImg"/>
          </p:nvPr>
        </p:nvSpPr>
        <p:spPr bwMode="auto">
          <a:noFill/>
          <a:ln>
            <a:solidFill>
              <a:srgbClr val="000000"/>
            </a:solidFill>
            <a:miter lim="800000"/>
            <a:headEnd/>
            <a:tailEnd/>
          </a:ln>
        </p:spPr>
      </p:sp>
      <p:sp>
        <p:nvSpPr>
          <p:cNvPr id="399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5A83AB84-4D5C-4515-B9FB-1B3885C5B432}" type="slidenum">
              <a:rPr lang="zh-TW" altLang="en-US" smtClean="0"/>
              <a:pPr>
                <a:defRPr/>
              </a:pPr>
              <a:t>28</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 name="Rectangle 10"/>
          <p:cNvGrpSpPr>
            <a:grpSpLocks/>
          </p:cNvGrpSpPr>
          <p:nvPr/>
        </p:nvGrpSpPr>
        <p:grpSpPr bwMode="auto">
          <a:xfrm>
            <a:off x="-6350" y="3859213"/>
            <a:ext cx="9156700" cy="3005137"/>
            <a:chOff x="-4" y="2431"/>
            <a:chExt cx="5768" cy="1893"/>
          </a:xfrm>
        </p:grpSpPr>
        <p:pic>
          <p:nvPicPr>
            <p:cNvPr id="5" name="Rectangle 10"/>
            <p:cNvPicPr>
              <a:picLocks noChangeArrowheads="1"/>
            </p:cNvPicPr>
            <p:nvPr/>
          </p:nvPicPr>
          <p:blipFill>
            <a:blip r:embed="rId2" cstate="print"/>
            <a:srcRect/>
            <a:stretch>
              <a:fillRect/>
            </a:stretch>
          </p:blipFill>
          <p:spPr bwMode="auto">
            <a:xfrm>
              <a:off x="-4" y="2431"/>
              <a:ext cx="5768" cy="1893"/>
            </a:xfrm>
            <a:prstGeom prst="rect">
              <a:avLst/>
            </a:prstGeom>
            <a:noFill/>
            <a:ln w="9525">
              <a:noFill/>
              <a:miter lim="800000"/>
              <a:headEnd/>
              <a:tailEnd/>
            </a:ln>
          </p:spPr>
        </p:pic>
        <p:sp>
          <p:nvSpPr>
            <p:cNvPr id="6" name="Text Box 3"/>
            <p:cNvSpPr txBox="1">
              <a:spLocks noChangeArrowheads="1"/>
            </p:cNvSpPr>
            <p:nvPr/>
          </p:nvSpPr>
          <p:spPr bwMode="auto">
            <a:xfrm>
              <a:off x="0" y="2436"/>
              <a:ext cx="5760" cy="1884"/>
            </a:xfrm>
            <a:prstGeom prst="rect">
              <a:avLst/>
            </a:prstGeom>
            <a:noFill/>
            <a:ln w="9525">
              <a:noFill/>
              <a:miter lim="800000"/>
              <a:headEnd/>
              <a:tailEnd/>
            </a:ln>
          </p:spPr>
          <p:txBody>
            <a:bodyPr anchor="ctr"/>
            <a:lstStyle/>
            <a:p>
              <a:pPr algn="ctr">
                <a:defRPr/>
              </a:pPr>
              <a:endParaRPr kumimoji="0" lang="en-US" altLang="zh-TW">
                <a:solidFill>
                  <a:srgbClr val="FFFFFF"/>
                </a:solidFill>
                <a:latin typeface="Trebuchet MS" pitchFamily="34" charset="0"/>
              </a:endParaRPr>
            </a:p>
          </p:txBody>
        </p:sp>
      </p:grpSp>
      <p:grpSp>
        <p:nvGrpSpPr>
          <p:cNvPr id="7" name="Rectangle 11"/>
          <p:cNvGrpSpPr>
            <a:grpSpLocks/>
          </p:cNvGrpSpPr>
          <p:nvPr/>
        </p:nvGrpSpPr>
        <p:grpSpPr bwMode="auto">
          <a:xfrm>
            <a:off x="-6350" y="-6350"/>
            <a:ext cx="9156700" cy="3876675"/>
            <a:chOff x="-4" y="-4"/>
            <a:chExt cx="5768" cy="2442"/>
          </a:xfrm>
        </p:grpSpPr>
        <p:pic>
          <p:nvPicPr>
            <p:cNvPr id="8" name="Rectangle 11"/>
            <p:cNvPicPr>
              <a:picLocks noChangeArrowheads="1"/>
            </p:cNvPicPr>
            <p:nvPr/>
          </p:nvPicPr>
          <p:blipFill>
            <a:blip r:embed="rId3" cstate="print"/>
            <a:srcRect/>
            <a:stretch>
              <a:fillRect/>
            </a:stretch>
          </p:blipFill>
          <p:spPr bwMode="auto">
            <a:xfrm>
              <a:off x="-4" y="-4"/>
              <a:ext cx="5768" cy="2442"/>
            </a:xfrm>
            <a:prstGeom prst="rect">
              <a:avLst/>
            </a:prstGeom>
            <a:noFill/>
            <a:ln w="9525">
              <a:noFill/>
              <a:miter lim="800000"/>
              <a:headEnd/>
              <a:tailEnd/>
            </a:ln>
          </p:spPr>
        </p:pic>
        <p:sp>
          <p:nvSpPr>
            <p:cNvPr id="9" name="Text Box 6"/>
            <p:cNvSpPr txBox="1">
              <a:spLocks noChangeArrowheads="1"/>
            </p:cNvSpPr>
            <p:nvPr/>
          </p:nvSpPr>
          <p:spPr bwMode="auto">
            <a:xfrm>
              <a:off x="0" y="0"/>
              <a:ext cx="5760" cy="2436"/>
            </a:xfrm>
            <a:prstGeom prst="rect">
              <a:avLst/>
            </a:prstGeom>
            <a:noFill/>
            <a:ln w="9525">
              <a:noFill/>
              <a:miter lim="800000"/>
              <a:headEnd/>
              <a:tailEnd/>
            </a:ln>
          </p:spPr>
          <p:txBody>
            <a:bodyPr anchor="ctr"/>
            <a:lstStyle/>
            <a:p>
              <a:pPr algn="ctr">
                <a:defRPr/>
              </a:pPr>
              <a:endParaRPr kumimoji="0" lang="en-US" altLang="zh-TW">
                <a:solidFill>
                  <a:srgbClr val="FFFFFF"/>
                </a:solidFill>
                <a:latin typeface="Trebuchet MS" pitchFamily="34" charset="0"/>
              </a:endParaRPr>
            </a:p>
          </p:txBody>
        </p:sp>
      </p:grpSp>
      <p:sp>
        <p:nvSpPr>
          <p:cNvPr id="10" name="Rectangle 12"/>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11"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zh-TW" altLang="en-US" smtClean="0"/>
              <a:t>按一下以編輯母片標題樣式</a:t>
            </a:r>
            <a:endParaRPr lang="en-US" dirty="0"/>
          </a:p>
        </p:txBody>
      </p:sp>
      <p:sp>
        <p:nvSpPr>
          <p:cNvPr id="12" name="Date Placeholder 3"/>
          <p:cNvSpPr>
            <a:spLocks noGrp="1"/>
          </p:cNvSpPr>
          <p:nvPr>
            <p:ph type="dt" sz="half" idx="10"/>
          </p:nvPr>
        </p:nvSpPr>
        <p:spPr/>
        <p:txBody>
          <a:bodyPr/>
          <a:lstStyle>
            <a:lvl1pPr>
              <a:defRPr/>
            </a:lvl1pPr>
          </a:lstStyle>
          <a:p>
            <a:pPr>
              <a:defRPr/>
            </a:pPr>
            <a:fld id="{F642A0E3-F99A-4069-B119-30477EC02A3C}" type="datetimeFigureOut">
              <a:rPr lang="zh-TW" altLang="en-US"/>
              <a:pPr>
                <a:defRPr/>
              </a:pPr>
              <a:t>2018/7/2</a:t>
            </a:fld>
            <a:endParaRPr lang="zh-TW" altLang="en-US"/>
          </a:p>
        </p:txBody>
      </p:sp>
      <p:sp>
        <p:nvSpPr>
          <p:cNvPr id="13" name="Footer Placeholder 4"/>
          <p:cNvSpPr>
            <a:spLocks noGrp="1"/>
          </p:cNvSpPr>
          <p:nvPr>
            <p:ph type="ftr" sz="quarter" idx="11"/>
          </p:nvPr>
        </p:nvSpPr>
        <p:spPr/>
        <p:txBody>
          <a:bodyPr/>
          <a:lstStyle>
            <a:lvl1pPr>
              <a:defRPr/>
            </a:lvl1pPr>
          </a:lstStyle>
          <a:p>
            <a:pPr>
              <a:defRPr/>
            </a:pPr>
            <a:endParaRPr lang="zh-TW" altLang="en-US"/>
          </a:p>
        </p:txBody>
      </p:sp>
      <p:sp>
        <p:nvSpPr>
          <p:cNvPr id="14" name="Slide Number Placeholder 5"/>
          <p:cNvSpPr>
            <a:spLocks noGrp="1"/>
          </p:cNvSpPr>
          <p:nvPr>
            <p:ph type="sldNum" sz="quarter" idx="12"/>
          </p:nvPr>
        </p:nvSpPr>
        <p:spPr/>
        <p:txBody>
          <a:bodyPr/>
          <a:lstStyle>
            <a:lvl1pPr>
              <a:defRPr/>
            </a:lvl1pPr>
          </a:lstStyle>
          <a:p>
            <a:pPr>
              <a:defRPr/>
            </a:pPr>
            <a:fld id="{1A64DEF6-9310-4DD9-89DF-84A3B0CBCE43}" type="slidenum">
              <a:rPr lang="zh-TW" altLang="en-US"/>
              <a:pPr>
                <a:defRPr/>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lvl1pPr>
              <a:defRPr/>
            </a:lvl1pPr>
          </a:lstStyle>
          <a:p>
            <a:pPr>
              <a:defRPr/>
            </a:pPr>
            <a:fld id="{AF602D5B-9328-4442-B6E2-A0174EC538A1}" type="datetimeFigureOut">
              <a:rPr lang="zh-TW" altLang="en-US"/>
              <a:pPr>
                <a:defRPr/>
              </a:pPr>
              <a:t>2018/7/2</a:t>
            </a:fld>
            <a:endParaRPr lang="zh-TW" altLang="en-US"/>
          </a:p>
        </p:txBody>
      </p:sp>
      <p:sp>
        <p:nvSpPr>
          <p:cNvPr id="5" name="Footer Placeholder 4"/>
          <p:cNvSpPr>
            <a:spLocks noGrp="1"/>
          </p:cNvSpPr>
          <p:nvPr>
            <p:ph type="ftr" sz="quarter" idx="11"/>
          </p:nvPr>
        </p:nvSpPr>
        <p:spPr/>
        <p:txBody>
          <a:bodyPr/>
          <a:lstStyle>
            <a:lvl1pPr>
              <a:defRPr/>
            </a:lvl1pPr>
          </a:lstStyle>
          <a:p>
            <a:pPr>
              <a:defRPr/>
            </a:pPr>
            <a:endParaRPr lang="zh-TW" altLang="en-US"/>
          </a:p>
        </p:txBody>
      </p:sp>
      <p:sp>
        <p:nvSpPr>
          <p:cNvPr id="6" name="Slide Number Placeholder 5"/>
          <p:cNvSpPr>
            <a:spLocks noGrp="1"/>
          </p:cNvSpPr>
          <p:nvPr>
            <p:ph type="sldNum" sz="quarter" idx="12"/>
          </p:nvPr>
        </p:nvSpPr>
        <p:spPr/>
        <p:txBody>
          <a:bodyPr/>
          <a:lstStyle>
            <a:lvl1pPr>
              <a:defRPr/>
            </a:lvl1pPr>
          </a:lstStyle>
          <a:p>
            <a:pPr>
              <a:defRPr/>
            </a:pPr>
            <a:fld id="{BA1CF126-C920-424C-B7AF-104E8D6CE645}" type="slidenum">
              <a:rPr lang="zh-TW" altLang="en-US"/>
              <a:pPr>
                <a:defRPr/>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lvl1pPr>
              <a:defRPr/>
            </a:lvl1pPr>
          </a:lstStyle>
          <a:p>
            <a:pPr>
              <a:defRPr/>
            </a:pPr>
            <a:fld id="{29F15765-1656-40C3-8189-DABA98777FE4}" type="datetimeFigureOut">
              <a:rPr lang="zh-TW" altLang="en-US"/>
              <a:pPr>
                <a:defRPr/>
              </a:pPr>
              <a:t>2018/7/2</a:t>
            </a:fld>
            <a:endParaRPr lang="zh-TW" altLang="en-US"/>
          </a:p>
        </p:txBody>
      </p:sp>
      <p:sp>
        <p:nvSpPr>
          <p:cNvPr id="5" name="Footer Placeholder 4"/>
          <p:cNvSpPr>
            <a:spLocks noGrp="1"/>
          </p:cNvSpPr>
          <p:nvPr>
            <p:ph type="ftr" sz="quarter" idx="11"/>
          </p:nvPr>
        </p:nvSpPr>
        <p:spPr/>
        <p:txBody>
          <a:bodyPr/>
          <a:lstStyle>
            <a:lvl1pPr>
              <a:defRPr/>
            </a:lvl1pPr>
          </a:lstStyle>
          <a:p>
            <a:pPr>
              <a:defRPr/>
            </a:pPr>
            <a:endParaRPr lang="zh-TW" altLang="en-US"/>
          </a:p>
        </p:txBody>
      </p:sp>
      <p:sp>
        <p:nvSpPr>
          <p:cNvPr id="6" name="Slide Number Placeholder 5"/>
          <p:cNvSpPr>
            <a:spLocks noGrp="1"/>
          </p:cNvSpPr>
          <p:nvPr>
            <p:ph type="sldNum" sz="quarter" idx="12"/>
          </p:nvPr>
        </p:nvSpPr>
        <p:spPr/>
        <p:txBody>
          <a:bodyPr/>
          <a:lstStyle>
            <a:lvl1pPr>
              <a:defRPr/>
            </a:lvl1pPr>
          </a:lstStyle>
          <a:p>
            <a:pPr>
              <a:defRPr/>
            </a:pPr>
            <a:fld id="{25EC964E-8847-409B-9741-661B2702D196}" type="slidenum">
              <a:rPr lang="zh-TW" altLang="en-US"/>
              <a:pPr>
                <a:defRPr/>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43000" y="731838"/>
            <a:ext cx="7162800" cy="4783137"/>
          </a:xfrm>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3" name="Date Placeholder 3"/>
          <p:cNvSpPr>
            <a:spLocks noGrp="1"/>
          </p:cNvSpPr>
          <p:nvPr>
            <p:ph type="dt" sz="half" idx="10"/>
          </p:nvPr>
        </p:nvSpPr>
        <p:spPr/>
        <p:txBody>
          <a:bodyPr/>
          <a:lstStyle>
            <a:lvl1pPr>
              <a:defRPr/>
            </a:lvl1pPr>
          </a:lstStyle>
          <a:p>
            <a:pPr>
              <a:defRPr/>
            </a:pPr>
            <a:fld id="{A0E30714-CFAB-45D0-9542-38E00B412CD7}" type="datetimeFigureOut">
              <a:rPr lang="zh-TW" altLang="en-US"/>
              <a:pPr>
                <a:defRPr/>
              </a:pPr>
              <a:t>2018/7/2</a:t>
            </a:fld>
            <a:endParaRPr lang="zh-TW" altLang="en-US"/>
          </a:p>
        </p:txBody>
      </p:sp>
      <p:sp>
        <p:nvSpPr>
          <p:cNvPr id="4" name="Footer Placeholder 4"/>
          <p:cNvSpPr>
            <a:spLocks noGrp="1"/>
          </p:cNvSpPr>
          <p:nvPr>
            <p:ph type="ftr" sz="quarter" idx="11"/>
          </p:nvPr>
        </p:nvSpPr>
        <p:spPr/>
        <p:txBody>
          <a:bodyPr/>
          <a:lstStyle>
            <a:lvl1pPr>
              <a:defRPr/>
            </a:lvl1pPr>
          </a:lstStyle>
          <a:p>
            <a:pPr>
              <a:defRPr/>
            </a:pPr>
            <a:endParaRPr lang="zh-TW" altLang="en-US"/>
          </a:p>
        </p:txBody>
      </p:sp>
      <p:sp>
        <p:nvSpPr>
          <p:cNvPr id="5" name="Slide Number Placeholder 5"/>
          <p:cNvSpPr>
            <a:spLocks noGrp="1"/>
          </p:cNvSpPr>
          <p:nvPr>
            <p:ph type="sldNum" sz="quarter" idx="12"/>
          </p:nvPr>
        </p:nvSpPr>
        <p:spPr/>
        <p:txBody>
          <a:bodyPr/>
          <a:lstStyle>
            <a:lvl1pPr>
              <a:defRPr/>
            </a:lvl1pPr>
          </a:lstStyle>
          <a:p>
            <a:pPr>
              <a:defRPr/>
            </a:pPr>
            <a:fld id="{108FDEB4-E6B7-4B10-B939-CE652C458A70}" type="slidenum">
              <a:rPr lang="zh-TW" altLang="en-US"/>
              <a:pPr>
                <a:defRPr/>
              </a:pPr>
              <a:t>‹#›</a:t>
            </a:fld>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600202"/>
            <a:ext cx="4038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2"/>
            <a:ext cx="4038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a:xfrm>
            <a:off x="457200" y="6245225"/>
            <a:ext cx="2133600" cy="476250"/>
          </a:xfrm>
        </p:spPr>
        <p:txBody>
          <a:bodyPr/>
          <a:lstStyle>
            <a:lvl1pPr>
              <a:defRPr/>
            </a:lvl1pPr>
          </a:lstStyle>
          <a:p>
            <a:endParaRPr lang="en-US" altLang="zh-TW"/>
          </a:p>
        </p:txBody>
      </p:sp>
      <p:sp>
        <p:nvSpPr>
          <p:cNvPr id="6" name="頁尾版面配置區 5"/>
          <p:cNvSpPr>
            <a:spLocks noGrp="1"/>
          </p:cNvSpPr>
          <p:nvPr>
            <p:ph type="ftr" sz="quarter" idx="11"/>
          </p:nvPr>
        </p:nvSpPr>
        <p:spPr>
          <a:xfrm>
            <a:off x="3124200" y="6245225"/>
            <a:ext cx="2895600" cy="476250"/>
          </a:xfrm>
        </p:spPr>
        <p:txBody>
          <a:bodyPr/>
          <a:lstStyle>
            <a:lvl1pPr>
              <a:defRPr/>
            </a:lvl1pPr>
          </a:lstStyle>
          <a:p>
            <a:endParaRPr lang="en-US" altLang="zh-TW"/>
          </a:p>
        </p:txBody>
      </p:sp>
      <p:sp>
        <p:nvSpPr>
          <p:cNvPr id="7" name="投影片編號版面配置區 6"/>
          <p:cNvSpPr>
            <a:spLocks noGrp="1"/>
          </p:cNvSpPr>
          <p:nvPr>
            <p:ph type="sldNum" sz="quarter" idx="12"/>
          </p:nvPr>
        </p:nvSpPr>
        <p:spPr>
          <a:xfrm>
            <a:off x="6553200" y="6245225"/>
            <a:ext cx="2133600" cy="476250"/>
          </a:xfrm>
          <a:prstGeom prst="rect">
            <a:avLst/>
          </a:prstGeom>
        </p:spPr>
        <p:txBody>
          <a:bodyPr/>
          <a:lstStyle>
            <a:lvl1pPr>
              <a:defRPr/>
            </a:lvl1pPr>
          </a:lstStyle>
          <a:p>
            <a:fld id="{983BA0CB-EDAB-48DE-83FB-1991DAD80034}" type="slidenum">
              <a:rPr lang="en-US" altLang="zh-TW"/>
              <a:pPr/>
              <a:t>‹#›</a:t>
            </a:fld>
            <a:endParaRPr lang="en-US" altLang="zh-TW"/>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TW" altLang="en-US" smtClean="0"/>
              <a:t>按一下以編輯母片標題樣式</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4"/>
          </p:nvPr>
        </p:nvSpPr>
        <p:spPr/>
        <p:txBody>
          <a:bodyPr/>
          <a:lstStyle>
            <a:lvl1pPr>
              <a:defRPr/>
            </a:lvl1pPr>
          </a:lstStyle>
          <a:p>
            <a:pPr>
              <a:defRPr/>
            </a:pPr>
            <a:fld id="{80BB674A-175D-4B8F-888E-424846A39960}" type="datetimeFigureOut">
              <a:rPr lang="zh-TW" altLang="en-US"/>
              <a:pPr>
                <a:defRPr/>
              </a:pPr>
              <a:t>2018/7/2</a:t>
            </a:fld>
            <a:endParaRPr lang="zh-TW" altLang="en-US"/>
          </a:p>
        </p:txBody>
      </p:sp>
      <p:sp>
        <p:nvSpPr>
          <p:cNvPr id="5" name="Footer Placeholder 4"/>
          <p:cNvSpPr>
            <a:spLocks noGrp="1"/>
          </p:cNvSpPr>
          <p:nvPr>
            <p:ph type="ftr" sz="quarter" idx="15"/>
          </p:nvPr>
        </p:nvSpPr>
        <p:spPr/>
        <p:txBody>
          <a:bodyPr/>
          <a:lstStyle>
            <a:lvl1pPr>
              <a:defRPr/>
            </a:lvl1pPr>
          </a:lstStyle>
          <a:p>
            <a:pPr>
              <a:defRPr/>
            </a:pPr>
            <a:endParaRPr lang="zh-TW" altLang="en-US"/>
          </a:p>
        </p:txBody>
      </p:sp>
      <p:sp>
        <p:nvSpPr>
          <p:cNvPr id="6" name="Slide Number Placeholder 5"/>
          <p:cNvSpPr>
            <a:spLocks noGrp="1"/>
          </p:cNvSpPr>
          <p:nvPr>
            <p:ph type="sldNum" sz="quarter" idx="16"/>
          </p:nvPr>
        </p:nvSpPr>
        <p:spPr/>
        <p:txBody>
          <a:bodyPr/>
          <a:lstStyle>
            <a:lvl1pPr>
              <a:defRPr/>
            </a:lvl1pPr>
          </a:lstStyle>
          <a:p>
            <a:pPr>
              <a:defRPr/>
            </a:pPr>
            <a:fld id="{D72D4D9D-B8AC-4875-8195-9ED93F176F04}" type="slidenum">
              <a:rPr lang="zh-TW" altLang="en-US"/>
              <a:pPr>
                <a:defRPr/>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5"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6" name="Rectangle 8"/>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7"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8" name="Date Placeholder 3"/>
          <p:cNvSpPr>
            <a:spLocks noGrp="1"/>
          </p:cNvSpPr>
          <p:nvPr>
            <p:ph type="dt" sz="half" idx="10"/>
          </p:nvPr>
        </p:nvSpPr>
        <p:spPr/>
        <p:txBody>
          <a:bodyPr/>
          <a:lstStyle>
            <a:lvl1pPr>
              <a:defRPr/>
            </a:lvl1pPr>
          </a:lstStyle>
          <a:p>
            <a:pPr>
              <a:defRPr/>
            </a:pPr>
            <a:fld id="{E7C54518-A1FB-45E8-86D7-9A130B77D4A5}" type="datetimeFigureOut">
              <a:rPr lang="zh-TW" altLang="en-US"/>
              <a:pPr>
                <a:defRPr/>
              </a:pPr>
              <a:t>2018/7/2</a:t>
            </a:fld>
            <a:endParaRPr lang="zh-TW" altLang="en-US"/>
          </a:p>
        </p:txBody>
      </p:sp>
      <p:sp>
        <p:nvSpPr>
          <p:cNvPr id="9" name="Footer Placeholder 4"/>
          <p:cNvSpPr>
            <a:spLocks noGrp="1"/>
          </p:cNvSpPr>
          <p:nvPr>
            <p:ph type="ftr" sz="quarter" idx="11"/>
          </p:nvPr>
        </p:nvSpPr>
        <p:spPr/>
        <p:txBody>
          <a:bodyPr/>
          <a:lstStyle>
            <a:lvl1pPr>
              <a:defRPr/>
            </a:lvl1pPr>
          </a:lstStyle>
          <a:p>
            <a:pPr>
              <a:defRPr/>
            </a:pPr>
            <a:endParaRPr lang="zh-TW" altLang="en-US"/>
          </a:p>
        </p:txBody>
      </p:sp>
      <p:sp>
        <p:nvSpPr>
          <p:cNvPr id="10" name="Slide Number Placeholder 5"/>
          <p:cNvSpPr>
            <a:spLocks noGrp="1"/>
          </p:cNvSpPr>
          <p:nvPr>
            <p:ph type="sldNum" sz="quarter" idx="12"/>
          </p:nvPr>
        </p:nvSpPr>
        <p:spPr/>
        <p:txBody>
          <a:bodyPr/>
          <a:lstStyle>
            <a:lvl1pPr>
              <a:defRPr/>
            </a:lvl1pPr>
          </a:lstStyle>
          <a:p>
            <a:pPr>
              <a:defRPr/>
            </a:pPr>
            <a:fld id="{5EAE3D63-1C0F-4E50-87A9-A1F08F262C40}" type="slidenum">
              <a:rPr lang="zh-TW" altLang="en-US"/>
              <a:pPr>
                <a:defRPr/>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TW" altLang="en-US" smtClean="0"/>
              <a:t>按一下以編輯母片標題樣式</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Date Placeholder 3"/>
          <p:cNvSpPr>
            <a:spLocks noGrp="1"/>
          </p:cNvSpPr>
          <p:nvPr>
            <p:ph type="dt" sz="half" idx="15"/>
          </p:nvPr>
        </p:nvSpPr>
        <p:spPr/>
        <p:txBody>
          <a:bodyPr/>
          <a:lstStyle>
            <a:lvl1pPr>
              <a:defRPr/>
            </a:lvl1pPr>
          </a:lstStyle>
          <a:p>
            <a:pPr>
              <a:defRPr/>
            </a:pPr>
            <a:fld id="{A5EC19F4-D93D-4CCA-975C-953CC074042D}" type="datetimeFigureOut">
              <a:rPr lang="zh-TW" altLang="en-US"/>
              <a:pPr>
                <a:defRPr/>
              </a:pPr>
              <a:t>2018/7/2</a:t>
            </a:fld>
            <a:endParaRPr lang="zh-TW" altLang="en-US"/>
          </a:p>
        </p:txBody>
      </p:sp>
      <p:sp>
        <p:nvSpPr>
          <p:cNvPr id="6" name="Footer Placeholder 4"/>
          <p:cNvSpPr>
            <a:spLocks noGrp="1"/>
          </p:cNvSpPr>
          <p:nvPr>
            <p:ph type="ftr" sz="quarter" idx="16"/>
          </p:nvPr>
        </p:nvSpPr>
        <p:spPr/>
        <p:txBody>
          <a:bodyPr/>
          <a:lstStyle>
            <a:lvl1pPr>
              <a:defRPr/>
            </a:lvl1pPr>
          </a:lstStyle>
          <a:p>
            <a:pPr>
              <a:defRPr/>
            </a:pPr>
            <a:endParaRPr lang="zh-TW" altLang="en-US"/>
          </a:p>
        </p:txBody>
      </p:sp>
      <p:sp>
        <p:nvSpPr>
          <p:cNvPr id="7" name="Slide Number Placeholder 5"/>
          <p:cNvSpPr>
            <a:spLocks noGrp="1"/>
          </p:cNvSpPr>
          <p:nvPr>
            <p:ph type="sldNum" sz="quarter" idx="17"/>
          </p:nvPr>
        </p:nvSpPr>
        <p:spPr/>
        <p:txBody>
          <a:bodyPr/>
          <a:lstStyle>
            <a:lvl1pPr>
              <a:defRPr/>
            </a:lvl1pPr>
          </a:lstStyle>
          <a:p>
            <a:pPr>
              <a:defRPr/>
            </a:pPr>
            <a:fld id="{DF9FE5E0-9C7B-43EF-B463-D6D0B0DB5145}" type="slidenum">
              <a:rPr lang="zh-TW" altLang="en-US"/>
              <a:pPr>
                <a:defRPr/>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10" name="Title 9"/>
          <p:cNvSpPr>
            <a:spLocks noGrp="1"/>
          </p:cNvSpPr>
          <p:nvPr>
            <p:ph type="title"/>
          </p:nvPr>
        </p:nvSpPr>
        <p:spPr/>
        <p:txBody>
          <a:bodyPr/>
          <a:lstStyle/>
          <a:p>
            <a:r>
              <a:rPr lang="zh-TW" altLang="en-US" smtClean="0"/>
              <a:t>按一下以編輯母片標題樣式</a:t>
            </a:r>
            <a:endParaRPr lang="en-US" dirty="0"/>
          </a:p>
        </p:txBody>
      </p:sp>
      <p:sp>
        <p:nvSpPr>
          <p:cNvPr id="7" name="Date Placeholder 3"/>
          <p:cNvSpPr>
            <a:spLocks noGrp="1"/>
          </p:cNvSpPr>
          <p:nvPr>
            <p:ph type="dt" sz="half" idx="10"/>
          </p:nvPr>
        </p:nvSpPr>
        <p:spPr/>
        <p:txBody>
          <a:bodyPr/>
          <a:lstStyle>
            <a:lvl1pPr>
              <a:defRPr/>
            </a:lvl1pPr>
          </a:lstStyle>
          <a:p>
            <a:pPr>
              <a:defRPr/>
            </a:pPr>
            <a:fld id="{607E35BA-8D5D-4DF2-9A59-FC50E40B2850}" type="datetimeFigureOut">
              <a:rPr lang="zh-TW" altLang="en-US"/>
              <a:pPr>
                <a:defRPr/>
              </a:pPr>
              <a:t>2018/7/2</a:t>
            </a:fld>
            <a:endParaRPr lang="zh-TW" altLang="en-US"/>
          </a:p>
        </p:txBody>
      </p:sp>
      <p:sp>
        <p:nvSpPr>
          <p:cNvPr id="8" name="Footer Placeholder 4"/>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968C2ECE-6F97-44A8-8B42-5350B055FD88}" type="slidenum">
              <a:rPr lang="zh-TW" altLang="en-US"/>
              <a:pPr>
                <a:defRPr/>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3"/>
          <p:cNvSpPr>
            <a:spLocks noGrp="1"/>
          </p:cNvSpPr>
          <p:nvPr>
            <p:ph type="dt" sz="half" idx="10"/>
          </p:nvPr>
        </p:nvSpPr>
        <p:spPr/>
        <p:txBody>
          <a:bodyPr/>
          <a:lstStyle>
            <a:lvl1pPr>
              <a:defRPr/>
            </a:lvl1pPr>
          </a:lstStyle>
          <a:p>
            <a:pPr>
              <a:defRPr/>
            </a:pPr>
            <a:fld id="{C13B2695-55D5-4BF0-A1D0-1C649226B900}" type="datetimeFigureOut">
              <a:rPr lang="zh-TW" altLang="en-US"/>
              <a:pPr>
                <a:defRPr/>
              </a:pPr>
              <a:t>2018/7/2</a:t>
            </a:fld>
            <a:endParaRPr lang="zh-TW" altLang="en-US"/>
          </a:p>
        </p:txBody>
      </p:sp>
      <p:sp>
        <p:nvSpPr>
          <p:cNvPr id="4" name="Footer Placeholder 4"/>
          <p:cNvSpPr>
            <a:spLocks noGrp="1"/>
          </p:cNvSpPr>
          <p:nvPr>
            <p:ph type="ftr" sz="quarter" idx="11"/>
          </p:nvPr>
        </p:nvSpPr>
        <p:spPr/>
        <p:txBody>
          <a:bodyPr/>
          <a:lstStyle>
            <a:lvl1pPr>
              <a:defRPr/>
            </a:lvl1pPr>
          </a:lstStyle>
          <a:p>
            <a:pPr>
              <a:defRPr/>
            </a:pPr>
            <a:endParaRPr lang="zh-TW" altLang="en-US"/>
          </a:p>
        </p:txBody>
      </p:sp>
      <p:sp>
        <p:nvSpPr>
          <p:cNvPr id="5" name="Slide Number Placeholder 5"/>
          <p:cNvSpPr>
            <a:spLocks noGrp="1"/>
          </p:cNvSpPr>
          <p:nvPr>
            <p:ph type="sldNum" sz="quarter" idx="12"/>
          </p:nvPr>
        </p:nvSpPr>
        <p:spPr/>
        <p:txBody>
          <a:bodyPr/>
          <a:lstStyle>
            <a:lvl1pPr>
              <a:defRPr/>
            </a:lvl1pPr>
          </a:lstStyle>
          <a:p>
            <a:pPr>
              <a:defRPr/>
            </a:pPr>
            <a:fld id="{86FD6D2C-6592-4260-82CC-9E28027C0851}" type="slidenum">
              <a:rPr lang="zh-TW" altLang="en-US"/>
              <a:pPr>
                <a:defRPr/>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AC35C10-F4A2-49F5-8C91-98F46B5524F0}" type="datetimeFigureOut">
              <a:rPr lang="zh-TW" altLang="en-US"/>
              <a:pPr>
                <a:defRPr/>
              </a:pPr>
              <a:t>2018/7/2</a:t>
            </a:fld>
            <a:endParaRPr lang="zh-TW" altLang="en-US"/>
          </a:p>
        </p:txBody>
      </p:sp>
      <p:sp>
        <p:nvSpPr>
          <p:cNvPr id="3" name="Footer Placeholder 4"/>
          <p:cNvSpPr>
            <a:spLocks noGrp="1"/>
          </p:cNvSpPr>
          <p:nvPr>
            <p:ph type="ftr" sz="quarter" idx="11"/>
          </p:nvPr>
        </p:nvSpPr>
        <p:spPr/>
        <p:txBody>
          <a:bodyPr/>
          <a:lstStyle>
            <a:lvl1pPr>
              <a:defRPr/>
            </a:lvl1pPr>
          </a:lstStyle>
          <a:p>
            <a:pPr>
              <a:defRPr/>
            </a:pPr>
            <a:endParaRPr lang="zh-TW" altLang="en-US"/>
          </a:p>
        </p:txBody>
      </p:sp>
      <p:sp>
        <p:nvSpPr>
          <p:cNvPr id="4" name="Slide Number Placeholder 5"/>
          <p:cNvSpPr>
            <a:spLocks noGrp="1"/>
          </p:cNvSpPr>
          <p:nvPr>
            <p:ph type="sldNum" sz="quarter" idx="12"/>
          </p:nvPr>
        </p:nvSpPr>
        <p:spPr/>
        <p:txBody>
          <a:bodyPr/>
          <a:lstStyle>
            <a:lvl1pPr>
              <a:defRPr/>
            </a:lvl1pPr>
          </a:lstStyle>
          <a:p>
            <a:pPr>
              <a:defRPr/>
            </a:pPr>
            <a:fld id="{580B3DCB-00DC-46BD-B449-D3E584DF845E}" type="slidenum">
              <a:rPr lang="zh-TW" altLang="en-US"/>
              <a:pPr>
                <a:defRPr/>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zh-TW" altLang="en-US" smtClean="0"/>
              <a:t>按一下以編輯母片標題樣式</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a:lvl1pPr>
          </a:lstStyle>
          <a:p>
            <a:pPr>
              <a:defRPr/>
            </a:pPr>
            <a:fld id="{A5057B49-7221-42A3-BE53-0288D541E8AE}" type="datetimeFigureOut">
              <a:rPr lang="zh-TW" altLang="en-US"/>
              <a:pPr>
                <a:defRPr/>
              </a:pPr>
              <a:t>2018/7/2</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9E66352E-A73E-481A-B961-465E883E2189}" type="slidenum">
              <a:rPr lang="zh-TW" altLang="en-US"/>
              <a:pPr>
                <a:defRPr/>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5"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6"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7" name="Rectangle 9"/>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8"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zh-TW" altLang="en-US" smtClean="0"/>
              <a:t>按一下以編輯母片標題樣式</a:t>
            </a:r>
            <a:endParaRPr lang="en-US" dirty="0"/>
          </a:p>
        </p:txBody>
      </p:sp>
      <p:sp>
        <p:nvSpPr>
          <p:cNvPr id="9" name="Date Placeholder 4"/>
          <p:cNvSpPr>
            <a:spLocks noGrp="1"/>
          </p:cNvSpPr>
          <p:nvPr>
            <p:ph type="dt" sz="half" idx="10"/>
          </p:nvPr>
        </p:nvSpPr>
        <p:spPr/>
        <p:txBody>
          <a:bodyPr/>
          <a:lstStyle>
            <a:lvl1pPr>
              <a:defRPr/>
            </a:lvl1pPr>
          </a:lstStyle>
          <a:p>
            <a:pPr>
              <a:defRPr/>
            </a:pPr>
            <a:fld id="{21B64704-6EB1-4BB2-B8B4-CEF49B8AA999}" type="datetimeFigureOut">
              <a:rPr lang="zh-TW" altLang="en-US"/>
              <a:pPr>
                <a:defRPr/>
              </a:pPr>
              <a:t>2018/7/2</a:t>
            </a:fld>
            <a:endParaRPr lang="zh-TW" altLang="en-US"/>
          </a:p>
        </p:txBody>
      </p:sp>
      <p:sp>
        <p:nvSpPr>
          <p:cNvPr id="10" name="Footer Placeholder 5"/>
          <p:cNvSpPr>
            <a:spLocks noGrp="1"/>
          </p:cNvSpPr>
          <p:nvPr>
            <p:ph type="ftr" sz="quarter" idx="11"/>
          </p:nvPr>
        </p:nvSpPr>
        <p:spPr/>
        <p:txBody>
          <a:bodyPr/>
          <a:lstStyle>
            <a:lvl1pPr>
              <a:defRPr/>
            </a:lvl1pPr>
          </a:lstStyle>
          <a:p>
            <a:pPr>
              <a:defRPr/>
            </a:pPr>
            <a:endParaRPr lang="zh-TW" altLang="en-US"/>
          </a:p>
        </p:txBody>
      </p:sp>
      <p:sp>
        <p:nvSpPr>
          <p:cNvPr id="11" name="Slide Number Placeholder 6"/>
          <p:cNvSpPr>
            <a:spLocks noGrp="1"/>
          </p:cNvSpPr>
          <p:nvPr>
            <p:ph type="sldNum" sz="quarter" idx="12"/>
          </p:nvPr>
        </p:nvSpPr>
        <p:spPr/>
        <p:txBody>
          <a:bodyPr/>
          <a:lstStyle>
            <a:lvl1pPr>
              <a:defRPr/>
            </a:lvl1pPr>
          </a:lstStyle>
          <a:p>
            <a:pPr>
              <a:defRPr/>
            </a:pPr>
            <a:fld id="{28BE1813-FB8C-443C-A83E-FEF3CBFA3CD4}" type="slidenum">
              <a:rPr lang="zh-TW" altLang="en-US"/>
              <a:pPr>
                <a:defRPr/>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zh-TW" altLang="en-US" smtClean="0"/>
              <a:t>按一下以編輯母片標題樣式</a:t>
            </a:r>
            <a:endParaRPr lang="en-US" dirty="0"/>
          </a:p>
        </p:txBody>
      </p:sp>
      <p:sp>
        <p:nvSpPr>
          <p:cNvPr id="1037" name="Text Placeholder 2"/>
          <p:cNvSpPr>
            <a:spLocks noGrp="1"/>
          </p:cNvSpPr>
          <p:nvPr>
            <p:ph type="body" idx="1"/>
          </p:nvPr>
        </p:nvSpPr>
        <p:spPr bwMode="auto">
          <a:xfrm>
            <a:off x="1143000" y="731838"/>
            <a:ext cx="6400800" cy="3475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smtClean="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fontAlgn="auto">
              <a:spcBef>
                <a:spcPts val="0"/>
              </a:spcBef>
              <a:spcAft>
                <a:spcPts val="0"/>
              </a:spcAft>
              <a:defRPr kumimoji="0" sz="1100" b="1">
                <a:solidFill>
                  <a:schemeClr val="tx1">
                    <a:lumMod val="50000"/>
                    <a:lumOff val="50000"/>
                  </a:schemeClr>
                </a:solidFill>
                <a:latin typeface="+mn-lt"/>
                <a:ea typeface="+mn-ea"/>
                <a:cs typeface="+mn-cs"/>
              </a:defRPr>
            </a:lvl1pPr>
          </a:lstStyle>
          <a:p>
            <a:pPr>
              <a:defRPr/>
            </a:pPr>
            <a:fld id="{DE161E90-2879-4A4F-A49E-77073038C68D}" type="datetimeFigureOut">
              <a:rPr lang="zh-TW" altLang="en-US"/>
              <a:pPr>
                <a:defRPr/>
              </a:pPr>
              <a:t>2018/7/2</a:t>
            </a:fld>
            <a:endParaRPr lang="zh-TW" altLang="en-US"/>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fontAlgn="auto">
              <a:spcBef>
                <a:spcPts val="0"/>
              </a:spcBef>
              <a:spcAft>
                <a:spcPts val="0"/>
              </a:spcAft>
              <a:defRPr kumimoji="0" sz="1100" b="1">
                <a:solidFill>
                  <a:schemeClr val="tx1">
                    <a:lumMod val="50000"/>
                    <a:lumOff val="50000"/>
                  </a:scheme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fontAlgn="auto">
              <a:spcBef>
                <a:spcPts val="0"/>
              </a:spcBef>
              <a:spcAft>
                <a:spcPts val="0"/>
              </a:spcAft>
              <a:defRPr kumimoji="0" sz="1200" b="1">
                <a:solidFill>
                  <a:schemeClr val="tx1">
                    <a:lumMod val="50000"/>
                    <a:lumOff val="50000"/>
                  </a:schemeClr>
                </a:solidFill>
                <a:latin typeface="+mn-lt"/>
                <a:ea typeface="+mn-ea"/>
                <a:cs typeface="+mn-cs"/>
              </a:defRPr>
            </a:lvl1pPr>
          </a:lstStyle>
          <a:p>
            <a:pPr>
              <a:defRPr/>
            </a:pPr>
            <a:fld id="{67620E18-E085-4554-8A41-5D5E22A67368}"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673" r:id="rId1"/>
    <p:sldLayoutId id="2147483672" r:id="rId2"/>
    <p:sldLayoutId id="2147483674" r:id="rId3"/>
    <p:sldLayoutId id="2147483671" r:id="rId4"/>
    <p:sldLayoutId id="2147483670" r:id="rId5"/>
    <p:sldLayoutId id="2147483669" r:id="rId6"/>
    <p:sldLayoutId id="2147483668" r:id="rId7"/>
    <p:sldLayoutId id="2147483667" r:id="rId8"/>
    <p:sldLayoutId id="2147483675" r:id="rId9"/>
    <p:sldLayoutId id="2147483666" r:id="rId10"/>
    <p:sldLayoutId id="2147483665" r:id="rId11"/>
    <p:sldLayoutId id="2147483664" r:id="rId12"/>
    <p:sldLayoutId id="2147483676" r:id="rId13"/>
  </p:sldLayoutIdLst>
  <p:timing>
    <p:tnLst>
      <p:par>
        <p:cTn id="1" dur="indefinite" restart="never" nodeType="tmRoot"/>
      </p:par>
    </p:tnLst>
  </p:timing>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微軟正黑體"/>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ea typeface="微軟正黑體"/>
          <a:cs typeface="微軟正黑體"/>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ea typeface="微軟正黑體"/>
          <a:cs typeface="微軟正黑體"/>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ea typeface="微軟正黑體"/>
          <a:cs typeface="微軟正黑體"/>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微軟正黑體"/>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微軟正黑體"/>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微軟正黑體"/>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微軟正黑體"/>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微軟正黑體"/>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9.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s>
</file>

<file path=ppt/slides/_rels/slide23.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s>
</file>

<file path=ppt/slides/_rels/slide2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jpeg"/></Relationships>
</file>

<file path=ppt/slides/_rels/slide2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27.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28.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jpeg"/><Relationship Id="rId10" Type="http://schemas.openxmlformats.org/officeDocument/2006/relationships/image" Target="../media/image111.jpeg"/><Relationship Id="rId4" Type="http://schemas.openxmlformats.org/officeDocument/2006/relationships/image" Target="../media/image105.jpeg"/><Relationship Id="rId9" Type="http://schemas.openxmlformats.org/officeDocument/2006/relationships/image" Target="../media/image110.jpeg"/></Relationships>
</file>

<file path=ppt/slides/_rels/slide29.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image" Target="../media/image112.jpeg"/><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image" Target="../media/image119.jpeg"/><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31.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image" Target="../media/image125.jpeg"/><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32.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134.jpeg"/><Relationship Id="rId10" Type="http://schemas.openxmlformats.org/officeDocument/2006/relationships/image" Target="../media/image139.jpeg"/><Relationship Id="rId4" Type="http://schemas.openxmlformats.org/officeDocument/2006/relationships/image" Target="../media/image133.jpeg"/><Relationship Id="rId9" Type="http://schemas.openxmlformats.org/officeDocument/2006/relationships/image" Target="../media/image138.jpeg"/></Relationships>
</file>

<file path=ppt/slides/_rels/slide33.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image" Target="../media/image140.jpeg"/><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jpeg"/><Relationship Id="rId10" Type="http://schemas.openxmlformats.org/officeDocument/2006/relationships/image" Target="../media/image148.jpeg"/><Relationship Id="rId4" Type="http://schemas.openxmlformats.org/officeDocument/2006/relationships/image" Target="../media/image142.jpeg"/><Relationship Id="rId9" Type="http://schemas.openxmlformats.org/officeDocument/2006/relationships/image" Target="../media/image147.jpeg"/></Relationships>
</file>

<file path=ppt/slides/_rels/slide34.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image" Target="../media/image149.jpeg"/><Relationship Id="rId7" Type="http://schemas.openxmlformats.org/officeDocument/2006/relationships/image" Target="../media/image153.jpe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35.xml.rels><?xml version="1.0" encoding="UTF-8" standalone="yes"?>
<Relationships xmlns="http://schemas.openxmlformats.org/package/2006/relationships"><Relationship Id="rId3" Type="http://schemas.openxmlformats.org/officeDocument/2006/relationships/image" Target="../media/image156.jpeg"/><Relationship Id="rId7" Type="http://schemas.openxmlformats.org/officeDocument/2006/relationships/image" Target="../media/image160.jpeg"/><Relationship Id="rId2" Type="http://schemas.openxmlformats.org/officeDocument/2006/relationships/image" Target="../media/image155.jpeg"/><Relationship Id="rId1" Type="http://schemas.openxmlformats.org/officeDocument/2006/relationships/slideLayout" Target="../slideLayouts/slideLayout7.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36.xml.rels><?xml version="1.0" encoding="UTF-8" standalone="yes"?>
<Relationships xmlns="http://schemas.openxmlformats.org/package/2006/relationships"><Relationship Id="rId8" Type="http://schemas.openxmlformats.org/officeDocument/2006/relationships/image" Target="../media/image167.jpeg"/><Relationship Id="rId3" Type="http://schemas.openxmlformats.org/officeDocument/2006/relationships/image" Target="../media/image162.jpeg"/><Relationship Id="rId7" Type="http://schemas.openxmlformats.org/officeDocument/2006/relationships/image" Target="../media/image166.jpeg"/><Relationship Id="rId2" Type="http://schemas.openxmlformats.org/officeDocument/2006/relationships/image" Target="../media/image161.jpeg"/><Relationship Id="rId1" Type="http://schemas.openxmlformats.org/officeDocument/2006/relationships/slideLayout" Target="../slideLayouts/slideLayout7.xml"/><Relationship Id="rId6" Type="http://schemas.openxmlformats.org/officeDocument/2006/relationships/image" Target="../media/image165.jpeg"/><Relationship Id="rId5" Type="http://schemas.openxmlformats.org/officeDocument/2006/relationships/image" Target="../media/image164.jpeg"/><Relationship Id="rId10" Type="http://schemas.openxmlformats.org/officeDocument/2006/relationships/image" Target="../media/image169.jpeg"/><Relationship Id="rId4" Type="http://schemas.openxmlformats.org/officeDocument/2006/relationships/image" Target="../media/image163.jpeg"/><Relationship Id="rId9" Type="http://schemas.openxmlformats.org/officeDocument/2006/relationships/image" Target="../media/image168.jpeg"/></Relationships>
</file>

<file path=ppt/slides/_rels/slide37.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image" Target="../media/image171.jpeg"/><Relationship Id="rId7" Type="http://schemas.openxmlformats.org/officeDocument/2006/relationships/image" Target="../media/image175.jpeg"/><Relationship Id="rId2" Type="http://schemas.openxmlformats.org/officeDocument/2006/relationships/image" Target="../media/image170.jpeg"/><Relationship Id="rId1" Type="http://schemas.openxmlformats.org/officeDocument/2006/relationships/slideLayout" Target="../slideLayouts/slideLayout2.xml"/><Relationship Id="rId6" Type="http://schemas.openxmlformats.org/officeDocument/2006/relationships/image" Target="../media/image174.jpeg"/><Relationship Id="rId5" Type="http://schemas.openxmlformats.org/officeDocument/2006/relationships/image" Target="../media/image173.jpeg"/><Relationship Id="rId10" Type="http://schemas.openxmlformats.org/officeDocument/2006/relationships/image" Target="../media/image178.jpeg"/><Relationship Id="rId4" Type="http://schemas.openxmlformats.org/officeDocument/2006/relationships/image" Target="../media/image172.jpeg"/><Relationship Id="rId9" Type="http://schemas.openxmlformats.org/officeDocument/2006/relationships/image" Target="../media/image177.jpeg"/></Relationships>
</file>

<file path=ppt/slides/_rels/slide38.xml.rels><?xml version="1.0" encoding="UTF-8" standalone="yes"?>
<Relationships xmlns="http://schemas.openxmlformats.org/package/2006/relationships"><Relationship Id="rId3" Type="http://schemas.openxmlformats.org/officeDocument/2006/relationships/image" Target="../media/image180.jpeg"/><Relationship Id="rId7" Type="http://schemas.openxmlformats.org/officeDocument/2006/relationships/image" Target="../media/image184.jpeg"/><Relationship Id="rId2" Type="http://schemas.openxmlformats.org/officeDocument/2006/relationships/image" Target="../media/image179.jpeg"/><Relationship Id="rId1" Type="http://schemas.openxmlformats.org/officeDocument/2006/relationships/slideLayout" Target="../slideLayouts/slideLayout7.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39.xml.rels><?xml version="1.0" encoding="UTF-8" standalone="yes"?>
<Relationships xmlns="http://schemas.openxmlformats.org/package/2006/relationships"><Relationship Id="rId3" Type="http://schemas.openxmlformats.org/officeDocument/2006/relationships/image" Target="../media/image186.jpeg"/><Relationship Id="rId7" Type="http://schemas.openxmlformats.org/officeDocument/2006/relationships/image" Target="../media/image190.jpeg"/><Relationship Id="rId2" Type="http://schemas.openxmlformats.org/officeDocument/2006/relationships/image" Target="../media/image185.jpeg"/><Relationship Id="rId1" Type="http://schemas.openxmlformats.org/officeDocument/2006/relationships/slideLayout" Target="../slideLayouts/slideLayout1.xml"/><Relationship Id="rId6" Type="http://schemas.openxmlformats.org/officeDocument/2006/relationships/image" Target="../media/image189.jpeg"/><Relationship Id="rId5" Type="http://schemas.openxmlformats.org/officeDocument/2006/relationships/image" Target="../media/image188.jpeg"/><Relationship Id="rId4" Type="http://schemas.openxmlformats.org/officeDocument/2006/relationships/image" Target="../media/image187.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8" Type="http://schemas.openxmlformats.org/officeDocument/2006/relationships/image" Target="../media/image197.jpeg"/><Relationship Id="rId3" Type="http://schemas.openxmlformats.org/officeDocument/2006/relationships/image" Target="../media/image192.jpeg"/><Relationship Id="rId7" Type="http://schemas.openxmlformats.org/officeDocument/2006/relationships/image" Target="../media/image196.jpeg"/><Relationship Id="rId2" Type="http://schemas.openxmlformats.org/officeDocument/2006/relationships/image" Target="../media/image191.jpeg"/><Relationship Id="rId1" Type="http://schemas.openxmlformats.org/officeDocument/2006/relationships/slideLayout" Target="../slideLayouts/slideLayout7.xml"/><Relationship Id="rId6" Type="http://schemas.openxmlformats.org/officeDocument/2006/relationships/image" Target="../media/image195.jpeg"/><Relationship Id="rId5" Type="http://schemas.openxmlformats.org/officeDocument/2006/relationships/image" Target="../media/image194.jpeg"/><Relationship Id="rId10" Type="http://schemas.openxmlformats.org/officeDocument/2006/relationships/image" Target="../media/image199.jpeg"/><Relationship Id="rId4" Type="http://schemas.openxmlformats.org/officeDocument/2006/relationships/image" Target="../media/image193.jpeg"/><Relationship Id="rId9" Type="http://schemas.openxmlformats.org/officeDocument/2006/relationships/image" Target="../media/image198.jpeg"/></Relationships>
</file>

<file path=ppt/slides/_rels/slide41.xml.rels><?xml version="1.0" encoding="UTF-8" standalone="yes"?>
<Relationships xmlns="http://schemas.openxmlformats.org/package/2006/relationships"><Relationship Id="rId3" Type="http://schemas.openxmlformats.org/officeDocument/2006/relationships/image" Target="../media/image201.jpeg"/><Relationship Id="rId7" Type="http://schemas.openxmlformats.org/officeDocument/2006/relationships/image" Target="../media/image205.jpeg"/><Relationship Id="rId2" Type="http://schemas.openxmlformats.org/officeDocument/2006/relationships/image" Target="../media/image200.jpeg"/><Relationship Id="rId1" Type="http://schemas.openxmlformats.org/officeDocument/2006/relationships/slideLayout" Target="../slideLayouts/slideLayout7.xml"/><Relationship Id="rId6" Type="http://schemas.openxmlformats.org/officeDocument/2006/relationships/image" Target="../media/image204.jpeg"/><Relationship Id="rId5" Type="http://schemas.openxmlformats.org/officeDocument/2006/relationships/image" Target="../media/image203.jpeg"/><Relationship Id="rId4" Type="http://schemas.openxmlformats.org/officeDocument/2006/relationships/image" Target="../media/image202.jpeg"/></Relationships>
</file>

<file path=ppt/slides/_rels/slide42.xml.rels><?xml version="1.0" encoding="UTF-8" standalone="yes"?>
<Relationships xmlns="http://schemas.openxmlformats.org/package/2006/relationships"><Relationship Id="rId8" Type="http://schemas.openxmlformats.org/officeDocument/2006/relationships/image" Target="../media/image212.jpeg"/><Relationship Id="rId3" Type="http://schemas.openxmlformats.org/officeDocument/2006/relationships/image" Target="../media/image207.jpeg"/><Relationship Id="rId7" Type="http://schemas.openxmlformats.org/officeDocument/2006/relationships/image" Target="../media/image211.jpeg"/><Relationship Id="rId2" Type="http://schemas.openxmlformats.org/officeDocument/2006/relationships/image" Target="../media/image206.jpeg"/><Relationship Id="rId1" Type="http://schemas.openxmlformats.org/officeDocument/2006/relationships/slideLayout" Target="../slideLayouts/slideLayout7.xml"/><Relationship Id="rId6" Type="http://schemas.openxmlformats.org/officeDocument/2006/relationships/image" Target="../media/image210.jpeg"/><Relationship Id="rId5" Type="http://schemas.openxmlformats.org/officeDocument/2006/relationships/image" Target="../media/image209.jpeg"/><Relationship Id="rId10" Type="http://schemas.openxmlformats.org/officeDocument/2006/relationships/image" Target="../media/image214.jpeg"/><Relationship Id="rId4" Type="http://schemas.openxmlformats.org/officeDocument/2006/relationships/image" Target="../media/image208.jpeg"/><Relationship Id="rId9" Type="http://schemas.openxmlformats.org/officeDocument/2006/relationships/image" Target="../media/image213.jpeg"/></Relationships>
</file>

<file path=ppt/slides/_rels/slide43.xml.rels><?xml version="1.0" encoding="UTF-8" standalone="yes"?>
<Relationships xmlns="http://schemas.openxmlformats.org/package/2006/relationships"><Relationship Id="rId3" Type="http://schemas.openxmlformats.org/officeDocument/2006/relationships/image" Target="../media/image216.jpeg"/><Relationship Id="rId7" Type="http://schemas.openxmlformats.org/officeDocument/2006/relationships/image" Target="../media/image220.jpeg"/><Relationship Id="rId2" Type="http://schemas.openxmlformats.org/officeDocument/2006/relationships/image" Target="../media/image215.jpeg"/><Relationship Id="rId1" Type="http://schemas.openxmlformats.org/officeDocument/2006/relationships/slideLayout" Target="../slideLayouts/slideLayout2.xml"/><Relationship Id="rId6" Type="http://schemas.openxmlformats.org/officeDocument/2006/relationships/image" Target="../media/image219.jpeg"/><Relationship Id="rId5" Type="http://schemas.openxmlformats.org/officeDocument/2006/relationships/image" Target="../media/image218.jpeg"/><Relationship Id="rId4" Type="http://schemas.openxmlformats.org/officeDocument/2006/relationships/image" Target="../media/image217.jpeg"/></Relationships>
</file>

<file path=ppt/slides/_rels/slide44.xml.rels><?xml version="1.0" encoding="UTF-8" standalone="yes"?>
<Relationships xmlns="http://schemas.openxmlformats.org/package/2006/relationships"><Relationship Id="rId3" Type="http://schemas.openxmlformats.org/officeDocument/2006/relationships/image" Target="../media/image222.jpeg"/><Relationship Id="rId7" Type="http://schemas.openxmlformats.org/officeDocument/2006/relationships/image" Target="../media/image226.jpeg"/><Relationship Id="rId2" Type="http://schemas.openxmlformats.org/officeDocument/2006/relationships/image" Target="../media/image221.jpeg"/><Relationship Id="rId1" Type="http://schemas.openxmlformats.org/officeDocument/2006/relationships/slideLayout" Target="../slideLayouts/slideLayout2.xml"/><Relationship Id="rId6" Type="http://schemas.openxmlformats.org/officeDocument/2006/relationships/image" Target="../media/image225.jpeg"/><Relationship Id="rId5" Type="http://schemas.openxmlformats.org/officeDocument/2006/relationships/image" Target="../media/image224.jpeg"/><Relationship Id="rId4" Type="http://schemas.openxmlformats.org/officeDocument/2006/relationships/image" Target="../media/image223.jpeg"/></Relationships>
</file>

<file path=ppt/slides/_rels/slide4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2.xml"/><Relationship Id="rId6" Type="http://schemas.openxmlformats.org/officeDocument/2006/relationships/image" Target="../media/image231.jpeg"/><Relationship Id="rId5" Type="http://schemas.openxmlformats.org/officeDocument/2006/relationships/image" Target="../media/image230.jpeg"/><Relationship Id="rId4" Type="http://schemas.openxmlformats.org/officeDocument/2006/relationships/image" Target="../media/image229.jpeg"/></Relationships>
</file>

<file path=ppt/slides/_rels/slide46.xml.rels><?xml version="1.0" encoding="UTF-8" standalone="yes"?>
<Relationships xmlns="http://schemas.openxmlformats.org/package/2006/relationships"><Relationship Id="rId3" Type="http://schemas.openxmlformats.org/officeDocument/2006/relationships/image" Target="../media/image233.jpeg"/><Relationship Id="rId7" Type="http://schemas.openxmlformats.org/officeDocument/2006/relationships/image" Target="../media/image237.jpeg"/><Relationship Id="rId2" Type="http://schemas.openxmlformats.org/officeDocument/2006/relationships/image" Target="../media/image232.jpeg"/><Relationship Id="rId1" Type="http://schemas.openxmlformats.org/officeDocument/2006/relationships/slideLayout" Target="../slideLayouts/slideLayout2.xml"/><Relationship Id="rId6" Type="http://schemas.openxmlformats.org/officeDocument/2006/relationships/image" Target="../media/image236.jpeg"/><Relationship Id="rId5" Type="http://schemas.openxmlformats.org/officeDocument/2006/relationships/image" Target="../media/image235.jpeg"/><Relationship Id="rId4" Type="http://schemas.openxmlformats.org/officeDocument/2006/relationships/image" Target="../media/image234.jpeg"/></Relationships>
</file>

<file path=ppt/slides/_rels/slide47.xml.rels><?xml version="1.0" encoding="UTF-8" standalone="yes"?>
<Relationships xmlns="http://schemas.openxmlformats.org/package/2006/relationships"><Relationship Id="rId8" Type="http://schemas.openxmlformats.org/officeDocument/2006/relationships/image" Target="../media/image244.jpeg"/><Relationship Id="rId3" Type="http://schemas.openxmlformats.org/officeDocument/2006/relationships/image" Target="../media/image239.jpeg"/><Relationship Id="rId7" Type="http://schemas.openxmlformats.org/officeDocument/2006/relationships/image" Target="../media/image243.jpeg"/><Relationship Id="rId2" Type="http://schemas.openxmlformats.org/officeDocument/2006/relationships/image" Target="../media/image238.jpeg"/><Relationship Id="rId1" Type="http://schemas.openxmlformats.org/officeDocument/2006/relationships/slideLayout" Target="../slideLayouts/slideLayout2.xml"/><Relationship Id="rId6" Type="http://schemas.openxmlformats.org/officeDocument/2006/relationships/image" Target="../media/image242.jpeg"/><Relationship Id="rId11" Type="http://schemas.openxmlformats.org/officeDocument/2006/relationships/image" Target="../media/image247.jpeg"/><Relationship Id="rId5" Type="http://schemas.openxmlformats.org/officeDocument/2006/relationships/image" Target="../media/image241.jpeg"/><Relationship Id="rId10" Type="http://schemas.openxmlformats.org/officeDocument/2006/relationships/image" Target="../media/image246.jpeg"/><Relationship Id="rId4" Type="http://schemas.openxmlformats.org/officeDocument/2006/relationships/image" Target="../media/image240.jpeg"/><Relationship Id="rId9" Type="http://schemas.openxmlformats.org/officeDocument/2006/relationships/image" Target="../media/image245.jpeg"/></Relationships>
</file>

<file path=ppt/slides/_rels/slide48.xml.rels><?xml version="1.0" encoding="UTF-8" standalone="yes"?>
<Relationships xmlns="http://schemas.openxmlformats.org/package/2006/relationships"><Relationship Id="rId8" Type="http://schemas.openxmlformats.org/officeDocument/2006/relationships/image" Target="../media/image254.jpeg"/><Relationship Id="rId3" Type="http://schemas.openxmlformats.org/officeDocument/2006/relationships/image" Target="../media/image249.jpeg"/><Relationship Id="rId7" Type="http://schemas.openxmlformats.org/officeDocument/2006/relationships/image" Target="../media/image253.jpeg"/><Relationship Id="rId2" Type="http://schemas.openxmlformats.org/officeDocument/2006/relationships/image" Target="../media/image248.jpeg"/><Relationship Id="rId1" Type="http://schemas.openxmlformats.org/officeDocument/2006/relationships/slideLayout" Target="../slideLayouts/slideLayout7.xml"/><Relationship Id="rId6" Type="http://schemas.openxmlformats.org/officeDocument/2006/relationships/image" Target="../media/image252.jpeg"/><Relationship Id="rId5" Type="http://schemas.openxmlformats.org/officeDocument/2006/relationships/image" Target="../media/image251.jpeg"/><Relationship Id="rId10" Type="http://schemas.openxmlformats.org/officeDocument/2006/relationships/image" Target="../media/image256.jpeg"/><Relationship Id="rId4" Type="http://schemas.openxmlformats.org/officeDocument/2006/relationships/image" Target="../media/image250.jpeg"/><Relationship Id="rId9" Type="http://schemas.openxmlformats.org/officeDocument/2006/relationships/image" Target="../media/image255.jpeg"/></Relationships>
</file>

<file path=ppt/slides/_rels/slide49.xml.rels><?xml version="1.0" encoding="UTF-8" standalone="yes"?>
<Relationships xmlns="http://schemas.openxmlformats.org/package/2006/relationships"><Relationship Id="rId8" Type="http://schemas.openxmlformats.org/officeDocument/2006/relationships/image" Target="../media/image263.jpeg"/><Relationship Id="rId3" Type="http://schemas.openxmlformats.org/officeDocument/2006/relationships/image" Target="../media/image258.jpeg"/><Relationship Id="rId7" Type="http://schemas.openxmlformats.org/officeDocument/2006/relationships/image" Target="../media/image262.jpeg"/><Relationship Id="rId2" Type="http://schemas.openxmlformats.org/officeDocument/2006/relationships/image" Target="../media/image257.jpeg"/><Relationship Id="rId1" Type="http://schemas.openxmlformats.org/officeDocument/2006/relationships/slideLayout" Target="../slideLayouts/slideLayout7.xml"/><Relationship Id="rId6" Type="http://schemas.openxmlformats.org/officeDocument/2006/relationships/image" Target="../media/image261.jpeg"/><Relationship Id="rId5" Type="http://schemas.openxmlformats.org/officeDocument/2006/relationships/image" Target="../media/image260.jpeg"/><Relationship Id="rId10" Type="http://schemas.openxmlformats.org/officeDocument/2006/relationships/image" Target="../media/image265.jpeg"/><Relationship Id="rId4" Type="http://schemas.openxmlformats.org/officeDocument/2006/relationships/image" Target="../media/image259.jpeg"/><Relationship Id="rId9" Type="http://schemas.openxmlformats.org/officeDocument/2006/relationships/image" Target="../media/image264.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3" Type="http://schemas.openxmlformats.org/officeDocument/2006/relationships/image" Target="../media/image267.jpeg"/><Relationship Id="rId7" Type="http://schemas.openxmlformats.org/officeDocument/2006/relationships/image" Target="../media/image271.jpeg"/><Relationship Id="rId2" Type="http://schemas.openxmlformats.org/officeDocument/2006/relationships/image" Target="../media/image266.jpeg"/><Relationship Id="rId1" Type="http://schemas.openxmlformats.org/officeDocument/2006/relationships/slideLayout" Target="../slideLayouts/slideLayout7.xml"/><Relationship Id="rId6" Type="http://schemas.openxmlformats.org/officeDocument/2006/relationships/image" Target="../media/image270.jpeg"/><Relationship Id="rId5" Type="http://schemas.openxmlformats.org/officeDocument/2006/relationships/image" Target="../media/image269.jpeg"/><Relationship Id="rId4" Type="http://schemas.openxmlformats.org/officeDocument/2006/relationships/image" Target="../media/image268.jpeg"/></Relationships>
</file>

<file path=ppt/slides/_rels/slide51.xml.rels><?xml version="1.0" encoding="UTF-8" standalone="yes"?>
<Relationships xmlns="http://schemas.openxmlformats.org/package/2006/relationships"><Relationship Id="rId3" Type="http://schemas.openxmlformats.org/officeDocument/2006/relationships/image" Target="../media/image273.jpeg"/><Relationship Id="rId7" Type="http://schemas.openxmlformats.org/officeDocument/2006/relationships/image" Target="../media/image277.jpeg"/><Relationship Id="rId2" Type="http://schemas.openxmlformats.org/officeDocument/2006/relationships/image" Target="../media/image272.jpeg"/><Relationship Id="rId1" Type="http://schemas.openxmlformats.org/officeDocument/2006/relationships/slideLayout" Target="../slideLayouts/slideLayout2.xml"/><Relationship Id="rId6" Type="http://schemas.openxmlformats.org/officeDocument/2006/relationships/image" Target="../media/image276.jpeg"/><Relationship Id="rId5" Type="http://schemas.openxmlformats.org/officeDocument/2006/relationships/image" Target="../media/image275.jpeg"/><Relationship Id="rId4" Type="http://schemas.openxmlformats.org/officeDocument/2006/relationships/image" Target="../media/image274.jpeg"/></Relationships>
</file>

<file path=ppt/slides/_rels/slide52.xml.rels><?xml version="1.0" encoding="UTF-8" standalone="yes"?>
<Relationships xmlns="http://schemas.openxmlformats.org/package/2006/relationships"><Relationship Id="rId8" Type="http://schemas.openxmlformats.org/officeDocument/2006/relationships/image" Target="../media/image284.jpeg"/><Relationship Id="rId3" Type="http://schemas.openxmlformats.org/officeDocument/2006/relationships/image" Target="../media/image279.jpeg"/><Relationship Id="rId7" Type="http://schemas.openxmlformats.org/officeDocument/2006/relationships/image" Target="../media/image283.jpeg"/><Relationship Id="rId2" Type="http://schemas.openxmlformats.org/officeDocument/2006/relationships/image" Target="../media/image278.jpeg"/><Relationship Id="rId1" Type="http://schemas.openxmlformats.org/officeDocument/2006/relationships/slideLayout" Target="../slideLayouts/slideLayout7.xml"/><Relationship Id="rId6" Type="http://schemas.openxmlformats.org/officeDocument/2006/relationships/image" Target="../media/image282.jpeg"/><Relationship Id="rId5" Type="http://schemas.openxmlformats.org/officeDocument/2006/relationships/image" Target="../media/image281.jpeg"/><Relationship Id="rId4" Type="http://schemas.openxmlformats.org/officeDocument/2006/relationships/image" Target="../media/image280.jpeg"/><Relationship Id="rId9" Type="http://schemas.openxmlformats.org/officeDocument/2006/relationships/image" Target="../media/image285.jpeg"/></Relationships>
</file>

<file path=ppt/slides/_rels/slide53.xml.rels><?xml version="1.0" encoding="UTF-8" standalone="yes"?>
<Relationships xmlns="http://schemas.openxmlformats.org/package/2006/relationships"><Relationship Id="rId8" Type="http://schemas.openxmlformats.org/officeDocument/2006/relationships/image" Target="../media/image292.jpeg"/><Relationship Id="rId3" Type="http://schemas.openxmlformats.org/officeDocument/2006/relationships/image" Target="../media/image287.jpeg"/><Relationship Id="rId7" Type="http://schemas.openxmlformats.org/officeDocument/2006/relationships/image" Target="../media/image291.jpeg"/><Relationship Id="rId2" Type="http://schemas.openxmlformats.org/officeDocument/2006/relationships/image" Target="../media/image286.jpeg"/><Relationship Id="rId1" Type="http://schemas.openxmlformats.org/officeDocument/2006/relationships/slideLayout" Target="../slideLayouts/slideLayout7.xml"/><Relationship Id="rId6" Type="http://schemas.openxmlformats.org/officeDocument/2006/relationships/image" Target="../media/image290.jpeg"/><Relationship Id="rId5" Type="http://schemas.openxmlformats.org/officeDocument/2006/relationships/image" Target="../media/image289.jpeg"/><Relationship Id="rId10" Type="http://schemas.openxmlformats.org/officeDocument/2006/relationships/image" Target="../media/image294.jpeg"/><Relationship Id="rId4" Type="http://schemas.openxmlformats.org/officeDocument/2006/relationships/image" Target="../media/image288.jpeg"/><Relationship Id="rId9" Type="http://schemas.openxmlformats.org/officeDocument/2006/relationships/image" Target="../media/image293.jpeg"/></Relationships>
</file>

<file path=ppt/slides/_rels/slide54.xml.rels><?xml version="1.0" encoding="UTF-8" standalone="yes"?>
<Relationships xmlns="http://schemas.openxmlformats.org/package/2006/relationships"><Relationship Id="rId3" Type="http://schemas.openxmlformats.org/officeDocument/2006/relationships/image" Target="../media/image296.jpeg"/><Relationship Id="rId7" Type="http://schemas.openxmlformats.org/officeDocument/2006/relationships/image" Target="../media/image300.jpeg"/><Relationship Id="rId2" Type="http://schemas.openxmlformats.org/officeDocument/2006/relationships/image" Target="../media/image295.jpeg"/><Relationship Id="rId1" Type="http://schemas.openxmlformats.org/officeDocument/2006/relationships/slideLayout" Target="../slideLayouts/slideLayout7.xml"/><Relationship Id="rId6" Type="http://schemas.openxmlformats.org/officeDocument/2006/relationships/image" Target="../media/image299.jpeg"/><Relationship Id="rId5" Type="http://schemas.openxmlformats.org/officeDocument/2006/relationships/image" Target="../media/image298.jpeg"/><Relationship Id="rId4" Type="http://schemas.openxmlformats.org/officeDocument/2006/relationships/image" Target="../media/image297.jpeg"/></Relationships>
</file>

<file path=ppt/slides/_rels/slide55.xml.rels><?xml version="1.0" encoding="UTF-8" standalone="yes"?>
<Relationships xmlns="http://schemas.openxmlformats.org/package/2006/relationships"><Relationship Id="rId3" Type="http://schemas.openxmlformats.org/officeDocument/2006/relationships/image" Target="../media/image302.jpeg"/><Relationship Id="rId7" Type="http://schemas.openxmlformats.org/officeDocument/2006/relationships/image" Target="../media/image306.jpeg"/><Relationship Id="rId2" Type="http://schemas.openxmlformats.org/officeDocument/2006/relationships/image" Target="../media/image301.jpeg"/><Relationship Id="rId1" Type="http://schemas.openxmlformats.org/officeDocument/2006/relationships/slideLayout" Target="../slideLayouts/slideLayout7.xml"/><Relationship Id="rId6" Type="http://schemas.openxmlformats.org/officeDocument/2006/relationships/image" Target="../media/image305.jpeg"/><Relationship Id="rId5" Type="http://schemas.openxmlformats.org/officeDocument/2006/relationships/image" Target="../media/image304.jpeg"/><Relationship Id="rId4" Type="http://schemas.openxmlformats.org/officeDocument/2006/relationships/image" Target="../media/image303.jpeg"/></Relationships>
</file>

<file path=ppt/slides/_rels/slide56.xml.rels><?xml version="1.0" encoding="UTF-8" standalone="yes"?>
<Relationships xmlns="http://schemas.openxmlformats.org/package/2006/relationships"><Relationship Id="rId8" Type="http://schemas.openxmlformats.org/officeDocument/2006/relationships/image" Target="../media/image313.jpeg"/><Relationship Id="rId3" Type="http://schemas.openxmlformats.org/officeDocument/2006/relationships/image" Target="../media/image308.jpeg"/><Relationship Id="rId7" Type="http://schemas.openxmlformats.org/officeDocument/2006/relationships/image" Target="../media/image312.jpeg"/><Relationship Id="rId2" Type="http://schemas.openxmlformats.org/officeDocument/2006/relationships/image" Target="../media/image307.jpeg"/><Relationship Id="rId1" Type="http://schemas.openxmlformats.org/officeDocument/2006/relationships/slideLayout" Target="../slideLayouts/slideLayout7.xml"/><Relationship Id="rId6" Type="http://schemas.openxmlformats.org/officeDocument/2006/relationships/image" Target="../media/image311.jpeg"/><Relationship Id="rId5" Type="http://schemas.openxmlformats.org/officeDocument/2006/relationships/image" Target="../media/image310.jpeg"/><Relationship Id="rId4" Type="http://schemas.openxmlformats.org/officeDocument/2006/relationships/image" Target="../media/image309.jpeg"/></Relationships>
</file>

<file path=ppt/slides/_rels/slide57.xml.rels><?xml version="1.0" encoding="UTF-8" standalone="yes"?>
<Relationships xmlns="http://schemas.openxmlformats.org/package/2006/relationships"><Relationship Id="rId3" Type="http://schemas.openxmlformats.org/officeDocument/2006/relationships/image" Target="../media/image315.jpeg"/><Relationship Id="rId7" Type="http://schemas.openxmlformats.org/officeDocument/2006/relationships/image" Target="../media/image319.jpeg"/><Relationship Id="rId2" Type="http://schemas.openxmlformats.org/officeDocument/2006/relationships/image" Target="../media/image314.jpeg"/><Relationship Id="rId1" Type="http://schemas.openxmlformats.org/officeDocument/2006/relationships/slideLayout" Target="../slideLayouts/slideLayout7.xml"/><Relationship Id="rId6" Type="http://schemas.openxmlformats.org/officeDocument/2006/relationships/image" Target="../media/image318.jpeg"/><Relationship Id="rId5" Type="http://schemas.openxmlformats.org/officeDocument/2006/relationships/image" Target="../media/image317.jpeg"/><Relationship Id="rId4" Type="http://schemas.openxmlformats.org/officeDocument/2006/relationships/image" Target="../media/image316.jpeg"/></Relationships>
</file>

<file path=ppt/slides/_rels/slide58.xml.rels><?xml version="1.0" encoding="UTF-8" standalone="yes"?>
<Relationships xmlns="http://schemas.openxmlformats.org/package/2006/relationships"><Relationship Id="rId8" Type="http://schemas.openxmlformats.org/officeDocument/2006/relationships/image" Target="../media/image326.jpeg"/><Relationship Id="rId3" Type="http://schemas.openxmlformats.org/officeDocument/2006/relationships/image" Target="../media/image321.jpeg"/><Relationship Id="rId7" Type="http://schemas.openxmlformats.org/officeDocument/2006/relationships/image" Target="../media/image325.jpeg"/><Relationship Id="rId2" Type="http://schemas.openxmlformats.org/officeDocument/2006/relationships/image" Target="../media/image320.jpeg"/><Relationship Id="rId1" Type="http://schemas.openxmlformats.org/officeDocument/2006/relationships/slideLayout" Target="../slideLayouts/slideLayout7.xml"/><Relationship Id="rId6" Type="http://schemas.openxmlformats.org/officeDocument/2006/relationships/image" Target="../media/image324.jpeg"/><Relationship Id="rId5" Type="http://schemas.openxmlformats.org/officeDocument/2006/relationships/image" Target="../media/image323.jpeg"/><Relationship Id="rId10" Type="http://schemas.openxmlformats.org/officeDocument/2006/relationships/image" Target="../media/image328.jpeg"/><Relationship Id="rId4" Type="http://schemas.openxmlformats.org/officeDocument/2006/relationships/image" Target="../media/image322.jpeg"/><Relationship Id="rId9" Type="http://schemas.openxmlformats.org/officeDocument/2006/relationships/image" Target="../media/image327.jpeg"/></Relationships>
</file>

<file path=ppt/slides/_rels/slide59.xml.rels><?xml version="1.0" encoding="UTF-8" standalone="yes"?>
<Relationships xmlns="http://schemas.openxmlformats.org/package/2006/relationships"><Relationship Id="rId8" Type="http://schemas.openxmlformats.org/officeDocument/2006/relationships/image" Target="../media/image335.jpeg"/><Relationship Id="rId3" Type="http://schemas.openxmlformats.org/officeDocument/2006/relationships/image" Target="../media/image330.jpeg"/><Relationship Id="rId7" Type="http://schemas.openxmlformats.org/officeDocument/2006/relationships/image" Target="../media/image334.jpeg"/><Relationship Id="rId2" Type="http://schemas.openxmlformats.org/officeDocument/2006/relationships/image" Target="../media/image329.jpeg"/><Relationship Id="rId1" Type="http://schemas.openxmlformats.org/officeDocument/2006/relationships/slideLayout" Target="../slideLayouts/slideLayout7.xml"/><Relationship Id="rId6" Type="http://schemas.openxmlformats.org/officeDocument/2006/relationships/image" Target="../media/image333.jpeg"/><Relationship Id="rId5" Type="http://schemas.openxmlformats.org/officeDocument/2006/relationships/image" Target="../media/image332.jpeg"/><Relationship Id="rId10" Type="http://schemas.openxmlformats.org/officeDocument/2006/relationships/image" Target="../media/image337.jpeg"/><Relationship Id="rId4" Type="http://schemas.openxmlformats.org/officeDocument/2006/relationships/image" Target="../media/image331.jpeg"/><Relationship Id="rId9" Type="http://schemas.openxmlformats.org/officeDocument/2006/relationships/image" Target="../media/image336.jpe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s>
</file>

<file path=ppt/slides/_rels/slide60.xml.rels><?xml version="1.0" encoding="UTF-8" standalone="yes"?>
<Relationships xmlns="http://schemas.openxmlformats.org/package/2006/relationships"><Relationship Id="rId8" Type="http://schemas.openxmlformats.org/officeDocument/2006/relationships/image" Target="../media/image344.jpeg"/><Relationship Id="rId3" Type="http://schemas.openxmlformats.org/officeDocument/2006/relationships/image" Target="../media/image339.jpeg"/><Relationship Id="rId7" Type="http://schemas.openxmlformats.org/officeDocument/2006/relationships/image" Target="../media/image343.jpeg"/><Relationship Id="rId2" Type="http://schemas.openxmlformats.org/officeDocument/2006/relationships/image" Target="../media/image338.jpeg"/><Relationship Id="rId1" Type="http://schemas.openxmlformats.org/officeDocument/2006/relationships/slideLayout" Target="../slideLayouts/slideLayout7.xml"/><Relationship Id="rId6" Type="http://schemas.openxmlformats.org/officeDocument/2006/relationships/image" Target="../media/image342.jpeg"/><Relationship Id="rId5" Type="http://schemas.openxmlformats.org/officeDocument/2006/relationships/image" Target="../media/image341.jpeg"/><Relationship Id="rId10" Type="http://schemas.openxmlformats.org/officeDocument/2006/relationships/image" Target="../media/image346.jpeg"/><Relationship Id="rId4" Type="http://schemas.openxmlformats.org/officeDocument/2006/relationships/image" Target="../media/image340.jpeg"/><Relationship Id="rId9" Type="http://schemas.openxmlformats.org/officeDocument/2006/relationships/image" Target="../media/image345.jpeg"/></Relationships>
</file>

<file path=ppt/slides/_rels/slide61.xml.rels><?xml version="1.0" encoding="UTF-8" standalone="yes"?>
<Relationships xmlns="http://schemas.openxmlformats.org/package/2006/relationships"><Relationship Id="rId8" Type="http://schemas.openxmlformats.org/officeDocument/2006/relationships/image" Target="../media/image353.jpeg"/><Relationship Id="rId3" Type="http://schemas.openxmlformats.org/officeDocument/2006/relationships/image" Target="../media/image348.jpeg"/><Relationship Id="rId7" Type="http://schemas.openxmlformats.org/officeDocument/2006/relationships/image" Target="../media/image352.jpeg"/><Relationship Id="rId2" Type="http://schemas.openxmlformats.org/officeDocument/2006/relationships/image" Target="../media/image347.jpeg"/><Relationship Id="rId1" Type="http://schemas.openxmlformats.org/officeDocument/2006/relationships/slideLayout" Target="../slideLayouts/slideLayout7.xml"/><Relationship Id="rId6" Type="http://schemas.openxmlformats.org/officeDocument/2006/relationships/image" Target="../media/image351.jpeg"/><Relationship Id="rId5" Type="http://schemas.openxmlformats.org/officeDocument/2006/relationships/image" Target="../media/image350.jpeg"/><Relationship Id="rId10" Type="http://schemas.openxmlformats.org/officeDocument/2006/relationships/image" Target="../media/image355.jpeg"/><Relationship Id="rId4" Type="http://schemas.openxmlformats.org/officeDocument/2006/relationships/image" Target="../media/image349.jpeg"/><Relationship Id="rId9" Type="http://schemas.openxmlformats.org/officeDocument/2006/relationships/image" Target="../media/image354.jpeg"/></Relationships>
</file>

<file path=ppt/slides/_rels/slide62.xml.rels><?xml version="1.0" encoding="UTF-8" standalone="yes"?>
<Relationships xmlns="http://schemas.openxmlformats.org/package/2006/relationships"><Relationship Id="rId3" Type="http://schemas.openxmlformats.org/officeDocument/2006/relationships/image" Target="../media/image357.jpeg"/><Relationship Id="rId7" Type="http://schemas.openxmlformats.org/officeDocument/2006/relationships/image" Target="../media/image361.jpeg"/><Relationship Id="rId2" Type="http://schemas.openxmlformats.org/officeDocument/2006/relationships/image" Target="../media/image356.jpeg"/><Relationship Id="rId1" Type="http://schemas.openxmlformats.org/officeDocument/2006/relationships/slideLayout" Target="../slideLayouts/slideLayout7.xml"/><Relationship Id="rId6" Type="http://schemas.openxmlformats.org/officeDocument/2006/relationships/image" Target="../media/image360.jpeg"/><Relationship Id="rId5" Type="http://schemas.openxmlformats.org/officeDocument/2006/relationships/image" Target="../media/image359.jpeg"/><Relationship Id="rId4" Type="http://schemas.openxmlformats.org/officeDocument/2006/relationships/image" Target="../media/image358.jpeg"/></Relationships>
</file>

<file path=ppt/slides/_rels/slide63.xml.rels><?xml version="1.0" encoding="UTF-8" standalone="yes"?>
<Relationships xmlns="http://schemas.openxmlformats.org/package/2006/relationships"><Relationship Id="rId8" Type="http://schemas.openxmlformats.org/officeDocument/2006/relationships/image" Target="../media/image368.jpeg"/><Relationship Id="rId3" Type="http://schemas.openxmlformats.org/officeDocument/2006/relationships/image" Target="../media/image363.jpeg"/><Relationship Id="rId7" Type="http://schemas.openxmlformats.org/officeDocument/2006/relationships/image" Target="../media/image367.jpeg"/><Relationship Id="rId2" Type="http://schemas.openxmlformats.org/officeDocument/2006/relationships/image" Target="../media/image362.jpeg"/><Relationship Id="rId1" Type="http://schemas.openxmlformats.org/officeDocument/2006/relationships/slideLayout" Target="../slideLayouts/slideLayout7.xml"/><Relationship Id="rId6" Type="http://schemas.openxmlformats.org/officeDocument/2006/relationships/image" Target="../media/image366.jpeg"/><Relationship Id="rId5" Type="http://schemas.openxmlformats.org/officeDocument/2006/relationships/image" Target="../media/image365.jpeg"/><Relationship Id="rId10" Type="http://schemas.openxmlformats.org/officeDocument/2006/relationships/image" Target="../media/image370.jpeg"/><Relationship Id="rId4" Type="http://schemas.openxmlformats.org/officeDocument/2006/relationships/image" Target="../media/image364.jpeg"/><Relationship Id="rId9" Type="http://schemas.openxmlformats.org/officeDocument/2006/relationships/image" Target="../media/image369.jpeg"/></Relationships>
</file>

<file path=ppt/slides/_rels/slide64.xml.rels><?xml version="1.0" encoding="UTF-8" standalone="yes"?>
<Relationships xmlns="http://schemas.openxmlformats.org/package/2006/relationships"><Relationship Id="rId3" Type="http://schemas.openxmlformats.org/officeDocument/2006/relationships/image" Target="../media/image372.jpeg"/><Relationship Id="rId7" Type="http://schemas.openxmlformats.org/officeDocument/2006/relationships/image" Target="../media/image376.jpeg"/><Relationship Id="rId2" Type="http://schemas.openxmlformats.org/officeDocument/2006/relationships/image" Target="../media/image371.jpeg"/><Relationship Id="rId1" Type="http://schemas.openxmlformats.org/officeDocument/2006/relationships/slideLayout" Target="../slideLayouts/slideLayout7.xml"/><Relationship Id="rId6" Type="http://schemas.openxmlformats.org/officeDocument/2006/relationships/image" Target="../media/image375.jpeg"/><Relationship Id="rId5" Type="http://schemas.openxmlformats.org/officeDocument/2006/relationships/image" Target="../media/image374.jpeg"/><Relationship Id="rId4" Type="http://schemas.openxmlformats.org/officeDocument/2006/relationships/image" Target="../media/image373.jpeg"/></Relationships>
</file>

<file path=ppt/slides/_rels/slide65.xml.rels><?xml version="1.0" encoding="UTF-8" standalone="yes"?>
<Relationships xmlns="http://schemas.openxmlformats.org/package/2006/relationships"><Relationship Id="rId8" Type="http://schemas.openxmlformats.org/officeDocument/2006/relationships/image" Target="../media/image383.jpeg"/><Relationship Id="rId3" Type="http://schemas.openxmlformats.org/officeDocument/2006/relationships/image" Target="../media/image378.jpeg"/><Relationship Id="rId7" Type="http://schemas.openxmlformats.org/officeDocument/2006/relationships/image" Target="../media/image382.jpeg"/><Relationship Id="rId2" Type="http://schemas.openxmlformats.org/officeDocument/2006/relationships/image" Target="../media/image377.jpeg"/><Relationship Id="rId1" Type="http://schemas.openxmlformats.org/officeDocument/2006/relationships/slideLayout" Target="../slideLayouts/slideLayout7.xml"/><Relationship Id="rId6" Type="http://schemas.openxmlformats.org/officeDocument/2006/relationships/image" Target="../media/image381.jpeg"/><Relationship Id="rId5" Type="http://schemas.openxmlformats.org/officeDocument/2006/relationships/image" Target="../media/image380.jpeg"/><Relationship Id="rId10" Type="http://schemas.openxmlformats.org/officeDocument/2006/relationships/image" Target="../media/image385.jpeg"/><Relationship Id="rId4" Type="http://schemas.openxmlformats.org/officeDocument/2006/relationships/image" Target="../media/image379.jpeg"/><Relationship Id="rId9" Type="http://schemas.openxmlformats.org/officeDocument/2006/relationships/image" Target="../media/image384.jpeg"/></Relationships>
</file>

<file path=ppt/slides/_rels/slide66.xml.rels><?xml version="1.0" encoding="UTF-8" standalone="yes"?>
<Relationships xmlns="http://schemas.openxmlformats.org/package/2006/relationships"><Relationship Id="rId8" Type="http://schemas.openxmlformats.org/officeDocument/2006/relationships/image" Target="../media/image392.jpeg"/><Relationship Id="rId3" Type="http://schemas.openxmlformats.org/officeDocument/2006/relationships/image" Target="../media/image387.jpeg"/><Relationship Id="rId7" Type="http://schemas.openxmlformats.org/officeDocument/2006/relationships/image" Target="../media/image391.jpeg"/><Relationship Id="rId2" Type="http://schemas.openxmlformats.org/officeDocument/2006/relationships/image" Target="../media/image386.jpeg"/><Relationship Id="rId1" Type="http://schemas.openxmlformats.org/officeDocument/2006/relationships/slideLayout" Target="../slideLayouts/slideLayout7.xml"/><Relationship Id="rId6" Type="http://schemas.openxmlformats.org/officeDocument/2006/relationships/image" Target="../media/image390.jpeg"/><Relationship Id="rId5" Type="http://schemas.openxmlformats.org/officeDocument/2006/relationships/image" Target="../media/image389.jpeg"/><Relationship Id="rId10" Type="http://schemas.openxmlformats.org/officeDocument/2006/relationships/image" Target="../media/image394.jpeg"/><Relationship Id="rId4" Type="http://schemas.openxmlformats.org/officeDocument/2006/relationships/image" Target="../media/image388.jpeg"/><Relationship Id="rId9" Type="http://schemas.openxmlformats.org/officeDocument/2006/relationships/image" Target="../media/image393.jpeg"/></Relationships>
</file>

<file path=ppt/slides/_rels/slide67.xml.rels><?xml version="1.0" encoding="UTF-8" standalone="yes"?>
<Relationships xmlns="http://schemas.openxmlformats.org/package/2006/relationships"><Relationship Id="rId8" Type="http://schemas.openxmlformats.org/officeDocument/2006/relationships/image" Target="../media/image401.jpeg"/><Relationship Id="rId3" Type="http://schemas.openxmlformats.org/officeDocument/2006/relationships/image" Target="../media/image396.jpeg"/><Relationship Id="rId7" Type="http://schemas.openxmlformats.org/officeDocument/2006/relationships/image" Target="../media/image400.jpeg"/><Relationship Id="rId2" Type="http://schemas.openxmlformats.org/officeDocument/2006/relationships/image" Target="../media/image395.jpeg"/><Relationship Id="rId1" Type="http://schemas.openxmlformats.org/officeDocument/2006/relationships/slideLayout" Target="../slideLayouts/slideLayout7.xml"/><Relationship Id="rId6" Type="http://schemas.openxmlformats.org/officeDocument/2006/relationships/image" Target="../media/image399.jpeg"/><Relationship Id="rId5" Type="http://schemas.openxmlformats.org/officeDocument/2006/relationships/image" Target="../media/image398.jpeg"/><Relationship Id="rId10" Type="http://schemas.openxmlformats.org/officeDocument/2006/relationships/image" Target="../media/image403.jpeg"/><Relationship Id="rId4" Type="http://schemas.openxmlformats.org/officeDocument/2006/relationships/image" Target="../media/image397.jpeg"/><Relationship Id="rId9" Type="http://schemas.openxmlformats.org/officeDocument/2006/relationships/image" Target="../media/image402.jpeg"/></Relationships>
</file>

<file path=ppt/slides/_rels/slide68.xml.rels><?xml version="1.0" encoding="UTF-8" standalone="yes"?>
<Relationships xmlns="http://schemas.openxmlformats.org/package/2006/relationships"><Relationship Id="rId8" Type="http://schemas.openxmlformats.org/officeDocument/2006/relationships/image" Target="../media/image410.jpeg"/><Relationship Id="rId3" Type="http://schemas.openxmlformats.org/officeDocument/2006/relationships/image" Target="../media/image405.jpeg"/><Relationship Id="rId7" Type="http://schemas.openxmlformats.org/officeDocument/2006/relationships/image" Target="../media/image409.jpeg"/><Relationship Id="rId2" Type="http://schemas.openxmlformats.org/officeDocument/2006/relationships/image" Target="../media/image404.jpeg"/><Relationship Id="rId1" Type="http://schemas.openxmlformats.org/officeDocument/2006/relationships/slideLayout" Target="../slideLayouts/slideLayout7.xml"/><Relationship Id="rId6" Type="http://schemas.openxmlformats.org/officeDocument/2006/relationships/image" Target="../media/image408.jpeg"/><Relationship Id="rId5" Type="http://schemas.openxmlformats.org/officeDocument/2006/relationships/image" Target="../media/image407.jpeg"/><Relationship Id="rId10" Type="http://schemas.openxmlformats.org/officeDocument/2006/relationships/image" Target="../media/image412.jpeg"/><Relationship Id="rId4" Type="http://schemas.openxmlformats.org/officeDocument/2006/relationships/image" Target="../media/image406.jpeg"/><Relationship Id="rId9" Type="http://schemas.openxmlformats.org/officeDocument/2006/relationships/image" Target="../media/image411.jpeg"/></Relationships>
</file>

<file path=ppt/slides/_rels/slide69.xml.rels><?xml version="1.0" encoding="UTF-8" standalone="yes"?>
<Relationships xmlns="http://schemas.openxmlformats.org/package/2006/relationships"><Relationship Id="rId3" Type="http://schemas.openxmlformats.org/officeDocument/2006/relationships/image" Target="../media/image414.jpeg"/><Relationship Id="rId7" Type="http://schemas.openxmlformats.org/officeDocument/2006/relationships/image" Target="../media/image418.jpeg"/><Relationship Id="rId2" Type="http://schemas.openxmlformats.org/officeDocument/2006/relationships/image" Target="../media/image413.jpeg"/><Relationship Id="rId1" Type="http://schemas.openxmlformats.org/officeDocument/2006/relationships/slideLayout" Target="../slideLayouts/slideLayout7.xml"/><Relationship Id="rId6" Type="http://schemas.openxmlformats.org/officeDocument/2006/relationships/image" Target="../media/image417.jpeg"/><Relationship Id="rId5" Type="http://schemas.openxmlformats.org/officeDocument/2006/relationships/image" Target="../media/image416.jpeg"/><Relationship Id="rId4" Type="http://schemas.openxmlformats.org/officeDocument/2006/relationships/image" Target="../media/image41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425.jpeg"/><Relationship Id="rId3" Type="http://schemas.openxmlformats.org/officeDocument/2006/relationships/image" Target="../media/image420.jpeg"/><Relationship Id="rId7" Type="http://schemas.openxmlformats.org/officeDocument/2006/relationships/image" Target="../media/image424.jpeg"/><Relationship Id="rId2" Type="http://schemas.openxmlformats.org/officeDocument/2006/relationships/image" Target="../media/image419.jpeg"/><Relationship Id="rId1" Type="http://schemas.openxmlformats.org/officeDocument/2006/relationships/slideLayout" Target="../slideLayouts/slideLayout7.xml"/><Relationship Id="rId6" Type="http://schemas.openxmlformats.org/officeDocument/2006/relationships/image" Target="../media/image423.jpeg"/><Relationship Id="rId5" Type="http://schemas.openxmlformats.org/officeDocument/2006/relationships/image" Target="../media/image422.jpeg"/><Relationship Id="rId10" Type="http://schemas.openxmlformats.org/officeDocument/2006/relationships/image" Target="../media/image427.jpeg"/><Relationship Id="rId4" Type="http://schemas.openxmlformats.org/officeDocument/2006/relationships/image" Target="../media/image421.jpeg"/><Relationship Id="rId9" Type="http://schemas.openxmlformats.org/officeDocument/2006/relationships/image" Target="../media/image426.jpeg"/></Relationships>
</file>

<file path=ppt/slides/_rels/slide71.xml.rels><?xml version="1.0" encoding="UTF-8" standalone="yes"?>
<Relationships xmlns="http://schemas.openxmlformats.org/package/2006/relationships"><Relationship Id="rId8" Type="http://schemas.openxmlformats.org/officeDocument/2006/relationships/image" Target="../media/image434.jpeg"/><Relationship Id="rId3" Type="http://schemas.openxmlformats.org/officeDocument/2006/relationships/image" Target="../media/image429.jpeg"/><Relationship Id="rId7" Type="http://schemas.openxmlformats.org/officeDocument/2006/relationships/image" Target="../media/image433.jpeg"/><Relationship Id="rId2" Type="http://schemas.openxmlformats.org/officeDocument/2006/relationships/image" Target="../media/image428.jpeg"/><Relationship Id="rId1" Type="http://schemas.openxmlformats.org/officeDocument/2006/relationships/slideLayout" Target="../slideLayouts/slideLayout7.xml"/><Relationship Id="rId6" Type="http://schemas.openxmlformats.org/officeDocument/2006/relationships/image" Target="../media/image432.jpeg"/><Relationship Id="rId5" Type="http://schemas.openxmlformats.org/officeDocument/2006/relationships/image" Target="../media/image431.jpeg"/><Relationship Id="rId10" Type="http://schemas.openxmlformats.org/officeDocument/2006/relationships/image" Target="../media/image436.jpeg"/><Relationship Id="rId4" Type="http://schemas.openxmlformats.org/officeDocument/2006/relationships/image" Target="../media/image430.jpeg"/><Relationship Id="rId9" Type="http://schemas.openxmlformats.org/officeDocument/2006/relationships/image" Target="../media/image435.jpeg"/></Relationships>
</file>

<file path=ppt/slides/_rels/slide72.xml.rels><?xml version="1.0" encoding="UTF-8" standalone="yes"?>
<Relationships xmlns="http://schemas.openxmlformats.org/package/2006/relationships"><Relationship Id="rId3" Type="http://schemas.openxmlformats.org/officeDocument/2006/relationships/image" Target="../media/image438.jpeg"/><Relationship Id="rId7" Type="http://schemas.openxmlformats.org/officeDocument/2006/relationships/image" Target="../media/image442.jpeg"/><Relationship Id="rId2" Type="http://schemas.openxmlformats.org/officeDocument/2006/relationships/image" Target="../media/image437.jpeg"/><Relationship Id="rId1" Type="http://schemas.openxmlformats.org/officeDocument/2006/relationships/slideLayout" Target="../slideLayouts/slideLayout7.xml"/><Relationship Id="rId6" Type="http://schemas.openxmlformats.org/officeDocument/2006/relationships/image" Target="../media/image441.jpeg"/><Relationship Id="rId5" Type="http://schemas.openxmlformats.org/officeDocument/2006/relationships/image" Target="../media/image440.jpeg"/><Relationship Id="rId4" Type="http://schemas.openxmlformats.org/officeDocument/2006/relationships/image" Target="../media/image439.jpeg"/></Relationships>
</file>

<file path=ppt/slides/_rels/slide73.xml.rels><?xml version="1.0" encoding="UTF-8" standalone="yes"?>
<Relationships xmlns="http://schemas.openxmlformats.org/package/2006/relationships"><Relationship Id="rId3" Type="http://schemas.openxmlformats.org/officeDocument/2006/relationships/image" Target="../media/image444.jpeg"/><Relationship Id="rId7" Type="http://schemas.openxmlformats.org/officeDocument/2006/relationships/image" Target="../media/image448.jpeg"/><Relationship Id="rId2" Type="http://schemas.openxmlformats.org/officeDocument/2006/relationships/image" Target="../media/image443.jpeg"/><Relationship Id="rId1" Type="http://schemas.openxmlformats.org/officeDocument/2006/relationships/slideLayout" Target="../slideLayouts/slideLayout7.xml"/><Relationship Id="rId6" Type="http://schemas.openxmlformats.org/officeDocument/2006/relationships/image" Target="../media/image447.jpeg"/><Relationship Id="rId5" Type="http://schemas.openxmlformats.org/officeDocument/2006/relationships/image" Target="../media/image446.jpeg"/><Relationship Id="rId4" Type="http://schemas.openxmlformats.org/officeDocument/2006/relationships/image" Target="../media/image445.jpeg"/></Relationships>
</file>

<file path=ppt/slides/_rels/slide74.xml.rels><?xml version="1.0" encoding="UTF-8" standalone="yes"?>
<Relationships xmlns="http://schemas.openxmlformats.org/package/2006/relationships"><Relationship Id="rId3" Type="http://schemas.openxmlformats.org/officeDocument/2006/relationships/image" Target="../media/image450.jpeg"/><Relationship Id="rId7" Type="http://schemas.openxmlformats.org/officeDocument/2006/relationships/image" Target="../media/image454.jpeg"/><Relationship Id="rId2" Type="http://schemas.openxmlformats.org/officeDocument/2006/relationships/image" Target="../media/image449.jpeg"/><Relationship Id="rId1" Type="http://schemas.openxmlformats.org/officeDocument/2006/relationships/slideLayout" Target="../slideLayouts/slideLayout7.xml"/><Relationship Id="rId6" Type="http://schemas.openxmlformats.org/officeDocument/2006/relationships/image" Target="../media/image453.jpeg"/><Relationship Id="rId5" Type="http://schemas.openxmlformats.org/officeDocument/2006/relationships/image" Target="../media/image452.jpeg"/><Relationship Id="rId4" Type="http://schemas.openxmlformats.org/officeDocument/2006/relationships/image" Target="../media/image451.jpeg"/></Relationships>
</file>

<file path=ppt/slides/_rels/slide75.xml.rels><?xml version="1.0" encoding="UTF-8" standalone="yes"?>
<Relationships xmlns="http://schemas.openxmlformats.org/package/2006/relationships"><Relationship Id="rId8" Type="http://schemas.openxmlformats.org/officeDocument/2006/relationships/image" Target="../media/image461.jpeg"/><Relationship Id="rId3" Type="http://schemas.openxmlformats.org/officeDocument/2006/relationships/image" Target="../media/image456.jpeg"/><Relationship Id="rId7" Type="http://schemas.openxmlformats.org/officeDocument/2006/relationships/image" Target="../media/image460.jpeg"/><Relationship Id="rId2" Type="http://schemas.openxmlformats.org/officeDocument/2006/relationships/image" Target="../media/image455.jpeg"/><Relationship Id="rId1" Type="http://schemas.openxmlformats.org/officeDocument/2006/relationships/slideLayout" Target="../slideLayouts/slideLayout7.xml"/><Relationship Id="rId6" Type="http://schemas.openxmlformats.org/officeDocument/2006/relationships/image" Target="../media/image459.jpeg"/><Relationship Id="rId5" Type="http://schemas.openxmlformats.org/officeDocument/2006/relationships/image" Target="../media/image458.jpeg"/><Relationship Id="rId10" Type="http://schemas.openxmlformats.org/officeDocument/2006/relationships/image" Target="../media/image463.jpeg"/><Relationship Id="rId4" Type="http://schemas.openxmlformats.org/officeDocument/2006/relationships/image" Target="../media/image457.jpeg"/><Relationship Id="rId9" Type="http://schemas.openxmlformats.org/officeDocument/2006/relationships/image" Target="../media/image462.jpeg"/></Relationships>
</file>

<file path=ppt/slides/_rels/slide76.xml.rels><?xml version="1.0" encoding="UTF-8" standalone="yes"?>
<Relationships xmlns="http://schemas.openxmlformats.org/package/2006/relationships"><Relationship Id="rId3" Type="http://schemas.openxmlformats.org/officeDocument/2006/relationships/image" Target="../media/image465.jpeg"/><Relationship Id="rId7" Type="http://schemas.openxmlformats.org/officeDocument/2006/relationships/image" Target="../media/image469.jpeg"/><Relationship Id="rId2" Type="http://schemas.openxmlformats.org/officeDocument/2006/relationships/image" Target="../media/image464.jpeg"/><Relationship Id="rId1" Type="http://schemas.openxmlformats.org/officeDocument/2006/relationships/slideLayout" Target="../slideLayouts/slideLayout7.xml"/><Relationship Id="rId6" Type="http://schemas.openxmlformats.org/officeDocument/2006/relationships/image" Target="../media/image468.jpeg"/><Relationship Id="rId5" Type="http://schemas.openxmlformats.org/officeDocument/2006/relationships/image" Target="../media/image467.jpeg"/><Relationship Id="rId4" Type="http://schemas.openxmlformats.org/officeDocument/2006/relationships/image" Target="../media/image466.jpeg"/></Relationships>
</file>

<file path=ppt/slides/_rels/slide77.xml.rels><?xml version="1.0" encoding="UTF-8" standalone="yes"?>
<Relationships xmlns="http://schemas.openxmlformats.org/package/2006/relationships"><Relationship Id="rId3" Type="http://schemas.openxmlformats.org/officeDocument/2006/relationships/image" Target="../media/image471.jpeg"/><Relationship Id="rId7" Type="http://schemas.openxmlformats.org/officeDocument/2006/relationships/image" Target="../media/image475.jpeg"/><Relationship Id="rId2" Type="http://schemas.openxmlformats.org/officeDocument/2006/relationships/image" Target="../media/image470.jpeg"/><Relationship Id="rId1" Type="http://schemas.openxmlformats.org/officeDocument/2006/relationships/slideLayout" Target="../slideLayouts/slideLayout7.xml"/><Relationship Id="rId6" Type="http://schemas.openxmlformats.org/officeDocument/2006/relationships/image" Target="../media/image474.jpeg"/><Relationship Id="rId5" Type="http://schemas.openxmlformats.org/officeDocument/2006/relationships/image" Target="../media/image473.jpeg"/><Relationship Id="rId4" Type="http://schemas.openxmlformats.org/officeDocument/2006/relationships/image" Target="../media/image472.jpeg"/></Relationships>
</file>

<file path=ppt/slides/_rels/slide78.xml.rels><?xml version="1.0" encoding="UTF-8" standalone="yes"?>
<Relationships xmlns="http://schemas.openxmlformats.org/package/2006/relationships"><Relationship Id="rId3" Type="http://schemas.openxmlformats.org/officeDocument/2006/relationships/image" Target="../media/image477.jpeg"/><Relationship Id="rId7" Type="http://schemas.openxmlformats.org/officeDocument/2006/relationships/image" Target="../media/image481.jpeg"/><Relationship Id="rId2" Type="http://schemas.openxmlformats.org/officeDocument/2006/relationships/image" Target="../media/image476.jpeg"/><Relationship Id="rId1" Type="http://schemas.openxmlformats.org/officeDocument/2006/relationships/slideLayout" Target="../slideLayouts/slideLayout7.xml"/><Relationship Id="rId6" Type="http://schemas.openxmlformats.org/officeDocument/2006/relationships/image" Target="../media/image480.jpeg"/><Relationship Id="rId5" Type="http://schemas.openxmlformats.org/officeDocument/2006/relationships/image" Target="../media/image479.jpeg"/><Relationship Id="rId4" Type="http://schemas.openxmlformats.org/officeDocument/2006/relationships/image" Target="../media/image478.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WordArt 2"/>
          <p:cNvSpPr>
            <a:spLocks noChangeArrowheads="1" noChangeShapeType="1" noTextEdit="1"/>
          </p:cNvSpPr>
          <p:nvPr/>
        </p:nvSpPr>
        <p:spPr bwMode="auto">
          <a:xfrm>
            <a:off x="609600" y="0"/>
            <a:ext cx="7848600" cy="2220913"/>
          </a:xfrm>
          <a:prstGeom prst="rect">
            <a:avLst/>
          </a:prstGeom>
        </p:spPr>
        <p:txBody>
          <a:bodyPr wrap="none" fromWordArt="1">
            <a:prstTxWarp prst="textDeflate">
              <a:avLst>
                <a:gd name="adj" fmla="val 26227"/>
              </a:avLst>
            </a:prstTxWarp>
          </a:bodyPr>
          <a:lstStyle/>
          <a:p>
            <a:pPr algn="ctr">
              <a:defRPr/>
            </a:pPr>
            <a:r>
              <a:rPr lang="zh-TW" altLang="en-US" b="1" kern="10" dirty="0">
                <a:ln w="9525">
                  <a:solidFill>
                    <a:schemeClr val="bg1"/>
                  </a:solidFill>
                  <a:round/>
                  <a:headEnd/>
                  <a:tailEnd/>
                </a:ln>
                <a:solidFill>
                  <a:srgbClr val="FF0000"/>
                </a:solidFill>
                <a:latin typeface="標楷體" pitchFamily="65" charset="-120"/>
                <a:ea typeface="標楷體" pitchFamily="65" charset="-120"/>
              </a:rPr>
              <a:t>歡迎</a:t>
            </a:r>
            <a:r>
              <a:rPr lang="zh-TW" altLang="en-US" b="1" dirty="0">
                <a:solidFill>
                  <a:srgbClr val="FF0000"/>
                </a:solidFill>
                <a:latin typeface="標楷體" pitchFamily="65" charset="-120"/>
                <a:ea typeface="標楷體" pitchFamily="65" charset="-120"/>
              </a:rPr>
              <a:t>財團法人商業發展研究院</a:t>
            </a:r>
            <a:endParaRPr lang="zh-TW" altLang="en-US" b="1" kern="10" dirty="0">
              <a:ln w="9525">
                <a:solidFill>
                  <a:schemeClr val="bg1"/>
                </a:solidFill>
                <a:round/>
                <a:headEnd/>
                <a:tailEnd/>
              </a:ln>
              <a:solidFill>
                <a:srgbClr val="FF0000"/>
              </a:solidFill>
              <a:latin typeface="標楷體" pitchFamily="65" charset="-120"/>
              <a:ea typeface="標楷體" pitchFamily="65" charset="-120"/>
            </a:endParaRPr>
          </a:p>
        </p:txBody>
      </p:sp>
      <p:sp>
        <p:nvSpPr>
          <p:cNvPr id="14339" name="WordArt 5"/>
          <p:cNvSpPr>
            <a:spLocks noChangeArrowheads="1" noChangeShapeType="1" noTextEdit="1"/>
          </p:cNvSpPr>
          <p:nvPr/>
        </p:nvSpPr>
        <p:spPr bwMode="auto">
          <a:xfrm>
            <a:off x="304800" y="2209800"/>
            <a:ext cx="8610600" cy="3962400"/>
          </a:xfrm>
          <a:prstGeom prst="rect">
            <a:avLst/>
          </a:prstGeom>
        </p:spPr>
        <p:txBody>
          <a:bodyPr wrap="none" fromWordArt="1">
            <a:prstTxWarp prst="textPlain">
              <a:avLst>
                <a:gd name="adj" fmla="val 51454"/>
              </a:avLst>
            </a:prstTxWarp>
          </a:bodyPr>
          <a:lstStyle/>
          <a:p>
            <a:pPr>
              <a:defRPr/>
            </a:pPr>
            <a:r>
              <a:rPr lang="zh-TW" altLang="en-US" b="1" i="1" dirty="0">
                <a:solidFill>
                  <a:srgbClr val="0000FF"/>
                </a:solidFill>
                <a:latin typeface="標楷體" pitchFamily="65" charset="-120"/>
                <a:ea typeface="標楷體" pitchFamily="65" charset="-120"/>
              </a:rPr>
              <a:t>  謝龍發院長暨全體貴賓</a:t>
            </a:r>
            <a:r>
              <a:rPr lang="zh-TW" altLang="en-US" b="1" i="1" kern="10" dirty="0">
                <a:ln w="9525">
                  <a:noFill/>
                  <a:round/>
                  <a:headEnd/>
                  <a:tailEnd/>
                </a:ln>
                <a:solidFill>
                  <a:srgbClr val="0000FF"/>
                </a:solidFill>
                <a:latin typeface="標楷體" pitchFamily="65" charset="-120"/>
                <a:ea typeface="標楷體" pitchFamily="65" charset="-120"/>
              </a:rPr>
              <a:t>  </a:t>
            </a:r>
            <a:endParaRPr lang="en-US" altLang="zh-TW" b="1" i="1" kern="10" dirty="0">
              <a:ln w="9525">
                <a:noFill/>
                <a:round/>
                <a:headEnd/>
                <a:tailEnd/>
              </a:ln>
              <a:solidFill>
                <a:srgbClr val="0000FF"/>
              </a:solidFill>
              <a:latin typeface="標楷體" pitchFamily="65" charset="-120"/>
              <a:ea typeface="標楷體" pitchFamily="65" charset="-120"/>
            </a:endParaRPr>
          </a:p>
          <a:p>
            <a:pPr>
              <a:defRPr/>
            </a:pPr>
            <a:r>
              <a:rPr lang="zh-TW" altLang="en-US" b="1" i="1" kern="10" dirty="0">
                <a:ln w="9525">
                  <a:noFill/>
                  <a:round/>
                  <a:headEnd/>
                  <a:tailEnd/>
                </a:ln>
                <a:solidFill>
                  <a:srgbClr val="0000FF"/>
                </a:solidFill>
                <a:latin typeface="標楷體" pitchFamily="65" charset="-120"/>
                <a:ea typeface="標楷體" pitchFamily="65" charset="-120"/>
              </a:rPr>
              <a:t>   蒞   臨   指   導</a:t>
            </a:r>
          </a:p>
        </p:txBody>
      </p:sp>
      <p:sp>
        <p:nvSpPr>
          <p:cNvPr id="4" name="Text Box 9"/>
          <p:cNvSpPr txBox="1">
            <a:spLocks noChangeArrowheads="1"/>
          </p:cNvSpPr>
          <p:nvPr/>
        </p:nvSpPr>
        <p:spPr bwMode="auto">
          <a:xfrm>
            <a:off x="8345488" y="5562600"/>
            <a:ext cx="554037" cy="533400"/>
          </a:xfrm>
          <a:prstGeom prst="rect">
            <a:avLst/>
          </a:prstGeom>
          <a:noFill/>
          <a:ln w="9525">
            <a:noFill/>
            <a:miter lim="800000"/>
            <a:headEnd/>
            <a:tailEnd/>
          </a:ln>
        </p:spPr>
        <p:txBody>
          <a:bodyPr vert="eaVert">
            <a:spAutoFit/>
          </a:bodyPr>
          <a:lstStyle/>
          <a:p>
            <a:pPr>
              <a:spcBef>
                <a:spcPct val="50000"/>
              </a:spcBef>
            </a:pPr>
            <a:r>
              <a:rPr lang="zh-TW" altLang="en-US" sz="2400">
                <a:solidFill>
                  <a:srgbClr val="FF0000"/>
                </a:solidFill>
                <a:latin typeface="Times New Roman" pitchFamily="18" charset="0"/>
                <a:ea typeface="華康新特黑體"/>
                <a:cs typeface="華康新特黑體"/>
              </a:rPr>
              <a:t>　　</a:t>
            </a:r>
          </a:p>
        </p:txBody>
      </p:sp>
      <p:sp>
        <p:nvSpPr>
          <p:cNvPr id="7173" name="矩形 4"/>
          <p:cNvSpPr>
            <a:spLocks noChangeArrowheads="1"/>
          </p:cNvSpPr>
          <p:nvPr/>
        </p:nvSpPr>
        <p:spPr bwMode="auto">
          <a:xfrm>
            <a:off x="8153400" y="6324600"/>
            <a:ext cx="762000" cy="369888"/>
          </a:xfrm>
          <a:prstGeom prst="rect">
            <a:avLst/>
          </a:prstGeom>
          <a:noFill/>
          <a:ln w="9525">
            <a:noFill/>
            <a:miter lim="800000"/>
            <a:headEnd/>
            <a:tailEnd/>
          </a:ln>
        </p:spPr>
        <p:txBody>
          <a:bodyPr wrap="none">
            <a:spAutoFit/>
          </a:bodyPr>
          <a:lstStyle/>
          <a:p>
            <a:r>
              <a:rPr lang="en-US" altLang="zh-TW">
                <a:solidFill>
                  <a:srgbClr val="FF0000"/>
                </a:solidFill>
                <a:latin typeface="標楷體" pitchFamily="65" charset="-120"/>
                <a:ea typeface="標楷體" pitchFamily="65" charset="-120"/>
              </a:rPr>
              <a:t>09/30</a:t>
            </a:r>
            <a:endParaRPr lang="zh-TW"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文字方塊 15"/>
          <p:cNvSpPr txBox="1">
            <a:spLocks noChangeArrowheads="1"/>
          </p:cNvSpPr>
          <p:nvPr/>
        </p:nvSpPr>
        <p:spPr bwMode="auto">
          <a:xfrm>
            <a:off x="971550" y="153988"/>
            <a:ext cx="6762750" cy="1200150"/>
          </a:xfrm>
          <a:prstGeom prst="rect">
            <a:avLst/>
          </a:prstGeom>
          <a:noFill/>
          <a:ln w="9525">
            <a:noFill/>
            <a:miter lim="800000"/>
            <a:headEnd/>
            <a:tailEnd/>
          </a:ln>
        </p:spPr>
        <p:txBody>
          <a:bodyPr>
            <a:spAutoFit/>
          </a:bodyPr>
          <a:lstStyle/>
          <a:p>
            <a:r>
              <a:rPr kumimoji="0" lang="zh-TW" altLang="en-US" sz="3600" b="1">
                <a:solidFill>
                  <a:srgbClr val="FF0000"/>
                </a:solidFill>
                <a:latin typeface="標楷體" pitchFamily="65" charset="-120"/>
                <a:ea typeface="標楷體" pitchFamily="65" charset="-120"/>
              </a:rPr>
              <a:t>   高齡友善問卷調查</a:t>
            </a:r>
            <a:endParaRPr kumimoji="0" lang="en-US" altLang="zh-TW" sz="3600" b="1">
              <a:solidFill>
                <a:srgbClr val="FF0000"/>
              </a:solidFill>
              <a:latin typeface="標楷體" pitchFamily="65" charset="-120"/>
              <a:ea typeface="標楷體" pitchFamily="65" charset="-120"/>
            </a:endParaRPr>
          </a:p>
          <a:p>
            <a:r>
              <a:rPr kumimoji="0" lang="zh-TW" altLang="en-US" sz="3600" b="1">
                <a:solidFill>
                  <a:srgbClr val="FF0000"/>
                </a:solidFill>
                <a:latin typeface="標楷體" pitchFamily="65" charset="-120"/>
                <a:ea typeface="標楷體" pitchFamily="65" charset="-120"/>
              </a:rPr>
              <a:t>        社區志工事前訓練課程</a:t>
            </a:r>
          </a:p>
        </p:txBody>
      </p:sp>
      <p:grpSp>
        <p:nvGrpSpPr>
          <p:cNvPr id="2" name="群組 8"/>
          <p:cNvGrpSpPr>
            <a:grpSpLocks/>
          </p:cNvGrpSpPr>
          <p:nvPr/>
        </p:nvGrpSpPr>
        <p:grpSpPr bwMode="auto">
          <a:xfrm>
            <a:off x="184150" y="1419225"/>
            <a:ext cx="8856663" cy="5438775"/>
            <a:chOff x="165100" y="990601"/>
            <a:chExt cx="9594719" cy="5438775"/>
          </a:xfrm>
        </p:grpSpPr>
        <p:pic>
          <p:nvPicPr>
            <p:cNvPr id="91140" name="圖片 16"/>
            <p:cNvPicPr>
              <a:picLocks noChangeAspect="1"/>
            </p:cNvPicPr>
            <p:nvPr/>
          </p:nvPicPr>
          <p:blipFill>
            <a:blip r:embed="rId2" cstate="print"/>
            <a:srcRect/>
            <a:stretch>
              <a:fillRect/>
            </a:stretch>
          </p:blipFill>
          <p:spPr bwMode="auto">
            <a:xfrm>
              <a:off x="7013311" y="1450976"/>
              <a:ext cx="2743068" cy="1897063"/>
            </a:xfrm>
            <a:prstGeom prst="rect">
              <a:avLst/>
            </a:prstGeom>
            <a:noFill/>
            <a:ln w="9525">
              <a:noFill/>
              <a:miter lim="800000"/>
              <a:headEnd/>
              <a:tailEnd/>
            </a:ln>
          </p:spPr>
        </p:pic>
        <p:pic>
          <p:nvPicPr>
            <p:cNvPr id="91141" name="圖片 20"/>
            <p:cNvPicPr>
              <a:picLocks noChangeAspect="1"/>
            </p:cNvPicPr>
            <p:nvPr/>
          </p:nvPicPr>
          <p:blipFill>
            <a:blip r:embed="rId3" cstate="print"/>
            <a:srcRect/>
            <a:stretch>
              <a:fillRect/>
            </a:stretch>
          </p:blipFill>
          <p:spPr bwMode="auto">
            <a:xfrm>
              <a:off x="2997598" y="990601"/>
              <a:ext cx="3910806" cy="2708275"/>
            </a:xfrm>
            <a:prstGeom prst="rect">
              <a:avLst/>
            </a:prstGeom>
            <a:noFill/>
            <a:ln w="9525">
              <a:noFill/>
              <a:miter lim="800000"/>
              <a:headEnd/>
              <a:tailEnd/>
            </a:ln>
          </p:spPr>
        </p:pic>
        <p:pic>
          <p:nvPicPr>
            <p:cNvPr id="91142" name="圖片 17"/>
            <p:cNvPicPr>
              <a:picLocks noChangeAspect="1"/>
            </p:cNvPicPr>
            <p:nvPr/>
          </p:nvPicPr>
          <p:blipFill>
            <a:blip r:embed="rId4" cstate="print"/>
            <a:srcRect/>
            <a:stretch>
              <a:fillRect/>
            </a:stretch>
          </p:blipFill>
          <p:spPr bwMode="auto">
            <a:xfrm>
              <a:off x="7018471" y="3440113"/>
              <a:ext cx="2741348" cy="1897062"/>
            </a:xfrm>
            <a:prstGeom prst="rect">
              <a:avLst/>
            </a:prstGeom>
            <a:noFill/>
            <a:ln w="9525">
              <a:noFill/>
              <a:miter lim="800000"/>
              <a:headEnd/>
              <a:tailEnd/>
            </a:ln>
          </p:spPr>
        </p:pic>
        <p:pic>
          <p:nvPicPr>
            <p:cNvPr id="91143" name="圖片 21"/>
            <p:cNvPicPr>
              <a:picLocks noChangeAspect="1"/>
            </p:cNvPicPr>
            <p:nvPr/>
          </p:nvPicPr>
          <p:blipFill>
            <a:blip r:embed="rId5" cstate="print"/>
            <a:srcRect/>
            <a:stretch>
              <a:fillRect/>
            </a:stretch>
          </p:blipFill>
          <p:spPr bwMode="auto">
            <a:xfrm>
              <a:off x="3014796" y="3722689"/>
              <a:ext cx="3910806" cy="2706687"/>
            </a:xfrm>
            <a:prstGeom prst="rect">
              <a:avLst/>
            </a:prstGeom>
            <a:noFill/>
            <a:ln w="9525">
              <a:noFill/>
              <a:miter lim="800000"/>
              <a:headEnd/>
              <a:tailEnd/>
            </a:ln>
          </p:spPr>
        </p:pic>
        <p:pic>
          <p:nvPicPr>
            <p:cNvPr id="91144" name="圖片 22"/>
            <p:cNvPicPr>
              <a:picLocks noChangeAspect="1"/>
            </p:cNvPicPr>
            <p:nvPr/>
          </p:nvPicPr>
          <p:blipFill>
            <a:blip r:embed="rId6" cstate="print"/>
            <a:srcRect/>
            <a:stretch>
              <a:fillRect/>
            </a:stretch>
          </p:blipFill>
          <p:spPr bwMode="auto">
            <a:xfrm>
              <a:off x="165100" y="3419475"/>
              <a:ext cx="2724150" cy="1885950"/>
            </a:xfrm>
            <a:prstGeom prst="rect">
              <a:avLst/>
            </a:prstGeom>
            <a:noFill/>
            <a:ln w="9525">
              <a:noFill/>
              <a:miter lim="800000"/>
              <a:headEnd/>
              <a:tailEnd/>
            </a:ln>
          </p:spPr>
        </p:pic>
        <p:pic>
          <p:nvPicPr>
            <p:cNvPr id="91145" name="圖片 23"/>
            <p:cNvPicPr>
              <a:picLocks noChangeAspect="1"/>
            </p:cNvPicPr>
            <p:nvPr/>
          </p:nvPicPr>
          <p:blipFill>
            <a:blip r:embed="rId7" cstate="print"/>
            <a:srcRect/>
            <a:stretch>
              <a:fillRect/>
            </a:stretch>
          </p:blipFill>
          <p:spPr bwMode="auto">
            <a:xfrm>
              <a:off x="165100" y="1455738"/>
              <a:ext cx="2724150" cy="1885950"/>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450850" y="163513"/>
            <a:ext cx="8242300" cy="1938337"/>
          </a:xfrm>
          <a:prstGeom prst="rect">
            <a:avLst/>
          </a:prstGeom>
          <a:noFill/>
          <a:ln w="9525">
            <a:noFill/>
            <a:miter lim="800000"/>
            <a:headEnd/>
            <a:tailEnd/>
          </a:ln>
        </p:spPr>
        <p:txBody>
          <a:bodyPr anchor="ctr">
            <a:spAutoFit/>
          </a:bodyPr>
          <a:lstStyle/>
          <a:p>
            <a:r>
              <a:rPr lang="zh-TW" altLang="en-US" b="1">
                <a:latin typeface="標楷體" pitchFamily="65" charset="-120"/>
                <a:ea typeface="標楷體" pitchFamily="65" charset="-120"/>
                <a:cs typeface="Times New Roman" pitchFamily="18" charset="0"/>
              </a:rPr>
              <a:t>本社區為評估「高齡友善社區推動計畫」，</a:t>
            </a:r>
            <a:r>
              <a:rPr lang="zh-TW" altLang="en-US" b="1">
                <a:solidFill>
                  <a:srgbClr val="FF0000"/>
                </a:solidFill>
                <a:latin typeface="標楷體" pitchFamily="65" charset="-120"/>
                <a:ea typeface="標楷體" pitchFamily="65" charset="-120"/>
                <a:cs typeface="Times New Roman" pitchFamily="18" charset="0"/>
              </a:rPr>
              <a:t>配合成功大學趙子元教授及研究生傅楡茹小姐進行問卷調查，研究對象為住在台南市南區金華里之</a:t>
            </a:r>
            <a:r>
              <a:rPr lang="en-US" altLang="zh-TW" b="1">
                <a:solidFill>
                  <a:srgbClr val="FF0000"/>
                </a:solidFill>
                <a:latin typeface="標楷體" pitchFamily="65" charset="-120"/>
                <a:ea typeface="標楷體" pitchFamily="65" charset="-120"/>
                <a:cs typeface="Times New Roman" pitchFamily="18" charset="0"/>
              </a:rPr>
              <a:t>60</a:t>
            </a:r>
            <a:r>
              <a:rPr lang="zh-TW" altLang="en-US" b="1">
                <a:solidFill>
                  <a:srgbClr val="FF0000"/>
                </a:solidFill>
                <a:latin typeface="標楷體" pitchFamily="65" charset="-120"/>
                <a:ea typeface="標楷體" pitchFamily="65" charset="-120"/>
                <a:cs typeface="Times New Roman" pitchFamily="18" charset="0"/>
              </a:rPr>
              <a:t>歲以上高齡者，研究採普查方式進行，共發出</a:t>
            </a:r>
            <a:r>
              <a:rPr lang="en-US" altLang="zh-TW" b="1">
                <a:solidFill>
                  <a:srgbClr val="FF0000"/>
                </a:solidFill>
                <a:latin typeface="標楷體" pitchFamily="65" charset="-120"/>
                <a:ea typeface="標楷體" pitchFamily="65" charset="-120"/>
                <a:cs typeface="Times New Roman" pitchFamily="18" charset="0"/>
              </a:rPr>
              <a:t>1100</a:t>
            </a:r>
            <a:r>
              <a:rPr lang="zh-TW" altLang="en-US" b="1">
                <a:solidFill>
                  <a:srgbClr val="FF0000"/>
                </a:solidFill>
                <a:latin typeface="標楷體" pitchFamily="65" charset="-120"/>
                <a:ea typeface="標楷體" pitchFamily="65" charset="-120"/>
                <a:cs typeface="Times New Roman" pitchFamily="18" charset="0"/>
              </a:rPr>
              <a:t>份問卷</a:t>
            </a:r>
            <a:r>
              <a:rPr lang="zh-TW" altLang="en-US" b="1">
                <a:latin typeface="標楷體" pitchFamily="65" charset="-120"/>
                <a:ea typeface="標楷體" pitchFamily="65" charset="-120"/>
                <a:cs typeface="Times New Roman" pitchFamily="18" charset="0"/>
              </a:rPr>
              <a:t>，</a:t>
            </a:r>
            <a:r>
              <a:rPr lang="zh-TW" altLang="en-US" b="1">
                <a:solidFill>
                  <a:srgbClr val="0000FF"/>
                </a:solidFill>
                <a:latin typeface="標楷體" pitchFamily="65" charset="-120"/>
                <a:ea typeface="標楷體" pitchFamily="65" charset="-120"/>
                <a:cs typeface="Times New Roman" pitchFamily="18" charset="0"/>
              </a:rPr>
              <a:t>總計回收</a:t>
            </a:r>
            <a:r>
              <a:rPr lang="en-US" altLang="zh-TW" b="1">
                <a:solidFill>
                  <a:srgbClr val="0000FF"/>
                </a:solidFill>
                <a:latin typeface="標楷體" pitchFamily="65" charset="-120"/>
                <a:ea typeface="標楷體" pitchFamily="65" charset="-120"/>
                <a:cs typeface="Times New Roman" pitchFamily="18" charset="0"/>
              </a:rPr>
              <a:t>976</a:t>
            </a:r>
            <a:r>
              <a:rPr lang="zh-TW" altLang="en-US" b="1">
                <a:solidFill>
                  <a:srgbClr val="0000FF"/>
                </a:solidFill>
                <a:latin typeface="標楷體" pitchFamily="65" charset="-120"/>
                <a:ea typeface="標楷體" pitchFamily="65" charset="-120"/>
                <a:cs typeface="Times New Roman" pitchFamily="18" charset="0"/>
              </a:rPr>
              <a:t>份問卷，其中</a:t>
            </a:r>
            <a:r>
              <a:rPr lang="en-US" altLang="zh-TW" b="1">
                <a:solidFill>
                  <a:srgbClr val="0000FF"/>
                </a:solidFill>
                <a:latin typeface="標楷體" pitchFamily="65" charset="-120"/>
                <a:ea typeface="標楷體" pitchFamily="65" charset="-120"/>
                <a:cs typeface="Times New Roman" pitchFamily="18" charset="0"/>
              </a:rPr>
              <a:t>968</a:t>
            </a:r>
            <a:r>
              <a:rPr lang="zh-TW" altLang="en-US" b="1">
                <a:solidFill>
                  <a:srgbClr val="0000FF"/>
                </a:solidFill>
                <a:latin typeface="標楷體" pitchFamily="65" charset="-120"/>
                <a:ea typeface="標楷體" pitchFamily="65" charset="-120"/>
                <a:cs typeface="Times New Roman" pitchFamily="18" charset="0"/>
              </a:rPr>
              <a:t>份為填答完全之有效問卷</a:t>
            </a:r>
            <a:r>
              <a:rPr lang="zh-TW" altLang="en-US" b="1">
                <a:solidFill>
                  <a:srgbClr val="006600"/>
                </a:solidFill>
                <a:latin typeface="標楷體" pitchFamily="65" charset="-120"/>
                <a:ea typeface="標楷體" pitchFamily="65" charset="-120"/>
                <a:cs typeface="Times New Roman" pitchFamily="18" charset="0"/>
              </a:rPr>
              <a:t>，</a:t>
            </a:r>
            <a:r>
              <a:rPr lang="zh-TW" altLang="en-US" b="1">
                <a:solidFill>
                  <a:srgbClr val="FF0000"/>
                </a:solidFill>
                <a:latin typeface="標楷體" pitchFamily="65" charset="-120"/>
                <a:ea typeface="標楷體" pitchFamily="65" charset="-120"/>
                <a:cs typeface="Times New Roman" pitchFamily="18" charset="0"/>
              </a:rPr>
              <a:t>問卷填答率為</a:t>
            </a:r>
            <a:r>
              <a:rPr lang="en-US" altLang="zh-TW" b="1">
                <a:solidFill>
                  <a:srgbClr val="FF0000"/>
                </a:solidFill>
                <a:latin typeface="標楷體" pitchFamily="65" charset="-120"/>
                <a:ea typeface="標楷體" pitchFamily="65" charset="-120"/>
                <a:cs typeface="Times New Roman" pitchFamily="18" charset="0"/>
              </a:rPr>
              <a:t>83%</a:t>
            </a:r>
            <a:r>
              <a:rPr lang="zh-TW" altLang="en-US" b="1">
                <a:latin typeface="標楷體" pitchFamily="65" charset="-120"/>
                <a:ea typeface="標楷體" pitchFamily="65" charset="-120"/>
                <a:cs typeface="Times New Roman" pitchFamily="18" charset="0"/>
              </a:rPr>
              <a:t>，調查時間為</a:t>
            </a:r>
            <a:r>
              <a:rPr lang="en-US" altLang="zh-TW" b="1">
                <a:latin typeface="標楷體" pitchFamily="65" charset="-120"/>
                <a:ea typeface="標楷體" pitchFamily="65" charset="-120"/>
                <a:cs typeface="Times New Roman" pitchFamily="18" charset="0"/>
              </a:rPr>
              <a:t>102</a:t>
            </a:r>
            <a:r>
              <a:rPr lang="zh-TW" altLang="en-US" b="1">
                <a:latin typeface="標楷體" pitchFamily="65" charset="-120"/>
                <a:ea typeface="標楷體" pitchFamily="65" charset="-120"/>
                <a:cs typeface="Times New Roman" pitchFamily="18" charset="0"/>
              </a:rPr>
              <a:t>年</a:t>
            </a:r>
            <a:r>
              <a:rPr lang="en-US" altLang="zh-TW" b="1">
                <a:latin typeface="標楷體" pitchFamily="65" charset="-120"/>
                <a:ea typeface="標楷體" pitchFamily="65" charset="-120"/>
                <a:cs typeface="Times New Roman" pitchFamily="18" charset="0"/>
              </a:rPr>
              <a:t>3</a:t>
            </a:r>
            <a:r>
              <a:rPr lang="zh-TW" altLang="en-US" b="1">
                <a:latin typeface="標楷體" pitchFamily="65" charset="-120"/>
                <a:ea typeface="標楷體" pitchFamily="65" charset="-120"/>
                <a:cs typeface="Times New Roman" pitchFamily="18" charset="0"/>
              </a:rPr>
              <a:t>月</a:t>
            </a:r>
            <a:r>
              <a:rPr lang="en-US" altLang="zh-TW" b="1">
                <a:latin typeface="標楷體" pitchFamily="65" charset="-120"/>
                <a:ea typeface="標楷體" pitchFamily="65" charset="-120"/>
                <a:cs typeface="Times New Roman" pitchFamily="18" charset="0"/>
              </a:rPr>
              <a:t>23</a:t>
            </a:r>
            <a:r>
              <a:rPr lang="zh-TW" altLang="en-US" b="1">
                <a:latin typeface="標楷體" pitchFamily="65" charset="-120"/>
                <a:ea typeface="標楷體" pitchFamily="65" charset="-120"/>
                <a:cs typeface="Times New Roman" pitchFamily="18" charset="0"/>
              </a:rPr>
              <a:t>日至</a:t>
            </a:r>
            <a:r>
              <a:rPr lang="en-US" altLang="zh-TW" b="1">
                <a:latin typeface="標楷體" pitchFamily="65" charset="-120"/>
                <a:ea typeface="標楷體" pitchFamily="65" charset="-120"/>
                <a:cs typeface="Times New Roman" pitchFamily="18" charset="0"/>
              </a:rPr>
              <a:t>102</a:t>
            </a:r>
            <a:r>
              <a:rPr lang="zh-TW" altLang="en-US" b="1">
                <a:latin typeface="標楷體" pitchFamily="65" charset="-120"/>
                <a:ea typeface="標楷體" pitchFamily="65" charset="-120"/>
                <a:cs typeface="Times New Roman" pitchFamily="18" charset="0"/>
              </a:rPr>
              <a:t>年</a:t>
            </a:r>
            <a:r>
              <a:rPr lang="en-US" altLang="zh-TW" b="1">
                <a:latin typeface="標楷體" pitchFamily="65" charset="-120"/>
                <a:ea typeface="標楷體" pitchFamily="65" charset="-120"/>
                <a:cs typeface="Times New Roman" pitchFamily="18" charset="0"/>
              </a:rPr>
              <a:t>4</a:t>
            </a:r>
            <a:r>
              <a:rPr lang="zh-TW" altLang="en-US" b="1">
                <a:latin typeface="標楷體" pitchFamily="65" charset="-120"/>
                <a:ea typeface="標楷體" pitchFamily="65" charset="-120"/>
                <a:cs typeface="Times New Roman" pitchFamily="18" charset="0"/>
              </a:rPr>
              <a:t>月</a:t>
            </a:r>
            <a:r>
              <a:rPr lang="en-US" altLang="zh-TW" b="1">
                <a:latin typeface="標楷體" pitchFamily="65" charset="-120"/>
                <a:ea typeface="標楷體" pitchFamily="65" charset="-120"/>
                <a:cs typeface="Times New Roman" pitchFamily="18" charset="0"/>
              </a:rPr>
              <a:t>19</a:t>
            </a:r>
            <a:r>
              <a:rPr lang="zh-TW" altLang="en-US" b="1">
                <a:latin typeface="標楷體" pitchFamily="65" charset="-120"/>
                <a:ea typeface="標楷體" pitchFamily="65" charset="-120"/>
                <a:cs typeface="Times New Roman" pitchFamily="18" charset="0"/>
              </a:rPr>
              <a:t>日，一共歷時</a:t>
            </a:r>
            <a:r>
              <a:rPr lang="en-US" altLang="zh-TW" b="1">
                <a:latin typeface="標楷體" pitchFamily="65" charset="-120"/>
                <a:ea typeface="標楷體" pitchFamily="65" charset="-120"/>
                <a:cs typeface="Times New Roman" pitchFamily="18" charset="0"/>
              </a:rPr>
              <a:t>28</a:t>
            </a:r>
            <a:r>
              <a:rPr lang="zh-TW" altLang="en-US" b="1">
                <a:latin typeface="標楷體" pitchFamily="65" charset="-120"/>
                <a:ea typeface="標楷體" pitchFamily="65" charset="-120"/>
                <a:cs typeface="Times New Roman" pitchFamily="18" charset="0"/>
              </a:rPr>
              <a:t>日，由金華社區約</a:t>
            </a:r>
            <a:r>
              <a:rPr lang="en-US" altLang="zh-TW" b="1">
                <a:latin typeface="標楷體" pitchFamily="65" charset="-120"/>
                <a:ea typeface="標楷體" pitchFamily="65" charset="-120"/>
                <a:cs typeface="Times New Roman" pitchFamily="18" charset="0"/>
              </a:rPr>
              <a:t>20</a:t>
            </a:r>
            <a:r>
              <a:rPr lang="zh-TW" altLang="en-US" b="1">
                <a:latin typeface="標楷體" pitchFamily="65" charset="-120"/>
                <a:ea typeface="標楷體" pitchFamily="65" charset="-120"/>
                <a:cs typeface="Times New Roman" pitchFamily="18" charset="0"/>
              </a:rPr>
              <a:t>位志工協助完成問卷調查。</a:t>
            </a:r>
            <a:endParaRPr lang="zh-TW" altLang="en-US" b="1">
              <a:ea typeface="標楷體" pitchFamily="65" charset="-120"/>
              <a:cs typeface="Times New Roman" pitchFamily="18" charset="0"/>
            </a:endParaRPr>
          </a:p>
        </p:txBody>
      </p:sp>
      <p:graphicFrame>
        <p:nvGraphicFramePr>
          <p:cNvPr id="7" name="表格 6"/>
          <p:cNvGraphicFramePr>
            <a:graphicFrameLocks noGrp="1"/>
          </p:cNvGraphicFramePr>
          <p:nvPr/>
        </p:nvGraphicFramePr>
        <p:xfrm>
          <a:off x="450850" y="2060575"/>
          <a:ext cx="7577458" cy="4563202"/>
        </p:xfrm>
        <a:graphic>
          <a:graphicData uri="http://schemas.openxmlformats.org/drawingml/2006/table">
            <a:tbl>
              <a:tblPr/>
              <a:tblGrid>
                <a:gridCol w="2283197"/>
                <a:gridCol w="2283197"/>
                <a:gridCol w="1505532"/>
                <a:gridCol w="1505532"/>
              </a:tblGrid>
              <a:tr h="325943">
                <a:tc>
                  <a:txBody>
                    <a:bodyPr/>
                    <a:lstStyle/>
                    <a:p>
                      <a:pPr algn="ctr">
                        <a:spcAft>
                          <a:spcPts val="0"/>
                        </a:spcAft>
                      </a:pPr>
                      <a:r>
                        <a:rPr lang="zh-TW" sz="2000" b="1" kern="100" dirty="0">
                          <a:latin typeface="標楷體" pitchFamily="65" charset="-120"/>
                          <a:ea typeface="標楷體" pitchFamily="65" charset="-120"/>
                          <a:cs typeface="Times New Roman"/>
                        </a:rPr>
                        <a:t>項目</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endParaRPr lang="zh-TW" sz="2000" b="1" kern="100" dirty="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spcAft>
                          <a:spcPts val="0"/>
                        </a:spcAft>
                      </a:pPr>
                      <a:r>
                        <a:rPr lang="zh-TW" sz="2000" b="1" kern="100">
                          <a:latin typeface="標楷體" pitchFamily="65" charset="-120"/>
                          <a:ea typeface="標楷體" pitchFamily="65" charset="-120"/>
                          <a:cs typeface="Times New Roman"/>
                        </a:rPr>
                        <a:t>人數</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spcAft>
                          <a:spcPts val="0"/>
                        </a:spcAft>
                      </a:pPr>
                      <a:r>
                        <a:rPr lang="zh-TW" sz="2000" b="1" kern="100">
                          <a:latin typeface="標楷體" pitchFamily="65" charset="-120"/>
                          <a:ea typeface="標楷體" pitchFamily="65" charset="-120"/>
                          <a:cs typeface="Times New Roman"/>
                        </a:rPr>
                        <a:t>百分比</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r h="325943">
                <a:tc rowSpan="2">
                  <a:txBody>
                    <a:bodyPr/>
                    <a:lstStyle/>
                    <a:p>
                      <a:pPr algn="ctr">
                        <a:spcAft>
                          <a:spcPts val="0"/>
                        </a:spcAft>
                      </a:pPr>
                      <a:r>
                        <a:rPr lang="zh-TW" sz="2000" b="1" kern="100" dirty="0">
                          <a:latin typeface="標楷體" pitchFamily="65" charset="-120"/>
                          <a:ea typeface="標楷體" pitchFamily="65" charset="-120"/>
                          <a:cs typeface="Times New Roman"/>
                        </a:rPr>
                        <a:t>性別</a:t>
                      </a: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zh-TW" sz="2000" b="1" kern="100" dirty="0">
                          <a:latin typeface="標楷體" pitchFamily="65" charset="-120"/>
                          <a:ea typeface="標楷體" pitchFamily="65" charset="-120"/>
                          <a:cs typeface="Times New Roman"/>
                        </a:rPr>
                        <a:t>男性</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dirty="0">
                          <a:latin typeface="標楷體" pitchFamily="65" charset="-120"/>
                          <a:ea typeface="標楷體" pitchFamily="65" charset="-120"/>
                          <a:cs typeface="Times New Roman"/>
                        </a:rPr>
                        <a:t>464</a:t>
                      </a:r>
                      <a:endParaRPr lang="zh-TW" sz="2000" b="1" kern="100" dirty="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47.9%</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943">
                <a:tc vMerge="1">
                  <a:txBody>
                    <a:bodyPr/>
                    <a:lstStyle/>
                    <a:p>
                      <a:endParaRPr lang="zh-TW" altLang="en-US"/>
                    </a:p>
                  </a:txBody>
                  <a:tcPr/>
                </a:tc>
                <a:tc>
                  <a:txBody>
                    <a:bodyPr/>
                    <a:lstStyle/>
                    <a:p>
                      <a:pPr>
                        <a:spcAft>
                          <a:spcPts val="0"/>
                        </a:spcAft>
                      </a:pPr>
                      <a:r>
                        <a:rPr lang="zh-TW" sz="2000" b="1" kern="100">
                          <a:latin typeface="標楷體" pitchFamily="65" charset="-120"/>
                          <a:ea typeface="標楷體" pitchFamily="65" charset="-120"/>
                          <a:cs typeface="Times New Roman"/>
                        </a:rPr>
                        <a:t>女性</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504</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52.1%</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325943">
                <a:tc rowSpan="4">
                  <a:txBody>
                    <a:bodyPr/>
                    <a:lstStyle/>
                    <a:p>
                      <a:pPr algn="ctr">
                        <a:spcAft>
                          <a:spcPts val="0"/>
                        </a:spcAft>
                      </a:pPr>
                      <a:r>
                        <a:rPr lang="zh-TW" sz="2000" b="1" kern="100" dirty="0">
                          <a:latin typeface="標楷體" pitchFamily="65" charset="-120"/>
                          <a:ea typeface="標楷體" pitchFamily="65" charset="-120"/>
                          <a:cs typeface="Times New Roman"/>
                        </a:rPr>
                        <a:t>年齡</a:t>
                      </a: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en-US" sz="2000" b="1" kern="100" dirty="0">
                          <a:latin typeface="標楷體" pitchFamily="65" charset="-120"/>
                          <a:ea typeface="標楷體" pitchFamily="65" charset="-120"/>
                          <a:cs typeface="Times New Roman"/>
                        </a:rPr>
                        <a:t>60~64</a:t>
                      </a:r>
                      <a:endParaRPr lang="zh-TW" sz="2000" b="1" kern="100" dirty="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r">
                        <a:spcAft>
                          <a:spcPts val="0"/>
                        </a:spcAft>
                      </a:pPr>
                      <a:r>
                        <a:rPr lang="en-US" sz="2000" b="1" kern="100">
                          <a:latin typeface="標楷體" pitchFamily="65" charset="-120"/>
                          <a:ea typeface="標楷體" pitchFamily="65" charset="-120"/>
                          <a:cs typeface="Times New Roman"/>
                        </a:rPr>
                        <a:t>55</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r">
                        <a:spcAft>
                          <a:spcPts val="0"/>
                        </a:spcAft>
                      </a:pPr>
                      <a:r>
                        <a:rPr lang="en-US" sz="2000" b="1" kern="100">
                          <a:latin typeface="標楷體" pitchFamily="65" charset="-120"/>
                          <a:ea typeface="標楷體" pitchFamily="65" charset="-120"/>
                          <a:cs typeface="Times New Roman"/>
                        </a:rPr>
                        <a:t>5.7%</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325943">
                <a:tc vMerge="1">
                  <a:txBody>
                    <a:bodyPr/>
                    <a:lstStyle/>
                    <a:p>
                      <a:endParaRPr lang="zh-TW" altLang="en-US"/>
                    </a:p>
                  </a:txBody>
                  <a:tcPr/>
                </a:tc>
                <a:tc>
                  <a:txBody>
                    <a:bodyPr/>
                    <a:lstStyle/>
                    <a:p>
                      <a:pPr>
                        <a:spcAft>
                          <a:spcPts val="0"/>
                        </a:spcAft>
                      </a:pPr>
                      <a:r>
                        <a:rPr lang="en-US" sz="2000" b="1" kern="100" dirty="0">
                          <a:latin typeface="標楷體" pitchFamily="65" charset="-120"/>
                          <a:ea typeface="標楷體" pitchFamily="65" charset="-120"/>
                          <a:cs typeface="Times New Roman"/>
                        </a:rPr>
                        <a:t>65~74</a:t>
                      </a:r>
                      <a:endParaRPr lang="zh-TW" sz="2000" b="1" kern="100" dirty="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r">
                        <a:spcAft>
                          <a:spcPts val="0"/>
                        </a:spcAft>
                      </a:pPr>
                      <a:r>
                        <a:rPr lang="en-US" sz="2000" b="1" kern="100" dirty="0">
                          <a:latin typeface="標楷體" pitchFamily="65" charset="-120"/>
                          <a:ea typeface="標楷體" pitchFamily="65" charset="-120"/>
                          <a:cs typeface="Times New Roman"/>
                        </a:rPr>
                        <a:t>462</a:t>
                      </a:r>
                      <a:endParaRPr lang="zh-TW" sz="2000" b="1" kern="100" dirty="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r">
                        <a:spcAft>
                          <a:spcPts val="0"/>
                        </a:spcAft>
                      </a:pPr>
                      <a:r>
                        <a:rPr lang="en-US" sz="2000" b="1" kern="100" dirty="0">
                          <a:latin typeface="標楷體" pitchFamily="65" charset="-120"/>
                          <a:ea typeface="標楷體" pitchFamily="65" charset="-120"/>
                          <a:cs typeface="Times New Roman"/>
                        </a:rPr>
                        <a:t>47.7%</a:t>
                      </a:r>
                      <a:endParaRPr lang="zh-TW" sz="2000" b="1" kern="100" dirty="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325943">
                <a:tc vMerge="1">
                  <a:txBody>
                    <a:bodyPr/>
                    <a:lstStyle/>
                    <a:p>
                      <a:endParaRPr lang="zh-TW" altLang="en-US"/>
                    </a:p>
                  </a:txBody>
                  <a:tcPr/>
                </a:tc>
                <a:tc>
                  <a:txBody>
                    <a:bodyPr/>
                    <a:lstStyle/>
                    <a:p>
                      <a:pPr>
                        <a:spcAft>
                          <a:spcPts val="0"/>
                        </a:spcAft>
                      </a:pPr>
                      <a:r>
                        <a:rPr lang="en-US" sz="2000" b="1" kern="100">
                          <a:latin typeface="標楷體" pitchFamily="65" charset="-120"/>
                          <a:ea typeface="標楷體" pitchFamily="65" charset="-120"/>
                          <a:cs typeface="Times New Roman"/>
                        </a:rPr>
                        <a:t>75~84</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r">
                        <a:spcAft>
                          <a:spcPts val="0"/>
                        </a:spcAft>
                      </a:pPr>
                      <a:r>
                        <a:rPr lang="en-US" sz="2000" b="1" kern="100">
                          <a:latin typeface="標楷體" pitchFamily="65" charset="-120"/>
                          <a:ea typeface="標楷體" pitchFamily="65" charset="-120"/>
                          <a:cs typeface="Times New Roman"/>
                        </a:rPr>
                        <a:t>391</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r">
                        <a:spcAft>
                          <a:spcPts val="0"/>
                        </a:spcAft>
                      </a:pPr>
                      <a:r>
                        <a:rPr lang="en-US" sz="2000" b="1" kern="100" dirty="0">
                          <a:latin typeface="標楷體" pitchFamily="65" charset="-120"/>
                          <a:ea typeface="標楷體" pitchFamily="65" charset="-120"/>
                          <a:cs typeface="Times New Roman"/>
                        </a:rPr>
                        <a:t>40.4%</a:t>
                      </a:r>
                      <a:endParaRPr lang="zh-TW" sz="2000" b="1" kern="100" dirty="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325943">
                <a:tc vMerge="1">
                  <a:txBody>
                    <a:bodyPr/>
                    <a:lstStyle/>
                    <a:p>
                      <a:endParaRPr lang="zh-TW" altLang="en-US"/>
                    </a:p>
                  </a:txBody>
                  <a:tcPr/>
                </a:tc>
                <a:tc>
                  <a:txBody>
                    <a:bodyPr/>
                    <a:lstStyle/>
                    <a:p>
                      <a:pPr>
                        <a:spcAft>
                          <a:spcPts val="0"/>
                        </a:spcAft>
                      </a:pPr>
                      <a:r>
                        <a:rPr lang="en-US" sz="2000" b="1" kern="100">
                          <a:latin typeface="標楷體" pitchFamily="65" charset="-120"/>
                          <a:ea typeface="標楷體" pitchFamily="65" charset="-120"/>
                          <a:cs typeface="Times New Roman"/>
                        </a:rPr>
                        <a:t>85~</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r">
                        <a:spcAft>
                          <a:spcPts val="0"/>
                        </a:spcAft>
                      </a:pPr>
                      <a:r>
                        <a:rPr lang="en-US" sz="2000" b="1" kern="100">
                          <a:latin typeface="標楷體" pitchFamily="65" charset="-120"/>
                          <a:ea typeface="標楷體" pitchFamily="65" charset="-120"/>
                          <a:cs typeface="Times New Roman"/>
                        </a:rPr>
                        <a:t>60</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r">
                        <a:spcAft>
                          <a:spcPts val="0"/>
                        </a:spcAft>
                      </a:pPr>
                      <a:r>
                        <a:rPr lang="en-US" sz="2000" b="1" kern="100" dirty="0">
                          <a:latin typeface="標楷體" pitchFamily="65" charset="-120"/>
                          <a:ea typeface="標楷體" pitchFamily="65" charset="-120"/>
                          <a:cs typeface="Times New Roman"/>
                        </a:rPr>
                        <a:t>6.2%</a:t>
                      </a:r>
                      <a:endParaRPr lang="zh-TW" sz="2000" b="1" kern="100" dirty="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r>
              <a:tr h="325943">
                <a:tc rowSpan="5">
                  <a:txBody>
                    <a:bodyPr/>
                    <a:lstStyle/>
                    <a:p>
                      <a:pPr algn="ctr">
                        <a:spcAft>
                          <a:spcPts val="0"/>
                        </a:spcAft>
                      </a:pPr>
                      <a:r>
                        <a:rPr lang="zh-TW" sz="2000" b="1" kern="100" dirty="0">
                          <a:latin typeface="標楷體" pitchFamily="65" charset="-120"/>
                          <a:ea typeface="標楷體" pitchFamily="65" charset="-120"/>
                          <a:cs typeface="Times New Roman"/>
                        </a:rPr>
                        <a:t>教育程度</a:t>
                      </a: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zh-TW" sz="2000" b="1" kern="100">
                          <a:latin typeface="標楷體" pitchFamily="65" charset="-120"/>
                          <a:ea typeface="標楷體" pitchFamily="65" charset="-120"/>
                          <a:cs typeface="Times New Roman"/>
                        </a:rPr>
                        <a:t>不識字</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115</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11.9%</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943">
                <a:tc vMerge="1">
                  <a:txBody>
                    <a:bodyPr/>
                    <a:lstStyle/>
                    <a:p>
                      <a:endParaRPr lang="zh-TW" altLang="en-US"/>
                    </a:p>
                  </a:txBody>
                  <a:tcPr/>
                </a:tc>
                <a:tc>
                  <a:txBody>
                    <a:bodyPr/>
                    <a:lstStyle/>
                    <a:p>
                      <a:pPr>
                        <a:spcAft>
                          <a:spcPts val="0"/>
                        </a:spcAft>
                      </a:pPr>
                      <a:r>
                        <a:rPr lang="zh-TW" sz="2000" b="1" kern="100">
                          <a:latin typeface="標楷體" pitchFamily="65" charset="-120"/>
                          <a:ea typeface="標楷體" pitchFamily="65" charset="-120"/>
                          <a:cs typeface="Times New Roman"/>
                        </a:rPr>
                        <a:t>小學</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331</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34.2%</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943">
                <a:tc vMerge="1">
                  <a:txBody>
                    <a:bodyPr/>
                    <a:lstStyle/>
                    <a:p>
                      <a:endParaRPr lang="zh-TW" altLang="en-US"/>
                    </a:p>
                  </a:txBody>
                  <a:tcPr/>
                </a:tc>
                <a:tc>
                  <a:txBody>
                    <a:bodyPr/>
                    <a:lstStyle/>
                    <a:p>
                      <a:pPr>
                        <a:spcAft>
                          <a:spcPts val="0"/>
                        </a:spcAft>
                      </a:pPr>
                      <a:r>
                        <a:rPr lang="zh-TW" sz="2000" b="1" kern="100">
                          <a:latin typeface="標楷體" pitchFamily="65" charset="-120"/>
                          <a:ea typeface="標楷體" pitchFamily="65" charset="-120"/>
                          <a:cs typeface="Times New Roman"/>
                        </a:rPr>
                        <a:t>中學</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239</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24.7%</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943">
                <a:tc vMerge="1">
                  <a:txBody>
                    <a:bodyPr/>
                    <a:lstStyle/>
                    <a:p>
                      <a:endParaRPr lang="zh-TW" altLang="en-US"/>
                    </a:p>
                  </a:txBody>
                  <a:tcPr/>
                </a:tc>
                <a:tc>
                  <a:txBody>
                    <a:bodyPr/>
                    <a:lstStyle/>
                    <a:p>
                      <a:pPr>
                        <a:spcAft>
                          <a:spcPts val="0"/>
                        </a:spcAft>
                      </a:pPr>
                      <a:r>
                        <a:rPr lang="zh-TW" sz="2000" b="1" kern="100">
                          <a:latin typeface="標楷體" pitchFamily="65" charset="-120"/>
                          <a:ea typeface="標楷體" pitchFamily="65" charset="-120"/>
                          <a:cs typeface="Times New Roman"/>
                        </a:rPr>
                        <a:t>高中</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221</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22.8%</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943">
                <a:tc vMerge="1">
                  <a:txBody>
                    <a:bodyPr/>
                    <a:lstStyle/>
                    <a:p>
                      <a:endParaRPr lang="zh-TW" altLang="en-US"/>
                    </a:p>
                  </a:txBody>
                  <a:tcPr/>
                </a:tc>
                <a:tc>
                  <a:txBody>
                    <a:bodyPr/>
                    <a:lstStyle/>
                    <a:p>
                      <a:pPr>
                        <a:spcAft>
                          <a:spcPts val="0"/>
                        </a:spcAft>
                      </a:pPr>
                      <a:r>
                        <a:rPr lang="zh-TW" sz="2000" b="1" kern="100">
                          <a:latin typeface="標楷體" pitchFamily="65" charset="-120"/>
                          <a:ea typeface="標楷體" pitchFamily="65" charset="-120"/>
                          <a:cs typeface="Times New Roman"/>
                        </a:rPr>
                        <a:t>大學</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62</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6.4%</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325943">
                <a:tc>
                  <a:txBody>
                    <a:bodyPr/>
                    <a:lstStyle/>
                    <a:p>
                      <a:pPr algn="ctr">
                        <a:spcAft>
                          <a:spcPts val="0"/>
                        </a:spcAft>
                      </a:pPr>
                      <a:r>
                        <a:rPr lang="zh-TW" sz="2000" b="1" kern="100" dirty="0">
                          <a:latin typeface="標楷體" pitchFamily="65" charset="-120"/>
                          <a:ea typeface="標楷體" pitchFamily="65" charset="-120"/>
                          <a:cs typeface="Times New Roman"/>
                        </a:rPr>
                        <a:t>職業</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2000" b="1" kern="100">
                          <a:latin typeface="標楷體" pitchFamily="65" charset="-120"/>
                          <a:ea typeface="標楷體" pitchFamily="65" charset="-120"/>
                          <a:cs typeface="Times New Roman"/>
                        </a:rPr>
                        <a:t>已退休</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258</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26.7%</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943">
                <a:tc>
                  <a:txBody>
                    <a:bodyPr/>
                    <a:lstStyle/>
                    <a:p>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zh-TW" sz="2000" b="1" kern="100">
                          <a:latin typeface="標楷體" pitchFamily="65" charset="-120"/>
                          <a:ea typeface="標楷體" pitchFamily="65" charset="-120"/>
                          <a:cs typeface="Times New Roman"/>
                        </a:rPr>
                        <a:t>未退休</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710</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dirty="0">
                          <a:latin typeface="標楷體" pitchFamily="65" charset="-120"/>
                          <a:ea typeface="標楷體" pitchFamily="65" charset="-120"/>
                          <a:cs typeface="Times New Roman"/>
                        </a:rPr>
                        <a:t>73.3%</a:t>
                      </a:r>
                      <a:endParaRPr lang="zh-TW" sz="2000" b="1" kern="100" dirty="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14313" y="0"/>
            <a:ext cx="4786313" cy="6858000"/>
            <a:chOff x="2734" y="8098"/>
            <a:chExt cx="6100" cy="7043"/>
          </a:xfrm>
        </p:grpSpPr>
        <p:pic>
          <p:nvPicPr>
            <p:cNvPr id="93194" name="圖表 4"/>
            <p:cNvPicPr>
              <a:picLocks noChangeArrowheads="1"/>
            </p:cNvPicPr>
            <p:nvPr/>
          </p:nvPicPr>
          <p:blipFill>
            <a:blip r:embed="rId2" cstate="print"/>
            <a:srcRect b="-40"/>
            <a:stretch>
              <a:fillRect/>
            </a:stretch>
          </p:blipFill>
          <p:spPr bwMode="auto">
            <a:xfrm>
              <a:off x="2734" y="11710"/>
              <a:ext cx="6100" cy="3431"/>
            </a:xfrm>
            <a:prstGeom prst="rect">
              <a:avLst/>
            </a:prstGeom>
            <a:noFill/>
            <a:ln w="9525">
              <a:noFill/>
              <a:miter lim="800000"/>
              <a:headEnd/>
              <a:tailEnd/>
            </a:ln>
          </p:spPr>
        </p:pic>
        <p:pic>
          <p:nvPicPr>
            <p:cNvPr id="93195" name="圖表 3"/>
            <p:cNvPicPr>
              <a:picLocks noChangeArrowheads="1"/>
            </p:cNvPicPr>
            <p:nvPr/>
          </p:nvPicPr>
          <p:blipFill>
            <a:blip r:embed="rId3" cstate="print"/>
            <a:srcRect/>
            <a:stretch>
              <a:fillRect/>
            </a:stretch>
          </p:blipFill>
          <p:spPr bwMode="auto">
            <a:xfrm>
              <a:off x="2734" y="8098"/>
              <a:ext cx="6100" cy="3494"/>
            </a:xfrm>
            <a:prstGeom prst="rect">
              <a:avLst/>
            </a:prstGeom>
            <a:noFill/>
            <a:ln w="9525">
              <a:noFill/>
              <a:miter lim="800000"/>
              <a:headEnd/>
              <a:tailEnd/>
            </a:ln>
          </p:spPr>
        </p:pic>
      </p:grpSp>
      <p:grpSp>
        <p:nvGrpSpPr>
          <p:cNvPr id="3" name="群組 11"/>
          <p:cNvGrpSpPr>
            <a:grpSpLocks/>
          </p:cNvGrpSpPr>
          <p:nvPr/>
        </p:nvGrpSpPr>
        <p:grpSpPr bwMode="auto">
          <a:xfrm>
            <a:off x="4638675" y="0"/>
            <a:ext cx="4505325" cy="6858000"/>
            <a:chOff x="5025008" y="0"/>
            <a:chExt cx="4880992" cy="6858001"/>
          </a:xfrm>
        </p:grpSpPr>
        <p:pic>
          <p:nvPicPr>
            <p:cNvPr id="93192" name="圖表 5"/>
            <p:cNvPicPr>
              <a:picLocks noChangeArrowheads="1"/>
            </p:cNvPicPr>
            <p:nvPr/>
          </p:nvPicPr>
          <p:blipFill>
            <a:blip r:embed="rId4" cstate="print"/>
            <a:srcRect b="-41"/>
            <a:stretch>
              <a:fillRect/>
            </a:stretch>
          </p:blipFill>
          <p:spPr bwMode="auto">
            <a:xfrm>
              <a:off x="5025008" y="0"/>
              <a:ext cx="4880992" cy="3429000"/>
            </a:xfrm>
            <a:prstGeom prst="rect">
              <a:avLst/>
            </a:prstGeom>
            <a:noFill/>
            <a:ln w="9525">
              <a:noFill/>
              <a:miter lim="800000"/>
              <a:headEnd/>
              <a:tailEnd/>
            </a:ln>
          </p:spPr>
        </p:pic>
        <p:pic>
          <p:nvPicPr>
            <p:cNvPr id="93193" name="圖表 6"/>
            <p:cNvPicPr>
              <a:picLocks noChangeArrowheads="1"/>
            </p:cNvPicPr>
            <p:nvPr/>
          </p:nvPicPr>
          <p:blipFill>
            <a:blip r:embed="rId5" cstate="print"/>
            <a:srcRect/>
            <a:stretch>
              <a:fillRect/>
            </a:stretch>
          </p:blipFill>
          <p:spPr bwMode="auto">
            <a:xfrm>
              <a:off x="5025008" y="3501009"/>
              <a:ext cx="4880992" cy="3356992"/>
            </a:xfrm>
            <a:prstGeom prst="rect">
              <a:avLst/>
            </a:prstGeom>
            <a:noFill/>
            <a:ln w="9525">
              <a:noFill/>
              <a:miter lim="800000"/>
              <a:headEnd/>
              <a:tailEnd/>
            </a:ln>
          </p:spPr>
        </p:pic>
      </p:grpSp>
      <p:sp>
        <p:nvSpPr>
          <p:cNvPr id="9" name="矩形 8"/>
          <p:cNvSpPr/>
          <p:nvPr/>
        </p:nvSpPr>
        <p:spPr>
          <a:xfrm>
            <a:off x="758825" y="115888"/>
            <a:ext cx="646113" cy="369887"/>
          </a:xfrm>
          <a:prstGeom prst="rect">
            <a:avLst/>
          </a:prstGeom>
        </p:spPr>
        <p:txBody>
          <a:bodyPr wrap="none">
            <a:spAutoFit/>
          </a:bodyPr>
          <a:lstStyle/>
          <a:p>
            <a:pPr algn="ctr">
              <a:spcAft>
                <a:spcPts val="0"/>
              </a:spcAft>
              <a:defRPr/>
            </a:pPr>
            <a:r>
              <a:rPr lang="zh-TW" altLang="zh-TW" b="1" kern="100" dirty="0">
                <a:solidFill>
                  <a:srgbClr val="006600"/>
                </a:solidFill>
                <a:latin typeface="標楷體" pitchFamily="65" charset="-120"/>
                <a:ea typeface="標楷體" pitchFamily="65" charset="-120"/>
                <a:cs typeface="Times New Roman"/>
              </a:rPr>
              <a:t>年齡</a:t>
            </a:r>
          </a:p>
        </p:txBody>
      </p:sp>
      <p:sp>
        <p:nvSpPr>
          <p:cNvPr id="10" name="矩形 9"/>
          <p:cNvSpPr/>
          <p:nvPr/>
        </p:nvSpPr>
        <p:spPr>
          <a:xfrm>
            <a:off x="3000375" y="3573463"/>
            <a:ext cx="1108075" cy="368300"/>
          </a:xfrm>
          <a:prstGeom prst="rect">
            <a:avLst/>
          </a:prstGeom>
        </p:spPr>
        <p:txBody>
          <a:bodyPr wrap="none">
            <a:spAutoFit/>
          </a:bodyPr>
          <a:lstStyle/>
          <a:p>
            <a:pPr algn="ctr">
              <a:spcAft>
                <a:spcPts val="0"/>
              </a:spcAft>
              <a:defRPr/>
            </a:pPr>
            <a:r>
              <a:rPr lang="zh-TW" altLang="zh-TW" b="1" kern="100" dirty="0">
                <a:solidFill>
                  <a:srgbClr val="0000FF"/>
                </a:solidFill>
                <a:latin typeface="標楷體" pitchFamily="65" charset="-120"/>
                <a:ea typeface="標楷體" pitchFamily="65" charset="-120"/>
                <a:cs typeface="Times New Roman"/>
              </a:rPr>
              <a:t>教育程度</a:t>
            </a:r>
          </a:p>
        </p:txBody>
      </p:sp>
      <p:sp>
        <p:nvSpPr>
          <p:cNvPr id="11" name="矩形 10"/>
          <p:cNvSpPr/>
          <p:nvPr/>
        </p:nvSpPr>
        <p:spPr>
          <a:xfrm>
            <a:off x="5876925" y="3573463"/>
            <a:ext cx="646113" cy="368300"/>
          </a:xfrm>
          <a:prstGeom prst="rect">
            <a:avLst/>
          </a:prstGeom>
        </p:spPr>
        <p:txBody>
          <a:bodyPr wrap="none">
            <a:spAutoFit/>
          </a:bodyPr>
          <a:lstStyle/>
          <a:p>
            <a:pPr algn="ctr">
              <a:spcAft>
                <a:spcPts val="0"/>
              </a:spcAft>
              <a:defRPr/>
            </a:pPr>
            <a:r>
              <a:rPr lang="zh-TW" altLang="zh-TW" b="1" kern="100" dirty="0">
                <a:solidFill>
                  <a:srgbClr val="6600CC"/>
                </a:solidFill>
                <a:latin typeface="標楷體" pitchFamily="65" charset="-120"/>
                <a:ea typeface="標楷體" pitchFamily="65" charset="-120"/>
                <a:cs typeface="Times New Roman"/>
              </a:rPr>
              <a:t>職業</a:t>
            </a:r>
          </a:p>
        </p:txBody>
      </p:sp>
      <p:sp>
        <p:nvSpPr>
          <p:cNvPr id="13" name="矩形 12"/>
          <p:cNvSpPr/>
          <p:nvPr/>
        </p:nvSpPr>
        <p:spPr>
          <a:xfrm>
            <a:off x="7519988" y="115888"/>
            <a:ext cx="1108075" cy="369887"/>
          </a:xfrm>
          <a:prstGeom prst="rect">
            <a:avLst/>
          </a:prstGeom>
        </p:spPr>
        <p:txBody>
          <a:bodyPr wrap="none">
            <a:spAutoFit/>
          </a:bodyPr>
          <a:lstStyle/>
          <a:p>
            <a:pPr algn="ctr">
              <a:spcAft>
                <a:spcPts val="0"/>
              </a:spcAft>
              <a:defRPr/>
            </a:pPr>
            <a:r>
              <a:rPr lang="zh-TW" altLang="en-US" b="1" kern="100" dirty="0">
                <a:solidFill>
                  <a:srgbClr val="FF0000"/>
                </a:solidFill>
                <a:latin typeface="標楷體" pitchFamily="65" charset="-120"/>
                <a:ea typeface="標楷體" pitchFamily="65" charset="-120"/>
                <a:cs typeface="Times New Roman"/>
              </a:rPr>
              <a:t>健康</a:t>
            </a:r>
            <a:r>
              <a:rPr lang="zh-TW" altLang="zh-TW" b="1" kern="100" dirty="0">
                <a:solidFill>
                  <a:srgbClr val="FF0000"/>
                </a:solidFill>
                <a:latin typeface="標楷體" pitchFamily="65" charset="-120"/>
                <a:ea typeface="標楷體" pitchFamily="65" charset="-120"/>
                <a:cs typeface="Times New Roman"/>
              </a:rPr>
              <a:t>狀況</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nvGraphicFramePr>
        <p:xfrm>
          <a:off x="611188" y="0"/>
          <a:ext cx="7560838" cy="7010400"/>
        </p:xfrm>
        <a:graphic>
          <a:graphicData uri="http://schemas.openxmlformats.org/drawingml/2006/table">
            <a:tbl>
              <a:tblPr/>
              <a:tblGrid>
                <a:gridCol w="2038139"/>
                <a:gridCol w="2629857"/>
                <a:gridCol w="1390613"/>
                <a:gridCol w="1502229"/>
              </a:tblGrid>
              <a:tr h="559507">
                <a:tc>
                  <a:txBody>
                    <a:bodyPr/>
                    <a:lstStyle/>
                    <a:p>
                      <a:pPr algn="ctr">
                        <a:spcAft>
                          <a:spcPts val="0"/>
                        </a:spcAft>
                      </a:pPr>
                      <a:r>
                        <a:rPr lang="zh-TW" sz="2000" b="1" kern="100" dirty="0">
                          <a:latin typeface="標楷體" pitchFamily="65" charset="-120"/>
                          <a:ea typeface="標楷體" pitchFamily="65" charset="-120"/>
                          <a:cs typeface="Times New Roman"/>
                        </a:rPr>
                        <a:t>項目</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endParaRPr lang="zh-TW" sz="2000" b="1" kern="100" dirty="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spcAft>
                          <a:spcPts val="0"/>
                        </a:spcAft>
                      </a:pPr>
                      <a:r>
                        <a:rPr lang="zh-TW" sz="2000" b="1" kern="100">
                          <a:latin typeface="標楷體" pitchFamily="65" charset="-120"/>
                          <a:ea typeface="標楷體" pitchFamily="65" charset="-120"/>
                          <a:cs typeface="Times New Roman"/>
                        </a:rPr>
                        <a:t>人數</a:t>
                      </a:r>
                      <a:r>
                        <a:rPr lang="en-US" sz="2000" b="1" kern="100">
                          <a:latin typeface="標楷體" pitchFamily="65" charset="-120"/>
                          <a:ea typeface="標楷體" pitchFamily="65" charset="-120"/>
                          <a:cs typeface="Times New Roman"/>
                        </a:rPr>
                        <a:t>/</a:t>
                      </a:r>
                      <a:r>
                        <a:rPr lang="zh-TW" sz="2000" b="1" kern="100">
                          <a:latin typeface="標楷體" pitchFamily="65" charset="-120"/>
                          <a:ea typeface="標楷體" pitchFamily="65" charset="-120"/>
                          <a:cs typeface="Times New Roman"/>
                        </a:rPr>
                        <a:t>平均分數</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spcAft>
                          <a:spcPts val="0"/>
                        </a:spcAft>
                      </a:pPr>
                      <a:r>
                        <a:rPr lang="zh-TW" sz="2000" b="1" kern="100">
                          <a:latin typeface="標楷體" pitchFamily="65" charset="-120"/>
                          <a:ea typeface="標楷體" pitchFamily="65" charset="-120"/>
                          <a:cs typeface="Times New Roman"/>
                        </a:rPr>
                        <a:t>百分比</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r h="279754">
                <a:tc rowSpan="7">
                  <a:txBody>
                    <a:bodyPr/>
                    <a:lstStyle/>
                    <a:p>
                      <a:pPr algn="ctr">
                        <a:spcAft>
                          <a:spcPts val="0"/>
                        </a:spcAft>
                      </a:pPr>
                      <a:r>
                        <a:rPr lang="zh-TW" sz="2000" b="1" kern="100" dirty="0">
                          <a:latin typeface="標楷體" pitchFamily="65" charset="-120"/>
                          <a:ea typeface="標楷體" pitchFamily="65" charset="-120"/>
                          <a:cs typeface="Times New Roman"/>
                        </a:rPr>
                        <a:t>居住狀況</a:t>
                      </a: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zh-TW" sz="2000" b="1" kern="100" dirty="0">
                          <a:latin typeface="標楷體" pitchFamily="65" charset="-120"/>
                          <a:ea typeface="標楷體" pitchFamily="65" charset="-120"/>
                          <a:cs typeface="Times New Roman"/>
                        </a:rPr>
                        <a:t>獨居</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a:spcAft>
                          <a:spcPts val="0"/>
                        </a:spcAft>
                      </a:pPr>
                      <a:r>
                        <a:rPr lang="en-US" sz="2000" b="1" kern="100">
                          <a:latin typeface="標楷體" pitchFamily="65" charset="-120"/>
                          <a:ea typeface="標楷體" pitchFamily="65" charset="-120"/>
                          <a:cs typeface="Times New Roman"/>
                        </a:rPr>
                        <a:t>10</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a:spcAft>
                          <a:spcPts val="0"/>
                        </a:spcAft>
                      </a:pPr>
                      <a:r>
                        <a:rPr lang="en-US" sz="2000" b="1" kern="100">
                          <a:latin typeface="標楷體" pitchFamily="65" charset="-120"/>
                          <a:ea typeface="標楷體" pitchFamily="65" charset="-120"/>
                          <a:cs typeface="Times New Roman"/>
                        </a:rPr>
                        <a:t>1.0%</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79754">
                <a:tc vMerge="1">
                  <a:txBody>
                    <a:bodyPr/>
                    <a:lstStyle/>
                    <a:p>
                      <a:endParaRPr lang="zh-TW" altLang="en-US"/>
                    </a:p>
                  </a:txBody>
                  <a:tcPr/>
                </a:tc>
                <a:tc>
                  <a:txBody>
                    <a:bodyPr/>
                    <a:lstStyle/>
                    <a:p>
                      <a:pPr>
                        <a:spcAft>
                          <a:spcPts val="0"/>
                        </a:spcAft>
                      </a:pPr>
                      <a:r>
                        <a:rPr lang="zh-TW" sz="2000" b="1" kern="100" dirty="0">
                          <a:latin typeface="標楷體" pitchFamily="65" charset="-120"/>
                          <a:ea typeface="標楷體" pitchFamily="65" charset="-120"/>
                          <a:cs typeface="Times New Roman"/>
                        </a:rPr>
                        <a:t>僅與配偶同住</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a:spcAft>
                          <a:spcPts val="0"/>
                        </a:spcAft>
                      </a:pPr>
                      <a:r>
                        <a:rPr lang="en-US" sz="2000" b="1" kern="100" dirty="0">
                          <a:latin typeface="標楷體" pitchFamily="65" charset="-120"/>
                          <a:ea typeface="標楷體" pitchFamily="65" charset="-120"/>
                          <a:cs typeface="Times New Roman"/>
                        </a:rPr>
                        <a:t>31</a:t>
                      </a:r>
                      <a:endParaRPr lang="zh-TW" sz="2000" b="1" kern="100" dirty="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a:spcAft>
                          <a:spcPts val="0"/>
                        </a:spcAft>
                      </a:pPr>
                      <a:r>
                        <a:rPr lang="en-US" sz="2000" b="1" kern="100">
                          <a:latin typeface="標楷體" pitchFamily="65" charset="-120"/>
                          <a:ea typeface="標楷體" pitchFamily="65" charset="-120"/>
                          <a:cs typeface="Times New Roman"/>
                        </a:rPr>
                        <a:t>3.2%</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79754">
                <a:tc vMerge="1">
                  <a:txBody>
                    <a:bodyPr/>
                    <a:lstStyle/>
                    <a:p>
                      <a:endParaRPr lang="zh-TW" altLang="en-US"/>
                    </a:p>
                  </a:txBody>
                  <a:tcPr/>
                </a:tc>
                <a:tc>
                  <a:txBody>
                    <a:bodyPr/>
                    <a:lstStyle/>
                    <a:p>
                      <a:pPr>
                        <a:spcAft>
                          <a:spcPts val="0"/>
                        </a:spcAft>
                      </a:pPr>
                      <a:r>
                        <a:rPr lang="zh-TW" sz="2000" b="1" kern="100" dirty="0">
                          <a:latin typeface="標楷體" pitchFamily="65" charset="-120"/>
                          <a:ea typeface="標楷體" pitchFamily="65" charset="-120"/>
                          <a:cs typeface="Times New Roman"/>
                        </a:rPr>
                        <a:t>兩代家庭</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a:spcAft>
                          <a:spcPts val="0"/>
                        </a:spcAft>
                      </a:pPr>
                      <a:r>
                        <a:rPr lang="en-US" sz="2000" b="1" kern="100" dirty="0">
                          <a:latin typeface="標楷體" pitchFamily="65" charset="-120"/>
                          <a:ea typeface="標楷體" pitchFamily="65" charset="-120"/>
                          <a:cs typeface="Times New Roman"/>
                        </a:rPr>
                        <a:t>357</a:t>
                      </a:r>
                      <a:endParaRPr lang="zh-TW" sz="2000" b="1" kern="100" dirty="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a:spcAft>
                          <a:spcPts val="0"/>
                        </a:spcAft>
                      </a:pPr>
                      <a:r>
                        <a:rPr lang="en-US" sz="2000" b="1" kern="100">
                          <a:latin typeface="標楷體" pitchFamily="65" charset="-120"/>
                          <a:ea typeface="標楷體" pitchFamily="65" charset="-120"/>
                          <a:cs typeface="Times New Roman"/>
                        </a:rPr>
                        <a:t>36.9%</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79754">
                <a:tc vMerge="1">
                  <a:txBody>
                    <a:bodyPr/>
                    <a:lstStyle/>
                    <a:p>
                      <a:endParaRPr lang="zh-TW" altLang="en-US"/>
                    </a:p>
                  </a:txBody>
                  <a:tcPr/>
                </a:tc>
                <a:tc>
                  <a:txBody>
                    <a:bodyPr/>
                    <a:lstStyle/>
                    <a:p>
                      <a:pPr>
                        <a:spcAft>
                          <a:spcPts val="0"/>
                        </a:spcAft>
                      </a:pPr>
                      <a:r>
                        <a:rPr lang="zh-TW" sz="2000" b="1" kern="100" dirty="0">
                          <a:latin typeface="標楷體" pitchFamily="65" charset="-120"/>
                          <a:ea typeface="標楷體" pitchFamily="65" charset="-120"/>
                          <a:cs typeface="Times New Roman"/>
                        </a:rPr>
                        <a:t>三代家庭以上</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a:spcAft>
                          <a:spcPts val="0"/>
                        </a:spcAft>
                      </a:pPr>
                      <a:r>
                        <a:rPr lang="en-US" sz="2000" b="1" kern="100" dirty="0">
                          <a:latin typeface="標楷體" pitchFamily="65" charset="-120"/>
                          <a:ea typeface="標楷體" pitchFamily="65" charset="-120"/>
                          <a:cs typeface="Times New Roman"/>
                        </a:rPr>
                        <a:t>569</a:t>
                      </a:r>
                      <a:endParaRPr lang="zh-TW" sz="2000" b="1" kern="100" dirty="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a:spcAft>
                          <a:spcPts val="0"/>
                        </a:spcAft>
                      </a:pPr>
                      <a:r>
                        <a:rPr lang="en-US" sz="2000" b="1" kern="100" dirty="0">
                          <a:latin typeface="標楷體" pitchFamily="65" charset="-120"/>
                          <a:ea typeface="標楷體" pitchFamily="65" charset="-120"/>
                          <a:cs typeface="Times New Roman"/>
                        </a:rPr>
                        <a:t>58.8%</a:t>
                      </a:r>
                      <a:endParaRPr lang="zh-TW" sz="2000" b="1" kern="100" dirty="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559507">
                <a:tc vMerge="1">
                  <a:txBody>
                    <a:bodyPr/>
                    <a:lstStyle/>
                    <a:p>
                      <a:endParaRPr lang="zh-TW" altLang="en-US"/>
                    </a:p>
                  </a:txBody>
                  <a:tcPr/>
                </a:tc>
                <a:tc>
                  <a:txBody>
                    <a:bodyPr/>
                    <a:lstStyle/>
                    <a:p>
                      <a:pPr>
                        <a:spcAft>
                          <a:spcPts val="0"/>
                        </a:spcAft>
                      </a:pPr>
                      <a:r>
                        <a:rPr lang="zh-TW" sz="2000" b="1" kern="100">
                          <a:latin typeface="標楷體" pitchFamily="65" charset="-120"/>
                          <a:ea typeface="標楷體" pitchFamily="65" charset="-120"/>
                          <a:cs typeface="Times New Roman"/>
                        </a:rPr>
                        <a:t>僅與其他親戚朋友同住</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a:spcAft>
                          <a:spcPts val="0"/>
                        </a:spcAft>
                      </a:pPr>
                      <a:r>
                        <a:rPr lang="en-US" sz="2000" b="1" kern="100" dirty="0">
                          <a:latin typeface="標楷體" pitchFamily="65" charset="-120"/>
                          <a:ea typeface="標楷體" pitchFamily="65" charset="-120"/>
                          <a:cs typeface="Times New Roman"/>
                        </a:rPr>
                        <a:t>0</a:t>
                      </a:r>
                      <a:endParaRPr lang="zh-TW" sz="2000" b="1" kern="100" dirty="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a:spcAft>
                          <a:spcPts val="0"/>
                        </a:spcAft>
                      </a:pPr>
                      <a:r>
                        <a:rPr lang="en-US" sz="2000" b="1" kern="100" dirty="0">
                          <a:latin typeface="標楷體" pitchFamily="65" charset="-120"/>
                          <a:ea typeface="標楷體" pitchFamily="65" charset="-120"/>
                          <a:cs typeface="Times New Roman"/>
                        </a:rPr>
                        <a:t>0.0%</a:t>
                      </a:r>
                      <a:endParaRPr lang="zh-TW" sz="2000" b="1" kern="100" dirty="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79754">
                <a:tc vMerge="1">
                  <a:txBody>
                    <a:bodyPr/>
                    <a:lstStyle/>
                    <a:p>
                      <a:endParaRPr lang="zh-TW" altLang="en-US"/>
                    </a:p>
                  </a:txBody>
                  <a:tcPr/>
                </a:tc>
                <a:tc>
                  <a:txBody>
                    <a:bodyPr/>
                    <a:lstStyle/>
                    <a:p>
                      <a:pPr>
                        <a:spcAft>
                          <a:spcPts val="0"/>
                        </a:spcAft>
                      </a:pPr>
                      <a:r>
                        <a:rPr lang="zh-TW" sz="2000" b="1" kern="100">
                          <a:latin typeface="標楷體" pitchFamily="65" charset="-120"/>
                          <a:ea typeface="標楷體" pitchFamily="65" charset="-120"/>
                          <a:cs typeface="Times New Roman"/>
                        </a:rPr>
                        <a:t>安養機構</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0</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0.0%</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754">
                <a:tc vMerge="1">
                  <a:txBody>
                    <a:bodyPr/>
                    <a:lstStyle/>
                    <a:p>
                      <a:endParaRPr lang="zh-TW" altLang="en-US"/>
                    </a:p>
                  </a:txBody>
                  <a:tcPr/>
                </a:tc>
                <a:tc>
                  <a:txBody>
                    <a:bodyPr/>
                    <a:lstStyle/>
                    <a:p>
                      <a:pPr>
                        <a:spcAft>
                          <a:spcPts val="0"/>
                        </a:spcAft>
                      </a:pPr>
                      <a:r>
                        <a:rPr lang="zh-TW" sz="2000" b="1" kern="100">
                          <a:latin typeface="標楷體" pitchFamily="65" charset="-120"/>
                          <a:ea typeface="標楷體" pitchFamily="65" charset="-120"/>
                          <a:cs typeface="Times New Roman"/>
                        </a:rPr>
                        <a:t>其他</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1</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0.1%</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279754">
                <a:tc rowSpan="4">
                  <a:txBody>
                    <a:bodyPr/>
                    <a:lstStyle/>
                    <a:p>
                      <a:pPr algn="ctr">
                        <a:spcAft>
                          <a:spcPts val="0"/>
                        </a:spcAft>
                      </a:pPr>
                      <a:r>
                        <a:rPr lang="zh-TW" sz="2000" b="1" kern="100" dirty="0">
                          <a:latin typeface="標楷體" pitchFamily="65" charset="-120"/>
                          <a:ea typeface="標楷體" pitchFamily="65" charset="-120"/>
                          <a:cs typeface="Times New Roman"/>
                        </a:rPr>
                        <a:t>家庭狀況</a:t>
                      </a: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zh-TW" sz="2000" b="1" kern="100">
                          <a:latin typeface="標楷體" pitchFamily="65" charset="-120"/>
                          <a:ea typeface="標楷體" pitchFamily="65" charset="-120"/>
                          <a:cs typeface="Times New Roman"/>
                        </a:rPr>
                        <a:t>已婚</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828</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85.5%</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754">
                <a:tc vMerge="1">
                  <a:txBody>
                    <a:bodyPr/>
                    <a:lstStyle/>
                    <a:p>
                      <a:endParaRPr lang="zh-TW" altLang="en-US"/>
                    </a:p>
                  </a:txBody>
                  <a:tcPr/>
                </a:tc>
                <a:tc>
                  <a:txBody>
                    <a:bodyPr/>
                    <a:lstStyle/>
                    <a:p>
                      <a:pPr>
                        <a:spcAft>
                          <a:spcPts val="0"/>
                        </a:spcAft>
                      </a:pPr>
                      <a:r>
                        <a:rPr lang="zh-TW" sz="2000" b="1" kern="100">
                          <a:latin typeface="標楷體" pitchFamily="65" charset="-120"/>
                          <a:ea typeface="標楷體" pitchFamily="65" charset="-120"/>
                          <a:cs typeface="Times New Roman"/>
                        </a:rPr>
                        <a:t>未婚</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6</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0.6%</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754">
                <a:tc vMerge="1">
                  <a:txBody>
                    <a:bodyPr/>
                    <a:lstStyle/>
                    <a:p>
                      <a:endParaRPr lang="zh-TW" altLang="en-US"/>
                    </a:p>
                  </a:txBody>
                  <a:tcPr/>
                </a:tc>
                <a:tc>
                  <a:txBody>
                    <a:bodyPr/>
                    <a:lstStyle/>
                    <a:p>
                      <a:pPr>
                        <a:spcAft>
                          <a:spcPts val="0"/>
                        </a:spcAft>
                      </a:pPr>
                      <a:r>
                        <a:rPr lang="zh-TW" sz="2000" b="1" kern="100">
                          <a:latin typeface="標楷體" pitchFamily="65" charset="-120"/>
                          <a:ea typeface="標楷體" pitchFamily="65" charset="-120"/>
                          <a:cs typeface="Times New Roman"/>
                        </a:rPr>
                        <a:t>喪失配偶</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120</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12.4%</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754">
                <a:tc vMerge="1">
                  <a:txBody>
                    <a:bodyPr/>
                    <a:lstStyle/>
                    <a:p>
                      <a:endParaRPr lang="zh-TW" altLang="en-US"/>
                    </a:p>
                  </a:txBody>
                  <a:tcPr/>
                </a:tc>
                <a:tc>
                  <a:txBody>
                    <a:bodyPr/>
                    <a:lstStyle/>
                    <a:p>
                      <a:pPr>
                        <a:spcAft>
                          <a:spcPts val="0"/>
                        </a:spcAft>
                      </a:pPr>
                      <a:r>
                        <a:rPr lang="zh-TW" sz="2000" b="1" kern="100">
                          <a:latin typeface="標楷體" pitchFamily="65" charset="-120"/>
                          <a:ea typeface="標楷體" pitchFamily="65" charset="-120"/>
                          <a:cs typeface="Times New Roman"/>
                        </a:rPr>
                        <a:t>離婚</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32</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3.3%</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279754">
                <a:tc rowSpan="5">
                  <a:txBody>
                    <a:bodyPr/>
                    <a:lstStyle/>
                    <a:p>
                      <a:pPr algn="ctr">
                        <a:spcAft>
                          <a:spcPts val="0"/>
                        </a:spcAft>
                      </a:pPr>
                      <a:r>
                        <a:rPr lang="zh-TW" sz="2000" b="1" kern="100" dirty="0">
                          <a:latin typeface="標楷體" pitchFamily="65" charset="-120"/>
                          <a:ea typeface="標楷體" pitchFamily="65" charset="-120"/>
                          <a:cs typeface="Times New Roman"/>
                        </a:rPr>
                        <a:t>交通工具</a:t>
                      </a: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zh-TW" sz="2000" b="1" kern="100">
                          <a:latin typeface="標楷體" pitchFamily="65" charset="-120"/>
                          <a:ea typeface="標楷體" pitchFamily="65" charset="-120"/>
                          <a:cs typeface="Times New Roman"/>
                        </a:rPr>
                        <a:t>汽車</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10</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1.0%</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754">
                <a:tc vMerge="1">
                  <a:txBody>
                    <a:bodyPr/>
                    <a:lstStyle/>
                    <a:p>
                      <a:endParaRPr lang="zh-TW" altLang="en-US"/>
                    </a:p>
                  </a:txBody>
                  <a:tcPr/>
                </a:tc>
                <a:tc>
                  <a:txBody>
                    <a:bodyPr/>
                    <a:lstStyle/>
                    <a:p>
                      <a:pPr>
                        <a:spcAft>
                          <a:spcPts val="0"/>
                        </a:spcAft>
                      </a:pPr>
                      <a:r>
                        <a:rPr lang="zh-TW" sz="2000" b="1" kern="100">
                          <a:latin typeface="標楷體" pitchFamily="65" charset="-120"/>
                          <a:ea typeface="標楷體" pitchFamily="65" charset="-120"/>
                          <a:cs typeface="Times New Roman"/>
                        </a:rPr>
                        <a:t>機車</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447</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46.2%</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754">
                <a:tc vMerge="1">
                  <a:txBody>
                    <a:bodyPr/>
                    <a:lstStyle/>
                    <a:p>
                      <a:endParaRPr lang="zh-TW" altLang="en-US"/>
                    </a:p>
                  </a:txBody>
                  <a:tcPr/>
                </a:tc>
                <a:tc>
                  <a:txBody>
                    <a:bodyPr/>
                    <a:lstStyle/>
                    <a:p>
                      <a:pPr>
                        <a:spcAft>
                          <a:spcPts val="0"/>
                        </a:spcAft>
                      </a:pPr>
                      <a:r>
                        <a:rPr lang="zh-TW" sz="2000" b="1" kern="100">
                          <a:latin typeface="標楷體" pitchFamily="65" charset="-120"/>
                          <a:ea typeface="標楷體" pitchFamily="65" charset="-120"/>
                          <a:cs typeface="Times New Roman"/>
                        </a:rPr>
                        <a:t>兩者皆有</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262</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27.1%</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754">
                <a:tc vMerge="1">
                  <a:txBody>
                    <a:bodyPr/>
                    <a:lstStyle/>
                    <a:p>
                      <a:endParaRPr lang="zh-TW" altLang="en-US"/>
                    </a:p>
                  </a:txBody>
                  <a:tcPr/>
                </a:tc>
                <a:tc>
                  <a:txBody>
                    <a:bodyPr/>
                    <a:lstStyle/>
                    <a:p>
                      <a:pPr>
                        <a:spcAft>
                          <a:spcPts val="0"/>
                        </a:spcAft>
                      </a:pPr>
                      <a:r>
                        <a:rPr lang="zh-TW" sz="2000" b="1" kern="100">
                          <a:latin typeface="標楷體" pitchFamily="65" charset="-120"/>
                          <a:ea typeface="標楷體" pitchFamily="65" charset="-120"/>
                          <a:cs typeface="Times New Roman"/>
                        </a:rPr>
                        <a:t>無</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202</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20.9%</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754">
                <a:tc vMerge="1">
                  <a:txBody>
                    <a:bodyPr/>
                    <a:lstStyle/>
                    <a:p>
                      <a:endParaRPr lang="zh-TW" altLang="en-US"/>
                    </a:p>
                  </a:txBody>
                  <a:tcPr/>
                </a:tc>
                <a:tc>
                  <a:txBody>
                    <a:bodyPr/>
                    <a:lstStyle/>
                    <a:p>
                      <a:pPr>
                        <a:spcAft>
                          <a:spcPts val="0"/>
                        </a:spcAft>
                      </a:pPr>
                      <a:r>
                        <a:rPr lang="zh-TW" sz="2000" b="1" kern="100">
                          <a:latin typeface="標楷體" pitchFamily="65" charset="-120"/>
                          <a:ea typeface="標楷體" pitchFamily="65" charset="-120"/>
                          <a:cs typeface="Times New Roman"/>
                        </a:rPr>
                        <a:t>其他（腳踏車）</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47</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4.9%</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279754">
                <a:tc rowSpan="4">
                  <a:txBody>
                    <a:bodyPr/>
                    <a:lstStyle/>
                    <a:p>
                      <a:pPr algn="ctr">
                        <a:spcAft>
                          <a:spcPts val="0"/>
                        </a:spcAft>
                      </a:pPr>
                      <a:r>
                        <a:rPr lang="zh-TW" sz="2000" b="1" kern="100" dirty="0">
                          <a:latin typeface="標楷體" pitchFamily="65" charset="-120"/>
                          <a:ea typeface="標楷體" pitchFamily="65" charset="-120"/>
                          <a:cs typeface="Times New Roman"/>
                        </a:rPr>
                        <a:t>生活滿意</a:t>
                      </a: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zh-TW" sz="2000" b="1" kern="100" dirty="0">
                          <a:latin typeface="標楷體" pitchFamily="65" charset="-120"/>
                          <a:ea typeface="標楷體" pitchFamily="65" charset="-120"/>
                          <a:cs typeface="Times New Roman"/>
                        </a:rPr>
                        <a:t>健康狀況</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r">
                        <a:spcAft>
                          <a:spcPts val="0"/>
                        </a:spcAft>
                      </a:pPr>
                      <a:r>
                        <a:rPr lang="en-US" sz="2000" b="1" kern="100">
                          <a:latin typeface="標楷體" pitchFamily="65" charset="-120"/>
                          <a:ea typeface="標楷體" pitchFamily="65" charset="-120"/>
                          <a:cs typeface="Times New Roman"/>
                        </a:rPr>
                        <a:t>4.02</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r">
                        <a:spcAft>
                          <a:spcPts val="0"/>
                        </a:spcAft>
                      </a:pPr>
                      <a:r>
                        <a:rPr lang="en-US" sz="2000" b="1" kern="100" dirty="0">
                          <a:latin typeface="標楷體" pitchFamily="65" charset="-120"/>
                          <a:ea typeface="標楷體" pitchFamily="65" charset="-120"/>
                          <a:cs typeface="Times New Roman"/>
                        </a:rPr>
                        <a:t>80.6%</a:t>
                      </a:r>
                      <a:endParaRPr lang="zh-TW" sz="2000" b="1" kern="100" dirty="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79754">
                <a:tc vMerge="1">
                  <a:txBody>
                    <a:bodyPr/>
                    <a:lstStyle/>
                    <a:p>
                      <a:endParaRPr lang="zh-TW" altLang="en-US"/>
                    </a:p>
                  </a:txBody>
                  <a:tcPr/>
                </a:tc>
                <a:tc>
                  <a:txBody>
                    <a:bodyPr/>
                    <a:lstStyle/>
                    <a:p>
                      <a:pPr>
                        <a:spcAft>
                          <a:spcPts val="0"/>
                        </a:spcAft>
                      </a:pPr>
                      <a:r>
                        <a:rPr lang="zh-TW" sz="2000" b="1" kern="100" dirty="0">
                          <a:latin typeface="標楷體" pitchFamily="65" charset="-120"/>
                          <a:ea typeface="標楷體" pitchFamily="65" charset="-120"/>
                          <a:cs typeface="Times New Roman"/>
                        </a:rPr>
                        <a:t>經濟狀況</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r">
                        <a:spcAft>
                          <a:spcPts val="0"/>
                        </a:spcAft>
                      </a:pPr>
                      <a:r>
                        <a:rPr lang="en-US" sz="2000" b="1" kern="100" dirty="0">
                          <a:latin typeface="標楷體" pitchFamily="65" charset="-120"/>
                          <a:ea typeface="標楷體" pitchFamily="65" charset="-120"/>
                          <a:cs typeface="Times New Roman"/>
                        </a:rPr>
                        <a:t>3.67</a:t>
                      </a:r>
                      <a:endParaRPr lang="zh-TW" sz="2000" b="1" kern="100" dirty="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r">
                        <a:spcAft>
                          <a:spcPts val="0"/>
                        </a:spcAft>
                      </a:pPr>
                      <a:r>
                        <a:rPr lang="en-US" sz="2000" b="1" kern="100" dirty="0">
                          <a:latin typeface="標楷體" pitchFamily="65" charset="-120"/>
                          <a:ea typeface="標楷體" pitchFamily="65" charset="-120"/>
                          <a:cs typeface="Times New Roman"/>
                        </a:rPr>
                        <a:t>73.3%</a:t>
                      </a:r>
                      <a:endParaRPr lang="zh-TW" sz="2000" b="1" kern="100" dirty="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79754">
                <a:tc vMerge="1">
                  <a:txBody>
                    <a:bodyPr/>
                    <a:lstStyle/>
                    <a:p>
                      <a:endParaRPr lang="zh-TW" altLang="en-US"/>
                    </a:p>
                  </a:txBody>
                  <a:tcPr/>
                </a:tc>
                <a:tc>
                  <a:txBody>
                    <a:bodyPr/>
                    <a:lstStyle/>
                    <a:p>
                      <a:pPr>
                        <a:spcAft>
                          <a:spcPts val="0"/>
                        </a:spcAft>
                      </a:pPr>
                      <a:r>
                        <a:rPr lang="zh-TW" sz="2000" b="1" kern="100">
                          <a:latin typeface="標楷體" pitchFamily="65" charset="-120"/>
                          <a:ea typeface="標楷體" pitchFamily="65" charset="-120"/>
                          <a:cs typeface="Times New Roman"/>
                        </a:rPr>
                        <a:t>他人互動</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4.48</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dirty="0">
                          <a:latin typeface="標楷體" pitchFamily="65" charset="-120"/>
                          <a:ea typeface="標楷體" pitchFamily="65" charset="-120"/>
                          <a:cs typeface="Times New Roman"/>
                        </a:rPr>
                        <a:t>89.6%</a:t>
                      </a:r>
                      <a:endParaRPr lang="zh-TW" sz="2000" b="1" kern="100" dirty="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754">
                <a:tc vMerge="1">
                  <a:txBody>
                    <a:bodyPr/>
                    <a:lstStyle/>
                    <a:p>
                      <a:endParaRPr lang="zh-TW" altLang="en-US"/>
                    </a:p>
                  </a:txBody>
                  <a:tcPr/>
                </a:tc>
                <a:tc>
                  <a:txBody>
                    <a:bodyPr/>
                    <a:lstStyle/>
                    <a:p>
                      <a:pPr>
                        <a:spcAft>
                          <a:spcPts val="0"/>
                        </a:spcAft>
                      </a:pPr>
                      <a:r>
                        <a:rPr lang="zh-TW" sz="2000" b="1" kern="100">
                          <a:latin typeface="標楷體" pitchFamily="65" charset="-120"/>
                          <a:ea typeface="標楷體" pitchFamily="65" charset="-120"/>
                          <a:cs typeface="Times New Roman"/>
                        </a:rPr>
                        <a:t>整體</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a:latin typeface="標楷體" pitchFamily="65" charset="-120"/>
                          <a:ea typeface="標楷體" pitchFamily="65" charset="-120"/>
                          <a:cs typeface="Times New Roman"/>
                        </a:rPr>
                        <a:t>4.48</a:t>
                      </a:r>
                      <a:endParaRPr lang="zh-TW" sz="2000" b="1" kern="10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a:spcAft>
                          <a:spcPts val="0"/>
                        </a:spcAft>
                      </a:pPr>
                      <a:r>
                        <a:rPr lang="en-US" sz="2000" b="1" kern="100" dirty="0">
                          <a:latin typeface="標楷體" pitchFamily="65" charset="-120"/>
                          <a:ea typeface="標楷體" pitchFamily="65" charset="-120"/>
                          <a:cs typeface="Times New Roman"/>
                        </a:rPr>
                        <a:t>89.6%</a:t>
                      </a:r>
                      <a:endParaRPr lang="zh-TW" sz="2000" b="1" kern="100" dirty="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1"/>
          <p:cNvGrpSpPr>
            <a:grpSpLocks/>
          </p:cNvGrpSpPr>
          <p:nvPr/>
        </p:nvGrpSpPr>
        <p:grpSpPr bwMode="auto">
          <a:xfrm>
            <a:off x="0" y="0"/>
            <a:ext cx="9144000" cy="6858000"/>
            <a:chOff x="0" y="0"/>
            <a:chExt cx="9906000" cy="6858000"/>
          </a:xfrm>
        </p:grpSpPr>
        <p:grpSp>
          <p:nvGrpSpPr>
            <p:cNvPr id="3" name="Group 1"/>
            <p:cNvGrpSpPr>
              <a:grpSpLocks/>
            </p:cNvGrpSpPr>
            <p:nvPr/>
          </p:nvGrpSpPr>
          <p:grpSpPr bwMode="auto">
            <a:xfrm>
              <a:off x="0" y="0"/>
              <a:ext cx="5313363" cy="6858000"/>
              <a:chOff x="2330" y="4688"/>
              <a:chExt cx="6910" cy="6729"/>
            </a:xfrm>
          </p:grpSpPr>
          <p:pic>
            <p:nvPicPr>
              <p:cNvPr id="95243" name="圖表 10"/>
              <p:cNvPicPr>
                <a:picLocks noChangeArrowheads="1"/>
              </p:cNvPicPr>
              <p:nvPr/>
            </p:nvPicPr>
            <p:blipFill>
              <a:blip r:embed="rId2" cstate="print"/>
              <a:srcRect b="-98"/>
              <a:stretch>
                <a:fillRect/>
              </a:stretch>
            </p:blipFill>
            <p:spPr bwMode="auto">
              <a:xfrm>
                <a:off x="2330" y="4688"/>
                <a:ext cx="6910" cy="3386"/>
              </a:xfrm>
              <a:prstGeom prst="rect">
                <a:avLst/>
              </a:prstGeom>
              <a:noFill/>
              <a:ln w="9525">
                <a:noFill/>
                <a:miter lim="800000"/>
                <a:headEnd/>
                <a:tailEnd/>
              </a:ln>
            </p:spPr>
          </p:pic>
          <p:pic>
            <p:nvPicPr>
              <p:cNvPr id="95244" name="圖表 11"/>
              <p:cNvPicPr>
                <a:picLocks noChangeArrowheads="1"/>
              </p:cNvPicPr>
              <p:nvPr/>
            </p:nvPicPr>
            <p:blipFill>
              <a:blip r:embed="rId3" cstate="print"/>
              <a:srcRect/>
              <a:stretch>
                <a:fillRect/>
              </a:stretch>
            </p:blipFill>
            <p:spPr bwMode="auto">
              <a:xfrm>
                <a:off x="2330" y="8139"/>
                <a:ext cx="6910" cy="3278"/>
              </a:xfrm>
              <a:prstGeom prst="rect">
                <a:avLst/>
              </a:prstGeom>
              <a:noFill/>
              <a:ln w="9525">
                <a:noFill/>
                <a:miter lim="800000"/>
                <a:headEnd/>
                <a:tailEnd/>
              </a:ln>
            </p:spPr>
          </p:pic>
        </p:grpSp>
        <p:grpSp>
          <p:nvGrpSpPr>
            <p:cNvPr id="4" name="Group 7"/>
            <p:cNvGrpSpPr>
              <a:grpSpLocks/>
            </p:cNvGrpSpPr>
            <p:nvPr/>
          </p:nvGrpSpPr>
          <p:grpSpPr bwMode="auto">
            <a:xfrm>
              <a:off x="5457825" y="0"/>
              <a:ext cx="4448175" cy="6858000"/>
              <a:chOff x="2330" y="2272"/>
              <a:chExt cx="6910" cy="7098"/>
            </a:xfrm>
          </p:grpSpPr>
          <p:pic>
            <p:nvPicPr>
              <p:cNvPr id="95241" name="圖表 12"/>
              <p:cNvPicPr>
                <a:picLocks noChangeArrowheads="1"/>
              </p:cNvPicPr>
              <p:nvPr/>
            </p:nvPicPr>
            <p:blipFill>
              <a:blip r:embed="rId4" cstate="print"/>
              <a:srcRect b="-111"/>
              <a:stretch>
                <a:fillRect/>
              </a:stretch>
            </p:blipFill>
            <p:spPr bwMode="auto">
              <a:xfrm>
                <a:off x="2330" y="2272"/>
                <a:ext cx="6910" cy="3473"/>
              </a:xfrm>
              <a:prstGeom prst="rect">
                <a:avLst/>
              </a:prstGeom>
              <a:noFill/>
              <a:ln w="9525">
                <a:noFill/>
                <a:miter lim="800000"/>
                <a:headEnd/>
                <a:tailEnd/>
              </a:ln>
            </p:spPr>
          </p:pic>
          <p:pic>
            <p:nvPicPr>
              <p:cNvPr id="95242" name="圖表 13"/>
              <p:cNvPicPr>
                <a:picLocks noChangeArrowheads="1"/>
              </p:cNvPicPr>
              <p:nvPr/>
            </p:nvPicPr>
            <p:blipFill>
              <a:blip r:embed="rId5" cstate="print"/>
              <a:srcRect/>
              <a:stretch>
                <a:fillRect/>
              </a:stretch>
            </p:blipFill>
            <p:spPr bwMode="auto">
              <a:xfrm>
                <a:off x="2330" y="5833"/>
                <a:ext cx="6910" cy="3537"/>
              </a:xfrm>
              <a:prstGeom prst="rect">
                <a:avLst/>
              </a:prstGeom>
              <a:noFill/>
              <a:ln w="9525">
                <a:noFill/>
                <a:miter lim="800000"/>
                <a:headEnd/>
                <a:tailEnd/>
              </a:ln>
            </p:spPr>
          </p:pic>
        </p:grpSp>
      </p:grpSp>
      <p:sp>
        <p:nvSpPr>
          <p:cNvPr id="8" name="矩形 7"/>
          <p:cNvSpPr/>
          <p:nvPr/>
        </p:nvSpPr>
        <p:spPr>
          <a:xfrm>
            <a:off x="741363" y="115888"/>
            <a:ext cx="1108075" cy="369887"/>
          </a:xfrm>
          <a:prstGeom prst="rect">
            <a:avLst/>
          </a:prstGeom>
        </p:spPr>
        <p:txBody>
          <a:bodyPr wrap="none">
            <a:spAutoFit/>
          </a:bodyPr>
          <a:lstStyle/>
          <a:p>
            <a:pPr algn="ctr">
              <a:spcAft>
                <a:spcPts val="0"/>
              </a:spcAft>
              <a:defRPr/>
            </a:pPr>
            <a:r>
              <a:rPr lang="zh-TW" altLang="zh-TW" b="1" kern="100" dirty="0">
                <a:solidFill>
                  <a:srgbClr val="006600"/>
                </a:solidFill>
                <a:latin typeface="標楷體" pitchFamily="65" charset="-120"/>
                <a:ea typeface="標楷體" pitchFamily="65" charset="-120"/>
                <a:cs typeface="Times New Roman"/>
              </a:rPr>
              <a:t>居住狀況</a:t>
            </a:r>
          </a:p>
        </p:txBody>
      </p:sp>
      <p:sp>
        <p:nvSpPr>
          <p:cNvPr id="9" name="矩形 8"/>
          <p:cNvSpPr/>
          <p:nvPr/>
        </p:nvSpPr>
        <p:spPr>
          <a:xfrm>
            <a:off x="3133725" y="3644900"/>
            <a:ext cx="1108075" cy="369888"/>
          </a:xfrm>
          <a:prstGeom prst="rect">
            <a:avLst/>
          </a:prstGeom>
        </p:spPr>
        <p:txBody>
          <a:bodyPr wrap="none">
            <a:spAutoFit/>
          </a:bodyPr>
          <a:lstStyle/>
          <a:p>
            <a:pPr algn="ctr">
              <a:spcAft>
                <a:spcPts val="0"/>
              </a:spcAft>
              <a:defRPr/>
            </a:pPr>
            <a:r>
              <a:rPr lang="zh-TW" altLang="zh-TW" b="1" kern="100" dirty="0">
                <a:solidFill>
                  <a:srgbClr val="FF0000"/>
                </a:solidFill>
                <a:latin typeface="標楷體" pitchFamily="65" charset="-120"/>
                <a:ea typeface="標楷體" pitchFamily="65" charset="-120"/>
                <a:cs typeface="Times New Roman"/>
              </a:rPr>
              <a:t>家庭狀況</a:t>
            </a:r>
          </a:p>
        </p:txBody>
      </p:sp>
      <p:sp>
        <p:nvSpPr>
          <p:cNvPr id="10" name="矩形 9"/>
          <p:cNvSpPr/>
          <p:nvPr/>
        </p:nvSpPr>
        <p:spPr>
          <a:xfrm>
            <a:off x="7586663" y="115888"/>
            <a:ext cx="1108075" cy="369887"/>
          </a:xfrm>
          <a:prstGeom prst="rect">
            <a:avLst/>
          </a:prstGeom>
        </p:spPr>
        <p:txBody>
          <a:bodyPr wrap="none">
            <a:spAutoFit/>
          </a:bodyPr>
          <a:lstStyle/>
          <a:p>
            <a:pPr algn="ctr">
              <a:spcAft>
                <a:spcPts val="0"/>
              </a:spcAft>
              <a:defRPr/>
            </a:pPr>
            <a:r>
              <a:rPr lang="zh-TW" altLang="zh-TW" b="1" kern="100" dirty="0">
                <a:solidFill>
                  <a:srgbClr val="0000FF"/>
                </a:solidFill>
                <a:latin typeface="標楷體" pitchFamily="65" charset="-120"/>
                <a:ea typeface="標楷體" pitchFamily="65" charset="-120"/>
                <a:cs typeface="Times New Roman"/>
              </a:rPr>
              <a:t>交通工具</a:t>
            </a:r>
          </a:p>
        </p:txBody>
      </p:sp>
      <p:sp>
        <p:nvSpPr>
          <p:cNvPr id="11" name="矩形 10"/>
          <p:cNvSpPr/>
          <p:nvPr/>
        </p:nvSpPr>
        <p:spPr>
          <a:xfrm>
            <a:off x="7786688" y="3573463"/>
            <a:ext cx="1108075" cy="368300"/>
          </a:xfrm>
          <a:prstGeom prst="rect">
            <a:avLst/>
          </a:prstGeom>
        </p:spPr>
        <p:txBody>
          <a:bodyPr wrap="none">
            <a:spAutoFit/>
          </a:bodyPr>
          <a:lstStyle/>
          <a:p>
            <a:pPr algn="ctr">
              <a:spcAft>
                <a:spcPts val="0"/>
              </a:spcAft>
              <a:defRPr/>
            </a:pPr>
            <a:r>
              <a:rPr lang="zh-TW" altLang="zh-TW" b="1" kern="100" dirty="0">
                <a:solidFill>
                  <a:srgbClr val="0000FF"/>
                </a:solidFill>
                <a:latin typeface="標楷體" pitchFamily="65" charset="-120"/>
                <a:ea typeface="標楷體" pitchFamily="65" charset="-120"/>
                <a:cs typeface="Times New Roman"/>
              </a:rPr>
              <a:t>生活滿意</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nvGraphicFramePr>
        <p:xfrm>
          <a:off x="650875" y="188913"/>
          <a:ext cx="7710395" cy="3216667"/>
        </p:xfrm>
        <a:graphic>
          <a:graphicData uri="http://schemas.openxmlformats.org/drawingml/2006/table">
            <a:tbl>
              <a:tblPr/>
              <a:tblGrid>
                <a:gridCol w="617956"/>
                <a:gridCol w="4603942"/>
                <a:gridCol w="912011"/>
                <a:gridCol w="788243"/>
                <a:gridCol w="788243"/>
              </a:tblGrid>
              <a:tr h="314077">
                <a:tc>
                  <a:txBody>
                    <a:bodyPr/>
                    <a:lstStyle/>
                    <a:p>
                      <a:pPr algn="ctr">
                        <a:spcAft>
                          <a:spcPts val="0"/>
                        </a:spcAft>
                      </a:pPr>
                      <a:r>
                        <a:rPr lang="zh-TW" sz="1800" b="1" kern="100" dirty="0">
                          <a:solidFill>
                            <a:srgbClr val="000000"/>
                          </a:solidFill>
                          <a:latin typeface="標楷體" pitchFamily="65" charset="-120"/>
                          <a:ea typeface="標楷體" pitchFamily="65" charset="-120"/>
                          <a:cs typeface="Times New Roman"/>
                        </a:rPr>
                        <a:t>編號</a:t>
                      </a:r>
                      <a:endParaRPr lang="zh-TW" sz="1800" b="1" kern="100" dirty="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spcAft>
                          <a:spcPts val="0"/>
                        </a:spcAft>
                      </a:pPr>
                      <a:r>
                        <a:rPr lang="zh-TW" sz="1800" b="1" kern="100">
                          <a:solidFill>
                            <a:srgbClr val="000000"/>
                          </a:solidFill>
                          <a:latin typeface="標楷體" pitchFamily="65" charset="-120"/>
                          <a:ea typeface="標楷體" pitchFamily="65" charset="-120"/>
                          <a:cs typeface="Times New Roman"/>
                        </a:rPr>
                        <a:t>問項</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spcAft>
                          <a:spcPts val="0"/>
                        </a:spcAft>
                      </a:pPr>
                      <a:r>
                        <a:rPr lang="zh-TW" sz="1800" b="1" kern="100">
                          <a:solidFill>
                            <a:srgbClr val="000000"/>
                          </a:solidFill>
                          <a:latin typeface="標楷體" pitchFamily="65" charset="-120"/>
                          <a:ea typeface="標楷體" pitchFamily="65" charset="-120"/>
                          <a:cs typeface="Times New Roman"/>
                        </a:rPr>
                        <a:t>人數</a:t>
                      </a:r>
                      <a:r>
                        <a:rPr lang="en-US" sz="1800" b="1" kern="100">
                          <a:solidFill>
                            <a:srgbClr val="000000"/>
                          </a:solidFill>
                          <a:latin typeface="標楷體" pitchFamily="65" charset="-120"/>
                          <a:ea typeface="標楷體" pitchFamily="65" charset="-120"/>
                          <a:cs typeface="Times New Roman"/>
                        </a:rPr>
                        <a:t>/</a:t>
                      </a:r>
                      <a:r>
                        <a:rPr lang="zh-TW" sz="1800" b="1" kern="100">
                          <a:solidFill>
                            <a:srgbClr val="000000"/>
                          </a:solidFill>
                          <a:latin typeface="標楷體" pitchFamily="65" charset="-120"/>
                          <a:ea typeface="標楷體" pitchFamily="65" charset="-120"/>
                          <a:cs typeface="Times New Roman"/>
                        </a:rPr>
                        <a:t>平均</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spcAft>
                          <a:spcPts val="0"/>
                        </a:spcAft>
                      </a:pPr>
                      <a:r>
                        <a:rPr lang="zh-TW" sz="1800" b="1" kern="100">
                          <a:solidFill>
                            <a:srgbClr val="000000"/>
                          </a:solidFill>
                          <a:latin typeface="標楷體" pitchFamily="65" charset="-120"/>
                          <a:ea typeface="標楷體" pitchFamily="65" charset="-120"/>
                          <a:cs typeface="Times New Roman"/>
                        </a:rPr>
                        <a:t>百分比</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spcAft>
                          <a:spcPts val="0"/>
                        </a:spcAft>
                      </a:pPr>
                      <a:r>
                        <a:rPr lang="zh-TW" sz="1800" b="1" kern="100">
                          <a:solidFill>
                            <a:srgbClr val="000000"/>
                          </a:solidFill>
                          <a:latin typeface="標楷體" pitchFamily="65" charset="-120"/>
                          <a:ea typeface="標楷體" pitchFamily="65" charset="-120"/>
                          <a:cs typeface="Times New Roman"/>
                        </a:rPr>
                        <a:t>標準差</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r h="891247">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1</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800" b="1" kern="100" dirty="0">
                          <a:solidFill>
                            <a:srgbClr val="000000"/>
                          </a:solidFill>
                          <a:latin typeface="標楷體" pitchFamily="65" charset="-120"/>
                          <a:ea typeface="標楷體" pitchFamily="65" charset="-120"/>
                          <a:cs typeface="Times New Roman"/>
                        </a:rPr>
                        <a:t>請問您認為社區內</a:t>
                      </a:r>
                      <a:r>
                        <a:rPr lang="zh-TW" sz="1800" b="1" kern="100" dirty="0">
                          <a:solidFill>
                            <a:srgbClr val="FF0000"/>
                          </a:solidFill>
                          <a:latin typeface="標楷體" pitchFamily="65" charset="-120"/>
                          <a:ea typeface="標楷體" pitchFamily="65" charset="-120"/>
                          <a:cs typeface="Times New Roman"/>
                        </a:rPr>
                        <a:t>是否需要為高齡者提供客製化的交通服務</a:t>
                      </a:r>
                      <a:r>
                        <a:rPr lang="en-US" sz="1800" b="1" kern="100" dirty="0">
                          <a:solidFill>
                            <a:srgbClr val="000000"/>
                          </a:solidFill>
                          <a:latin typeface="標楷體" pitchFamily="65" charset="-120"/>
                          <a:ea typeface="標楷體" pitchFamily="65" charset="-120"/>
                          <a:cs typeface="Times New Roman"/>
                        </a:rPr>
                        <a:t>(</a:t>
                      </a:r>
                      <a:r>
                        <a:rPr lang="zh-TW" sz="1800" b="1" kern="100" dirty="0">
                          <a:solidFill>
                            <a:srgbClr val="000000"/>
                          </a:solidFill>
                          <a:latin typeface="標楷體" pitchFamily="65" charset="-120"/>
                          <a:ea typeface="標楷體" pitchFamily="65" charset="-120"/>
                          <a:cs typeface="Times New Roman"/>
                        </a:rPr>
                        <a:t>例如</a:t>
                      </a:r>
                      <a:r>
                        <a:rPr lang="en-US" sz="1800" b="1" kern="100" dirty="0">
                          <a:solidFill>
                            <a:srgbClr val="000000"/>
                          </a:solidFill>
                          <a:latin typeface="標楷體" pitchFamily="65" charset="-120"/>
                          <a:ea typeface="標楷體" pitchFamily="65" charset="-120"/>
                          <a:cs typeface="Times New Roman"/>
                        </a:rPr>
                        <a:t>:</a:t>
                      </a:r>
                      <a:r>
                        <a:rPr lang="zh-TW" sz="1800" b="1" kern="100" dirty="0">
                          <a:solidFill>
                            <a:srgbClr val="000000"/>
                          </a:solidFill>
                          <a:latin typeface="標楷體" pitchFamily="65" charset="-120"/>
                          <a:ea typeface="標楷體" pitchFamily="65" charset="-120"/>
                          <a:cs typeface="Times New Roman"/>
                        </a:rPr>
                        <a:t>接送至社區參與課程、活動、健檢…等。</a:t>
                      </a:r>
                      <a:r>
                        <a:rPr lang="en-US" sz="1800" b="1" kern="100" dirty="0">
                          <a:solidFill>
                            <a:srgbClr val="000000"/>
                          </a:solidFill>
                          <a:latin typeface="標楷體" pitchFamily="65" charset="-120"/>
                          <a:ea typeface="標楷體" pitchFamily="65" charset="-120"/>
                          <a:cs typeface="Times New Roman"/>
                        </a:rPr>
                        <a:t>)?</a:t>
                      </a:r>
                      <a:endParaRPr lang="zh-TW" sz="1800" b="1" kern="100" dirty="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889</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91.8%</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4313">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2</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800" b="1" kern="100" dirty="0">
                          <a:solidFill>
                            <a:srgbClr val="000000"/>
                          </a:solidFill>
                          <a:latin typeface="標楷體" pitchFamily="65" charset="-120"/>
                          <a:ea typeface="標楷體" pitchFamily="65" charset="-120"/>
                          <a:cs typeface="Times New Roman"/>
                        </a:rPr>
                        <a:t>請問您</a:t>
                      </a:r>
                      <a:r>
                        <a:rPr lang="zh-TW" sz="1800" b="1" kern="100" dirty="0">
                          <a:solidFill>
                            <a:srgbClr val="FF0000"/>
                          </a:solidFill>
                          <a:latin typeface="標楷體" pitchFamily="65" charset="-120"/>
                          <a:ea typeface="標楷體" pitchFamily="65" charset="-120"/>
                          <a:cs typeface="Times New Roman"/>
                        </a:rPr>
                        <a:t>是否滿意社區內的無障礙環境及空間</a:t>
                      </a:r>
                      <a:r>
                        <a:rPr lang="en-US" sz="1800" b="1" kern="100" dirty="0">
                          <a:solidFill>
                            <a:srgbClr val="000000"/>
                          </a:solidFill>
                          <a:latin typeface="標楷體" pitchFamily="65" charset="-120"/>
                          <a:ea typeface="標楷體" pitchFamily="65" charset="-120"/>
                          <a:cs typeface="Times New Roman"/>
                        </a:rPr>
                        <a:t>(</a:t>
                      </a:r>
                      <a:r>
                        <a:rPr lang="zh-TW" sz="1800" b="1" kern="100" dirty="0">
                          <a:solidFill>
                            <a:srgbClr val="000000"/>
                          </a:solidFill>
                          <a:latin typeface="標楷體" pitchFamily="65" charset="-120"/>
                          <a:ea typeface="標楷體" pitchFamily="65" charset="-120"/>
                          <a:cs typeface="Times New Roman"/>
                        </a:rPr>
                        <a:t>例如</a:t>
                      </a:r>
                      <a:r>
                        <a:rPr lang="en-US" sz="1800" b="1" kern="100" dirty="0">
                          <a:solidFill>
                            <a:srgbClr val="000000"/>
                          </a:solidFill>
                          <a:latin typeface="標楷體" pitchFamily="65" charset="-120"/>
                          <a:ea typeface="標楷體" pitchFamily="65" charset="-120"/>
                          <a:cs typeface="Times New Roman"/>
                        </a:rPr>
                        <a:t>:</a:t>
                      </a:r>
                      <a:r>
                        <a:rPr lang="zh-TW" sz="1800" b="1" kern="100" dirty="0">
                          <a:solidFill>
                            <a:srgbClr val="000000"/>
                          </a:solidFill>
                          <a:latin typeface="標楷體" pitchFamily="65" charset="-120"/>
                          <a:ea typeface="標楷體" pitchFamily="65" charset="-120"/>
                          <a:cs typeface="Times New Roman"/>
                        </a:rPr>
                        <a:t>無障礙坡道、電梯</a:t>
                      </a:r>
                      <a:r>
                        <a:rPr lang="en-US" sz="1800" b="1" kern="100" dirty="0">
                          <a:solidFill>
                            <a:srgbClr val="000000"/>
                          </a:solidFill>
                          <a:latin typeface="標楷體" pitchFamily="65" charset="-120"/>
                          <a:ea typeface="標楷體" pitchFamily="65" charset="-120"/>
                          <a:cs typeface="Times New Roman"/>
                        </a:rPr>
                        <a:t>)?</a:t>
                      </a:r>
                      <a:endParaRPr lang="zh-TW" sz="1800" b="1" kern="100" dirty="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4.57</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91.3%</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dirty="0">
                          <a:solidFill>
                            <a:srgbClr val="000000"/>
                          </a:solidFill>
                          <a:latin typeface="標楷體" pitchFamily="65" charset="-120"/>
                          <a:ea typeface="標楷體" pitchFamily="65" charset="-120"/>
                          <a:cs typeface="Times New Roman"/>
                        </a:rPr>
                        <a:t>0.55</a:t>
                      </a:r>
                      <a:endParaRPr lang="zh-TW" sz="1800" b="1" kern="100" dirty="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4313">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3</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800" b="1" kern="100" dirty="0">
                          <a:solidFill>
                            <a:srgbClr val="000000"/>
                          </a:solidFill>
                          <a:latin typeface="標楷體" pitchFamily="65" charset="-120"/>
                          <a:ea typeface="標楷體" pitchFamily="65" charset="-120"/>
                          <a:cs typeface="Times New Roman"/>
                        </a:rPr>
                        <a:t>請問您是</a:t>
                      </a:r>
                      <a:r>
                        <a:rPr lang="zh-TW" sz="1800" b="1" kern="100" dirty="0">
                          <a:solidFill>
                            <a:srgbClr val="FF0000"/>
                          </a:solidFill>
                          <a:latin typeface="標楷體" pitchFamily="65" charset="-120"/>
                          <a:ea typeface="標楷體" pitchFamily="65" charset="-120"/>
                          <a:cs typeface="Times New Roman"/>
                        </a:rPr>
                        <a:t>否滿意社區內的公共活動場所</a:t>
                      </a:r>
                      <a:r>
                        <a:rPr lang="en-US" sz="1800" b="1" kern="100" dirty="0">
                          <a:solidFill>
                            <a:srgbClr val="000000"/>
                          </a:solidFill>
                          <a:latin typeface="標楷體" pitchFamily="65" charset="-120"/>
                          <a:ea typeface="標楷體" pitchFamily="65" charset="-120"/>
                          <a:cs typeface="Times New Roman"/>
                        </a:rPr>
                        <a:t>(</a:t>
                      </a:r>
                      <a:r>
                        <a:rPr lang="zh-TW" sz="1800" b="1" kern="100" dirty="0">
                          <a:solidFill>
                            <a:srgbClr val="000000"/>
                          </a:solidFill>
                          <a:latin typeface="標楷體" pitchFamily="65" charset="-120"/>
                          <a:ea typeface="標楷體" pitchFamily="65" charset="-120"/>
                          <a:cs typeface="Times New Roman"/>
                        </a:rPr>
                        <a:t>如</a:t>
                      </a:r>
                      <a:r>
                        <a:rPr lang="en-US" sz="1800" b="1" kern="100" dirty="0">
                          <a:solidFill>
                            <a:srgbClr val="000000"/>
                          </a:solidFill>
                          <a:latin typeface="標楷體" pitchFamily="65" charset="-120"/>
                          <a:ea typeface="標楷體" pitchFamily="65" charset="-120"/>
                          <a:cs typeface="Times New Roman"/>
                        </a:rPr>
                        <a:t>:</a:t>
                      </a:r>
                      <a:r>
                        <a:rPr lang="zh-TW" sz="1800" b="1" kern="100" dirty="0">
                          <a:solidFill>
                            <a:srgbClr val="000000"/>
                          </a:solidFill>
                          <a:latin typeface="標楷體" pitchFamily="65" charset="-120"/>
                          <a:ea typeface="標楷體" pitchFamily="65" charset="-120"/>
                          <a:cs typeface="Times New Roman"/>
                        </a:rPr>
                        <a:t>公園、活動中心</a:t>
                      </a:r>
                      <a:r>
                        <a:rPr lang="en-US" sz="1800" b="1" kern="100" dirty="0">
                          <a:solidFill>
                            <a:srgbClr val="000000"/>
                          </a:solidFill>
                          <a:latin typeface="標楷體" pitchFamily="65" charset="-120"/>
                          <a:ea typeface="標楷體" pitchFamily="65" charset="-120"/>
                          <a:cs typeface="Times New Roman"/>
                        </a:rPr>
                        <a:t>)?</a:t>
                      </a:r>
                      <a:endParaRPr lang="zh-TW" sz="1800" b="1" kern="100" dirty="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4.59</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91.8%</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0.54</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4077">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4</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800" b="1" kern="100" dirty="0">
                          <a:solidFill>
                            <a:srgbClr val="000000"/>
                          </a:solidFill>
                          <a:latin typeface="標楷體" pitchFamily="65" charset="-120"/>
                          <a:ea typeface="標楷體" pitchFamily="65" charset="-120"/>
                          <a:cs typeface="Times New Roman"/>
                        </a:rPr>
                        <a:t>請問您</a:t>
                      </a:r>
                      <a:r>
                        <a:rPr lang="zh-TW" sz="1800" b="1" kern="100" dirty="0">
                          <a:solidFill>
                            <a:srgbClr val="FF0000"/>
                          </a:solidFill>
                          <a:latin typeface="標楷體" pitchFamily="65" charset="-120"/>
                          <a:ea typeface="標楷體" pitchFamily="65" charset="-120"/>
                          <a:cs typeface="Times New Roman"/>
                        </a:rPr>
                        <a:t>是否滿意社區內的人行環境</a:t>
                      </a:r>
                      <a:r>
                        <a:rPr lang="en-US" sz="1800" b="1" kern="100" dirty="0">
                          <a:solidFill>
                            <a:srgbClr val="000000"/>
                          </a:solidFill>
                          <a:latin typeface="標楷體" pitchFamily="65" charset="-120"/>
                          <a:ea typeface="標楷體" pitchFamily="65" charset="-120"/>
                          <a:cs typeface="Times New Roman"/>
                        </a:rPr>
                        <a:t>?</a:t>
                      </a:r>
                      <a:endParaRPr lang="zh-TW" sz="1800" b="1" kern="100" dirty="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4.38</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87.7%</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0.53</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4077">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5</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800" b="1" kern="100" dirty="0">
                          <a:solidFill>
                            <a:srgbClr val="000000"/>
                          </a:solidFill>
                          <a:latin typeface="標楷體" pitchFamily="65" charset="-120"/>
                          <a:ea typeface="標楷體" pitchFamily="65" charset="-120"/>
                          <a:cs typeface="Times New Roman"/>
                        </a:rPr>
                        <a:t>請問您</a:t>
                      </a:r>
                      <a:r>
                        <a:rPr lang="zh-TW" sz="1800" b="1" kern="100" dirty="0">
                          <a:solidFill>
                            <a:srgbClr val="FF0000"/>
                          </a:solidFill>
                          <a:latin typeface="標楷體" pitchFamily="65" charset="-120"/>
                          <a:ea typeface="標楷體" pitchFamily="65" charset="-120"/>
                          <a:cs typeface="Times New Roman"/>
                        </a:rPr>
                        <a:t>是否滿意目前的居住環境與安全性</a:t>
                      </a:r>
                      <a:r>
                        <a:rPr lang="en-US" sz="1800" b="1" kern="100" dirty="0">
                          <a:solidFill>
                            <a:srgbClr val="FF0000"/>
                          </a:solidFill>
                          <a:latin typeface="標楷體" pitchFamily="65" charset="-120"/>
                          <a:ea typeface="標楷體" pitchFamily="65" charset="-120"/>
                          <a:cs typeface="Times New Roman"/>
                        </a:rPr>
                        <a:t>?</a:t>
                      </a:r>
                      <a:endParaRPr lang="zh-TW" sz="1800" b="1" kern="100" dirty="0">
                        <a:solidFill>
                          <a:srgbClr val="FF0000"/>
                        </a:solidFill>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4.18</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83.5%</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dirty="0">
                          <a:solidFill>
                            <a:srgbClr val="000000"/>
                          </a:solidFill>
                          <a:latin typeface="標楷體" pitchFamily="65" charset="-120"/>
                          <a:ea typeface="標楷體" pitchFamily="65" charset="-120"/>
                          <a:cs typeface="Times New Roman"/>
                        </a:rPr>
                        <a:t>0.46</a:t>
                      </a:r>
                      <a:endParaRPr lang="zh-TW" sz="1800" b="1" kern="100" dirty="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96302" name="圖表 2"/>
          <p:cNvPicPr>
            <a:picLocks noChangeArrowheads="1"/>
          </p:cNvPicPr>
          <p:nvPr/>
        </p:nvPicPr>
        <p:blipFill>
          <a:blip r:embed="rId2" cstate="print"/>
          <a:srcRect b="-40"/>
          <a:stretch>
            <a:fillRect/>
          </a:stretch>
        </p:blipFill>
        <p:spPr bwMode="auto">
          <a:xfrm>
            <a:off x="1514475" y="3505200"/>
            <a:ext cx="6105525" cy="31829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nvGraphicFramePr>
        <p:xfrm>
          <a:off x="252413" y="0"/>
          <a:ext cx="8574492" cy="4466460"/>
        </p:xfrm>
        <a:graphic>
          <a:graphicData uri="http://schemas.openxmlformats.org/drawingml/2006/table">
            <a:tbl>
              <a:tblPr/>
              <a:tblGrid>
                <a:gridCol w="687208"/>
                <a:gridCol w="5119901"/>
                <a:gridCol w="1014219"/>
                <a:gridCol w="876582"/>
                <a:gridCol w="876582"/>
              </a:tblGrid>
              <a:tr h="351660">
                <a:tc>
                  <a:txBody>
                    <a:bodyPr/>
                    <a:lstStyle/>
                    <a:p>
                      <a:pPr algn="ctr">
                        <a:spcAft>
                          <a:spcPts val="0"/>
                        </a:spcAft>
                      </a:pPr>
                      <a:r>
                        <a:rPr lang="zh-TW" sz="1800" b="1" kern="100" dirty="0">
                          <a:solidFill>
                            <a:srgbClr val="000000"/>
                          </a:solidFill>
                          <a:latin typeface="標楷體" pitchFamily="65" charset="-120"/>
                          <a:ea typeface="標楷體" pitchFamily="65" charset="-120"/>
                          <a:cs typeface="Times New Roman"/>
                        </a:rPr>
                        <a:t>編號</a:t>
                      </a:r>
                      <a:endParaRPr lang="zh-TW" sz="1800" b="1" kern="100" dirty="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spcAft>
                          <a:spcPts val="0"/>
                        </a:spcAft>
                      </a:pPr>
                      <a:r>
                        <a:rPr lang="zh-TW" sz="1800" b="1" kern="100">
                          <a:solidFill>
                            <a:srgbClr val="000000"/>
                          </a:solidFill>
                          <a:latin typeface="標楷體" pitchFamily="65" charset="-120"/>
                          <a:ea typeface="標楷體" pitchFamily="65" charset="-120"/>
                          <a:cs typeface="Times New Roman"/>
                        </a:rPr>
                        <a:t>問項</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spcAft>
                          <a:spcPts val="0"/>
                        </a:spcAft>
                      </a:pPr>
                      <a:r>
                        <a:rPr lang="zh-TW" sz="1800" b="1" kern="100">
                          <a:solidFill>
                            <a:srgbClr val="000000"/>
                          </a:solidFill>
                          <a:latin typeface="標楷體" pitchFamily="65" charset="-120"/>
                          <a:ea typeface="標楷體" pitchFamily="65" charset="-120"/>
                          <a:cs typeface="Times New Roman"/>
                        </a:rPr>
                        <a:t>人數</a:t>
                      </a:r>
                      <a:r>
                        <a:rPr lang="en-US" sz="1800" b="1" kern="100">
                          <a:solidFill>
                            <a:srgbClr val="000000"/>
                          </a:solidFill>
                          <a:latin typeface="標楷體" pitchFamily="65" charset="-120"/>
                          <a:ea typeface="標楷體" pitchFamily="65" charset="-120"/>
                          <a:cs typeface="Times New Roman"/>
                        </a:rPr>
                        <a:t>/</a:t>
                      </a:r>
                      <a:r>
                        <a:rPr lang="zh-TW" sz="1800" b="1" kern="100">
                          <a:solidFill>
                            <a:srgbClr val="000000"/>
                          </a:solidFill>
                          <a:latin typeface="標楷體" pitchFamily="65" charset="-120"/>
                          <a:ea typeface="標楷體" pitchFamily="65" charset="-120"/>
                          <a:cs typeface="Times New Roman"/>
                        </a:rPr>
                        <a:t>平均</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spcAft>
                          <a:spcPts val="0"/>
                        </a:spcAft>
                      </a:pPr>
                      <a:r>
                        <a:rPr lang="zh-TW" sz="1800" b="1" kern="100">
                          <a:solidFill>
                            <a:srgbClr val="000000"/>
                          </a:solidFill>
                          <a:latin typeface="標楷體" pitchFamily="65" charset="-120"/>
                          <a:ea typeface="標楷體" pitchFamily="65" charset="-120"/>
                          <a:cs typeface="Times New Roman"/>
                        </a:rPr>
                        <a:t>百分比</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spcAft>
                          <a:spcPts val="0"/>
                        </a:spcAft>
                      </a:pPr>
                      <a:r>
                        <a:rPr lang="zh-TW" sz="1800" b="1" kern="100">
                          <a:solidFill>
                            <a:srgbClr val="000000"/>
                          </a:solidFill>
                          <a:latin typeface="標楷體" pitchFamily="65" charset="-120"/>
                          <a:ea typeface="標楷體" pitchFamily="65" charset="-120"/>
                          <a:cs typeface="Times New Roman"/>
                        </a:rPr>
                        <a:t>標準差</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r h="351660">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6</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800" b="1" kern="100" dirty="0">
                          <a:solidFill>
                            <a:srgbClr val="000000"/>
                          </a:solidFill>
                          <a:latin typeface="標楷體" pitchFamily="65" charset="-120"/>
                          <a:ea typeface="標楷體" pitchFamily="65" charset="-120"/>
                          <a:cs typeface="Times New Roman"/>
                        </a:rPr>
                        <a:t>請問您</a:t>
                      </a:r>
                      <a:r>
                        <a:rPr lang="zh-TW" sz="1800" b="1" kern="100" dirty="0">
                          <a:solidFill>
                            <a:srgbClr val="FF0000"/>
                          </a:solidFill>
                          <a:latin typeface="標楷體" pitchFamily="65" charset="-120"/>
                          <a:ea typeface="標楷體" pitchFamily="65" charset="-120"/>
                          <a:cs typeface="Times New Roman"/>
                        </a:rPr>
                        <a:t>是否滿意目前社區為高齡者所舉辦的活動</a:t>
                      </a:r>
                      <a:r>
                        <a:rPr lang="en-US" sz="1800" b="1" kern="100" dirty="0">
                          <a:solidFill>
                            <a:srgbClr val="FF0000"/>
                          </a:solidFill>
                          <a:latin typeface="標楷體" pitchFamily="65" charset="-120"/>
                          <a:ea typeface="標楷體" pitchFamily="65" charset="-120"/>
                          <a:cs typeface="Times New Roman"/>
                        </a:rPr>
                        <a:t>?</a:t>
                      </a:r>
                      <a:endParaRPr lang="zh-TW" sz="1800" b="1" kern="100" dirty="0">
                        <a:solidFill>
                          <a:srgbClr val="FF0000"/>
                        </a:solidFill>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4.59</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91.7%</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0.53</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7491">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7</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800" b="1" kern="100" dirty="0">
                          <a:solidFill>
                            <a:srgbClr val="000000"/>
                          </a:solidFill>
                          <a:latin typeface="標楷體" pitchFamily="65" charset="-120"/>
                          <a:ea typeface="標楷體" pitchFamily="65" charset="-120"/>
                          <a:cs typeface="Times New Roman"/>
                        </a:rPr>
                        <a:t>請問您</a:t>
                      </a:r>
                      <a:r>
                        <a:rPr lang="zh-TW" sz="1800" b="1" kern="100" dirty="0">
                          <a:solidFill>
                            <a:srgbClr val="FF0000"/>
                          </a:solidFill>
                          <a:latin typeface="標楷體" pitchFamily="65" charset="-120"/>
                          <a:ea typeface="標楷體" pitchFamily="65" charset="-120"/>
                          <a:cs typeface="Times New Roman"/>
                        </a:rPr>
                        <a:t>是否滿意社區提供的高齡者照護機制與關懷措施</a:t>
                      </a:r>
                      <a:r>
                        <a:rPr lang="en-US" sz="1800" b="1" kern="100" dirty="0">
                          <a:solidFill>
                            <a:srgbClr val="FF0000"/>
                          </a:solidFill>
                          <a:latin typeface="標楷體" pitchFamily="65" charset="-120"/>
                          <a:ea typeface="標楷體" pitchFamily="65" charset="-120"/>
                          <a:cs typeface="Times New Roman"/>
                        </a:rPr>
                        <a:t>?</a:t>
                      </a:r>
                      <a:r>
                        <a:rPr lang="en-US" sz="1800" b="1" kern="100" dirty="0">
                          <a:solidFill>
                            <a:srgbClr val="000000"/>
                          </a:solidFill>
                          <a:latin typeface="標楷體" pitchFamily="65" charset="-120"/>
                          <a:ea typeface="標楷體" pitchFamily="65" charset="-120"/>
                          <a:cs typeface="Times New Roman"/>
                        </a:rPr>
                        <a:t>(</a:t>
                      </a:r>
                      <a:r>
                        <a:rPr lang="zh-TW" sz="1800" b="1" kern="100" dirty="0">
                          <a:solidFill>
                            <a:srgbClr val="000000"/>
                          </a:solidFill>
                          <a:latin typeface="標楷體" pitchFamily="65" charset="-120"/>
                          <a:ea typeface="標楷體" pitchFamily="65" charset="-120"/>
                          <a:cs typeface="Times New Roman"/>
                        </a:rPr>
                        <a:t>例如</a:t>
                      </a:r>
                      <a:r>
                        <a:rPr lang="en-US" sz="1800" b="1" kern="100" dirty="0">
                          <a:solidFill>
                            <a:srgbClr val="000000"/>
                          </a:solidFill>
                          <a:latin typeface="標楷體" pitchFamily="65" charset="-120"/>
                          <a:ea typeface="標楷體" pitchFamily="65" charset="-120"/>
                          <a:cs typeface="Times New Roman"/>
                        </a:rPr>
                        <a:t>:</a:t>
                      </a:r>
                      <a:r>
                        <a:rPr lang="zh-TW" sz="1800" b="1" kern="100" dirty="0">
                          <a:solidFill>
                            <a:srgbClr val="000000"/>
                          </a:solidFill>
                          <a:latin typeface="標楷體" pitchFamily="65" charset="-120"/>
                          <a:ea typeface="標楷體" pitchFamily="65" charset="-120"/>
                          <a:cs typeface="Times New Roman"/>
                        </a:rPr>
                        <a:t>關懷訪視、血壓服務、醫師諮詢</a:t>
                      </a:r>
                      <a:r>
                        <a:rPr lang="en-US" sz="1800" b="1" kern="100" dirty="0">
                          <a:solidFill>
                            <a:srgbClr val="000000"/>
                          </a:solidFill>
                          <a:latin typeface="標楷體" pitchFamily="65" charset="-120"/>
                          <a:ea typeface="標楷體" pitchFamily="65" charset="-120"/>
                          <a:cs typeface="Times New Roman"/>
                        </a:rPr>
                        <a:t>)</a:t>
                      </a:r>
                      <a:endParaRPr lang="zh-TW" sz="1800" b="1" kern="100" dirty="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4.62</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92.3%</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0.52</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660">
                <a:tc>
                  <a:txBody>
                    <a:bodyPr/>
                    <a:lstStyle/>
                    <a:p>
                      <a:pPr algn="ctr">
                        <a:spcAft>
                          <a:spcPts val="0"/>
                        </a:spcAft>
                      </a:pPr>
                      <a:r>
                        <a:rPr lang="en-US" sz="1800" b="1" kern="100" dirty="0">
                          <a:solidFill>
                            <a:srgbClr val="000000"/>
                          </a:solidFill>
                          <a:latin typeface="標楷體" pitchFamily="65" charset="-120"/>
                          <a:ea typeface="標楷體" pitchFamily="65" charset="-120"/>
                          <a:cs typeface="Times New Roman"/>
                        </a:rPr>
                        <a:t>8</a:t>
                      </a:r>
                      <a:endParaRPr lang="zh-TW" sz="1800" b="1" kern="100" dirty="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800" b="1" kern="100" dirty="0">
                          <a:solidFill>
                            <a:srgbClr val="000000"/>
                          </a:solidFill>
                          <a:latin typeface="標楷體" pitchFamily="65" charset="-120"/>
                          <a:ea typeface="標楷體" pitchFamily="65" charset="-120"/>
                          <a:cs typeface="Times New Roman"/>
                        </a:rPr>
                        <a:t>請問您</a:t>
                      </a:r>
                      <a:r>
                        <a:rPr lang="zh-TW" sz="1800" b="1" kern="100" dirty="0">
                          <a:solidFill>
                            <a:srgbClr val="FF0000"/>
                          </a:solidFill>
                          <a:latin typeface="標楷體" pitchFamily="65" charset="-120"/>
                          <a:ea typeface="標楷體" pitchFamily="65" charset="-120"/>
                          <a:cs typeface="Times New Roman"/>
                        </a:rPr>
                        <a:t>是否滿意社區舉行關於高齡者的社區活動之頻率</a:t>
                      </a:r>
                      <a:r>
                        <a:rPr lang="en-US" sz="1800" b="1" kern="100" dirty="0">
                          <a:solidFill>
                            <a:srgbClr val="FF0000"/>
                          </a:solidFill>
                          <a:latin typeface="標楷體" pitchFamily="65" charset="-120"/>
                          <a:ea typeface="標楷體" pitchFamily="65" charset="-120"/>
                          <a:cs typeface="Times New Roman"/>
                        </a:rPr>
                        <a:t>?</a:t>
                      </a:r>
                      <a:r>
                        <a:rPr lang="en-US" sz="1800" b="1" kern="100" dirty="0">
                          <a:solidFill>
                            <a:srgbClr val="000000"/>
                          </a:solidFill>
                          <a:latin typeface="標楷體" pitchFamily="65" charset="-120"/>
                          <a:ea typeface="標楷體" pitchFamily="65" charset="-120"/>
                          <a:cs typeface="Times New Roman"/>
                        </a:rPr>
                        <a:t>(</a:t>
                      </a:r>
                      <a:r>
                        <a:rPr lang="zh-TW" sz="1800" b="1" kern="100" dirty="0">
                          <a:solidFill>
                            <a:srgbClr val="000000"/>
                          </a:solidFill>
                          <a:latin typeface="標楷體" pitchFamily="65" charset="-120"/>
                          <a:ea typeface="標楷體" pitchFamily="65" charset="-120"/>
                          <a:cs typeface="Times New Roman"/>
                        </a:rPr>
                        <a:t>例如</a:t>
                      </a:r>
                      <a:r>
                        <a:rPr lang="en-US" sz="1800" b="1" kern="100" dirty="0">
                          <a:solidFill>
                            <a:srgbClr val="000000"/>
                          </a:solidFill>
                          <a:latin typeface="標楷體" pitchFamily="65" charset="-120"/>
                          <a:ea typeface="標楷體" pitchFamily="65" charset="-120"/>
                          <a:cs typeface="Times New Roman"/>
                        </a:rPr>
                        <a:t>:</a:t>
                      </a:r>
                      <a:r>
                        <a:rPr lang="zh-TW" sz="1800" b="1" kern="100" dirty="0">
                          <a:solidFill>
                            <a:srgbClr val="000000"/>
                          </a:solidFill>
                          <a:latin typeface="標楷體" pitchFamily="65" charset="-120"/>
                          <a:ea typeface="標楷體" pitchFamily="65" charset="-120"/>
                          <a:cs typeface="Times New Roman"/>
                        </a:rPr>
                        <a:t>健康講座、銀髮族課程</a:t>
                      </a:r>
                      <a:r>
                        <a:rPr lang="en-US" sz="1800" b="1" kern="100" dirty="0">
                          <a:solidFill>
                            <a:srgbClr val="000000"/>
                          </a:solidFill>
                          <a:latin typeface="標楷體" pitchFamily="65" charset="-120"/>
                          <a:ea typeface="標楷體" pitchFamily="65" charset="-120"/>
                          <a:cs typeface="Times New Roman"/>
                        </a:rPr>
                        <a:t>)</a:t>
                      </a:r>
                      <a:endParaRPr lang="zh-TW" sz="1800" b="1" kern="100" dirty="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4.42</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88.3%</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0.52</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660">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9</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800" b="1" kern="100" dirty="0">
                          <a:solidFill>
                            <a:srgbClr val="000000"/>
                          </a:solidFill>
                          <a:latin typeface="標楷體" pitchFamily="65" charset="-120"/>
                          <a:ea typeface="標楷體" pitchFamily="65" charset="-120"/>
                          <a:cs typeface="Times New Roman"/>
                        </a:rPr>
                        <a:t>請問您</a:t>
                      </a:r>
                      <a:r>
                        <a:rPr lang="zh-TW" sz="1800" b="1" kern="100" dirty="0">
                          <a:solidFill>
                            <a:srgbClr val="FF0000"/>
                          </a:solidFill>
                          <a:latin typeface="標楷體" pitchFamily="65" charset="-120"/>
                          <a:ea typeface="標楷體" pitchFamily="65" charset="-120"/>
                          <a:cs typeface="Times New Roman"/>
                        </a:rPr>
                        <a:t>是否同意高齡者在社區中是被他人所尊重的</a:t>
                      </a:r>
                      <a:r>
                        <a:rPr lang="en-US" sz="1800" b="1" kern="100" dirty="0">
                          <a:solidFill>
                            <a:srgbClr val="000000"/>
                          </a:solidFill>
                          <a:latin typeface="標楷體" pitchFamily="65" charset="-120"/>
                          <a:ea typeface="標楷體" pitchFamily="65" charset="-120"/>
                          <a:cs typeface="Times New Roman"/>
                        </a:rPr>
                        <a:t>?</a:t>
                      </a:r>
                      <a:endParaRPr lang="zh-TW" sz="1800" b="1" kern="100" dirty="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4.43</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88.6%</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0.53</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3321">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10</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800" b="1" kern="100" dirty="0">
                          <a:solidFill>
                            <a:srgbClr val="000000"/>
                          </a:solidFill>
                          <a:latin typeface="標楷體" pitchFamily="65" charset="-120"/>
                          <a:ea typeface="標楷體" pitchFamily="65" charset="-120"/>
                          <a:cs typeface="Times New Roman"/>
                        </a:rPr>
                        <a:t>請問當社區舉辦活動時</a:t>
                      </a:r>
                      <a:r>
                        <a:rPr lang="zh-TW" sz="1800" b="1" kern="100" dirty="0" smtClean="0">
                          <a:solidFill>
                            <a:srgbClr val="000000"/>
                          </a:solidFill>
                          <a:latin typeface="標楷體" pitchFamily="65" charset="-120"/>
                          <a:ea typeface="標楷體" pitchFamily="65" charset="-120"/>
                          <a:cs typeface="Times New Roman"/>
                        </a:rPr>
                        <a:t>，</a:t>
                      </a:r>
                      <a:r>
                        <a:rPr lang="zh-TW" sz="1800" b="1" kern="100" dirty="0" smtClean="0">
                          <a:solidFill>
                            <a:srgbClr val="FF0000"/>
                          </a:solidFill>
                          <a:latin typeface="標楷體" pitchFamily="65" charset="-120"/>
                          <a:ea typeface="標楷體" pitchFamily="65" charset="-120"/>
                          <a:cs typeface="Times New Roman"/>
                        </a:rPr>
                        <a:t>活動舉辦的資訊</a:t>
                      </a:r>
                      <a:r>
                        <a:rPr lang="zh-TW" sz="1800" b="1" kern="100" dirty="0">
                          <a:solidFill>
                            <a:srgbClr val="FF0000"/>
                          </a:solidFill>
                          <a:latin typeface="標楷體" pitchFamily="65" charset="-120"/>
                          <a:ea typeface="標楷體" pitchFamily="65" charset="-120"/>
                          <a:cs typeface="Times New Roman"/>
                        </a:rPr>
                        <a:t>，</a:t>
                      </a:r>
                      <a:r>
                        <a:rPr lang="zh-TW" sz="1800" b="1" kern="100" dirty="0">
                          <a:solidFill>
                            <a:schemeClr val="tx1"/>
                          </a:solidFill>
                          <a:latin typeface="標楷體" pitchFamily="65" charset="-120"/>
                          <a:ea typeface="標楷體" pitchFamily="65" charset="-120"/>
                          <a:cs typeface="Times New Roman"/>
                        </a:rPr>
                        <a:t>例如</a:t>
                      </a:r>
                      <a:r>
                        <a:rPr lang="en-US" sz="1800" b="1" kern="100" dirty="0">
                          <a:solidFill>
                            <a:schemeClr val="tx1"/>
                          </a:solidFill>
                          <a:latin typeface="標楷體" pitchFamily="65" charset="-120"/>
                          <a:ea typeface="標楷體" pitchFamily="65" charset="-120"/>
                          <a:cs typeface="Times New Roman"/>
                        </a:rPr>
                        <a:t>:</a:t>
                      </a:r>
                      <a:r>
                        <a:rPr lang="zh-TW" sz="1800" b="1" kern="100" dirty="0">
                          <a:solidFill>
                            <a:schemeClr val="tx1"/>
                          </a:solidFill>
                          <a:latin typeface="標楷體" pitchFamily="65" charset="-120"/>
                          <a:ea typeface="標楷體" pitchFamily="65" charset="-120"/>
                          <a:cs typeface="Times New Roman"/>
                        </a:rPr>
                        <a:t>地點</a:t>
                      </a:r>
                      <a:r>
                        <a:rPr lang="zh-TW" sz="1800" b="1" kern="100" dirty="0">
                          <a:solidFill>
                            <a:srgbClr val="FF0000"/>
                          </a:solidFill>
                          <a:latin typeface="標楷體" pitchFamily="65" charset="-120"/>
                          <a:ea typeface="標楷體" pitchFamily="65" charset="-120"/>
                          <a:cs typeface="Times New Roman"/>
                        </a:rPr>
                        <a:t>、</a:t>
                      </a:r>
                      <a:r>
                        <a:rPr lang="zh-TW" sz="1800" b="1" kern="100" dirty="0">
                          <a:solidFill>
                            <a:schemeClr val="tx1"/>
                          </a:solidFill>
                          <a:latin typeface="標楷體" pitchFamily="65" charset="-120"/>
                          <a:ea typeface="標楷體" pitchFamily="65" charset="-120"/>
                          <a:cs typeface="Times New Roman"/>
                        </a:rPr>
                        <a:t>交通方式等</a:t>
                      </a:r>
                      <a:r>
                        <a:rPr lang="zh-TW" sz="1800" b="1" kern="100" dirty="0">
                          <a:solidFill>
                            <a:srgbClr val="FF0000"/>
                          </a:solidFill>
                          <a:latin typeface="標楷體" pitchFamily="65" charset="-120"/>
                          <a:ea typeface="標楷體" pitchFamily="65" charset="-120"/>
                          <a:cs typeface="Times New Roman"/>
                        </a:rPr>
                        <a:t>，是否都確實地進行宣傳</a:t>
                      </a:r>
                      <a:r>
                        <a:rPr lang="zh-TW" sz="1800" b="1" kern="100" dirty="0">
                          <a:solidFill>
                            <a:srgbClr val="000000"/>
                          </a:solidFill>
                          <a:latin typeface="標楷體" pitchFamily="65" charset="-120"/>
                          <a:ea typeface="標楷體" pitchFamily="65" charset="-120"/>
                          <a:cs typeface="Times New Roman"/>
                        </a:rPr>
                        <a:t>，並提供充足的資訊</a:t>
                      </a:r>
                      <a:r>
                        <a:rPr lang="en-US" sz="1800" b="1" kern="100" dirty="0">
                          <a:solidFill>
                            <a:srgbClr val="000000"/>
                          </a:solidFill>
                          <a:latin typeface="標楷體" pitchFamily="65" charset="-120"/>
                          <a:ea typeface="標楷體" pitchFamily="65" charset="-120"/>
                          <a:cs typeface="Times New Roman"/>
                        </a:rPr>
                        <a:t>?(</a:t>
                      </a:r>
                      <a:r>
                        <a:rPr lang="zh-TW" sz="1800" b="1" kern="100" dirty="0">
                          <a:solidFill>
                            <a:srgbClr val="000000"/>
                          </a:solidFill>
                          <a:latin typeface="標楷體" pitchFamily="65" charset="-120"/>
                          <a:ea typeface="標楷體" pitchFamily="65" charset="-120"/>
                          <a:cs typeface="Times New Roman"/>
                        </a:rPr>
                        <a:t>說明</a:t>
                      </a:r>
                      <a:r>
                        <a:rPr lang="en-US" sz="1800" b="1" kern="100" dirty="0">
                          <a:solidFill>
                            <a:srgbClr val="000000"/>
                          </a:solidFill>
                          <a:latin typeface="標楷體" pitchFamily="65" charset="-120"/>
                          <a:ea typeface="標楷體" pitchFamily="65" charset="-120"/>
                          <a:cs typeface="Times New Roman"/>
                        </a:rPr>
                        <a:t>:</a:t>
                      </a:r>
                      <a:r>
                        <a:rPr lang="zh-TW" sz="1800" b="1" kern="100" dirty="0">
                          <a:solidFill>
                            <a:srgbClr val="000000"/>
                          </a:solidFill>
                          <a:latin typeface="標楷體" pitchFamily="65" charset="-120"/>
                          <a:ea typeface="標楷體" pitchFamily="65" charset="-120"/>
                          <a:cs typeface="Times New Roman"/>
                        </a:rPr>
                        <a:t>各鄰鄰長發送宣傳單、資訊或張貼海報於社區公園公告欄。</a:t>
                      </a:r>
                      <a:r>
                        <a:rPr lang="en-US" sz="1800" b="1" kern="100" dirty="0">
                          <a:solidFill>
                            <a:srgbClr val="000000"/>
                          </a:solidFill>
                          <a:latin typeface="標楷體" pitchFamily="65" charset="-120"/>
                          <a:ea typeface="標楷體" pitchFamily="65" charset="-120"/>
                          <a:cs typeface="Times New Roman"/>
                        </a:rPr>
                        <a:t>)</a:t>
                      </a:r>
                      <a:endParaRPr lang="zh-TW" sz="1800" b="1" kern="100" dirty="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dirty="0">
                          <a:solidFill>
                            <a:srgbClr val="000000"/>
                          </a:solidFill>
                          <a:latin typeface="標楷體" pitchFamily="65" charset="-120"/>
                          <a:ea typeface="標楷體" pitchFamily="65" charset="-120"/>
                          <a:cs typeface="Times New Roman"/>
                        </a:rPr>
                        <a:t>4.11</a:t>
                      </a:r>
                      <a:endParaRPr lang="zh-TW" sz="1800" b="1" kern="100" dirty="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82.2%</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0.59</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7491">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11</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800" b="1" kern="100" dirty="0">
                          <a:solidFill>
                            <a:srgbClr val="000000"/>
                          </a:solidFill>
                          <a:latin typeface="標楷體" pitchFamily="65" charset="-120"/>
                          <a:ea typeface="標楷體" pitchFamily="65" charset="-120"/>
                          <a:cs typeface="Times New Roman"/>
                        </a:rPr>
                        <a:t>請問社區中</a:t>
                      </a:r>
                      <a:r>
                        <a:rPr lang="zh-TW" sz="1800" b="1" kern="100" dirty="0">
                          <a:solidFill>
                            <a:srgbClr val="FF0000"/>
                          </a:solidFill>
                          <a:latin typeface="標楷體" pitchFamily="65" charset="-120"/>
                          <a:ea typeface="標楷體" pitchFamily="65" charset="-120"/>
                          <a:cs typeface="Times New Roman"/>
                        </a:rPr>
                        <a:t>是否有提供相關的工作或志願服務給高齡者</a:t>
                      </a:r>
                      <a:r>
                        <a:rPr lang="en-US" sz="1800" b="1" kern="100" dirty="0">
                          <a:solidFill>
                            <a:srgbClr val="FF0000"/>
                          </a:solidFill>
                          <a:latin typeface="標楷體" pitchFamily="65" charset="-120"/>
                          <a:ea typeface="標楷體" pitchFamily="65" charset="-120"/>
                          <a:cs typeface="Times New Roman"/>
                        </a:rPr>
                        <a:t>?</a:t>
                      </a:r>
                      <a:r>
                        <a:rPr lang="en-US" sz="1800" b="1" kern="100" dirty="0">
                          <a:solidFill>
                            <a:srgbClr val="000000"/>
                          </a:solidFill>
                          <a:latin typeface="標楷體" pitchFamily="65" charset="-120"/>
                          <a:ea typeface="標楷體" pitchFamily="65" charset="-120"/>
                          <a:cs typeface="Times New Roman"/>
                        </a:rPr>
                        <a:t>(</a:t>
                      </a:r>
                      <a:r>
                        <a:rPr lang="zh-TW" sz="1800" b="1" kern="100" dirty="0">
                          <a:solidFill>
                            <a:srgbClr val="000000"/>
                          </a:solidFill>
                          <a:latin typeface="標楷體" pitchFamily="65" charset="-120"/>
                          <a:ea typeface="標楷體" pitchFamily="65" charset="-120"/>
                          <a:cs typeface="Times New Roman"/>
                        </a:rPr>
                        <a:t>例如</a:t>
                      </a:r>
                      <a:r>
                        <a:rPr lang="en-US" sz="1800" b="1" kern="100" dirty="0">
                          <a:solidFill>
                            <a:srgbClr val="000000"/>
                          </a:solidFill>
                          <a:latin typeface="標楷體" pitchFamily="65" charset="-120"/>
                          <a:ea typeface="標楷體" pitchFamily="65" charset="-120"/>
                          <a:cs typeface="Times New Roman"/>
                        </a:rPr>
                        <a:t>:</a:t>
                      </a:r>
                      <a:r>
                        <a:rPr lang="zh-TW" sz="1800" b="1" kern="100" dirty="0">
                          <a:solidFill>
                            <a:srgbClr val="000000"/>
                          </a:solidFill>
                          <a:latin typeface="標楷體" pitchFamily="65" charset="-120"/>
                          <a:ea typeface="標楷體" pitchFamily="65" charset="-120"/>
                          <a:cs typeface="Times New Roman"/>
                        </a:rPr>
                        <a:t>巡守隊守護爺爺、保健志工、環保志工</a:t>
                      </a:r>
                      <a:r>
                        <a:rPr lang="en-US" sz="1800" b="1" kern="100" dirty="0">
                          <a:solidFill>
                            <a:srgbClr val="000000"/>
                          </a:solidFill>
                          <a:latin typeface="標楷體" pitchFamily="65" charset="-120"/>
                          <a:ea typeface="標楷體" pitchFamily="65" charset="-120"/>
                          <a:cs typeface="Times New Roman"/>
                        </a:rPr>
                        <a:t>)</a:t>
                      </a:r>
                      <a:endParaRPr lang="zh-TW" sz="1800" b="1" kern="100" dirty="0">
                        <a:latin typeface="標楷體" pitchFamily="65" charset="-120"/>
                        <a:ea typeface="標楷體" pitchFamily="65" charset="-120"/>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solidFill>
                            <a:srgbClr val="000000"/>
                          </a:solidFill>
                          <a:latin typeface="標楷體" pitchFamily="65" charset="-120"/>
                          <a:ea typeface="標楷體" pitchFamily="65" charset="-120"/>
                          <a:cs typeface="Times New Roman"/>
                        </a:rPr>
                        <a:t>4.40</a:t>
                      </a:r>
                      <a:endParaRPr lang="zh-TW" sz="1800" b="1" kern="10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dirty="0">
                          <a:solidFill>
                            <a:srgbClr val="000000"/>
                          </a:solidFill>
                          <a:latin typeface="標楷體" pitchFamily="65" charset="-120"/>
                          <a:ea typeface="標楷體" pitchFamily="65" charset="-120"/>
                          <a:cs typeface="Times New Roman"/>
                        </a:rPr>
                        <a:t>88.0%</a:t>
                      </a:r>
                      <a:endParaRPr lang="zh-TW" sz="1800" b="1" kern="100" dirty="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dirty="0">
                          <a:solidFill>
                            <a:srgbClr val="000000"/>
                          </a:solidFill>
                          <a:latin typeface="標楷體" pitchFamily="65" charset="-120"/>
                          <a:ea typeface="標楷體" pitchFamily="65" charset="-120"/>
                          <a:cs typeface="Times New Roman"/>
                        </a:rPr>
                        <a:t>0.51</a:t>
                      </a:r>
                      <a:endParaRPr lang="zh-TW" sz="1800" b="1" kern="100" dirty="0">
                        <a:latin typeface="標楷體" pitchFamily="65" charset="-120"/>
                        <a:ea typeface="標楷體" pitchFamily="65" charset="-120"/>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97332" name="圖表 1"/>
          <p:cNvPicPr>
            <a:picLocks noChangeArrowheads="1"/>
          </p:cNvPicPr>
          <p:nvPr/>
        </p:nvPicPr>
        <p:blipFill>
          <a:blip r:embed="rId2" cstate="print"/>
          <a:srcRect/>
          <a:stretch>
            <a:fillRect/>
          </a:stretch>
        </p:blipFill>
        <p:spPr bwMode="auto">
          <a:xfrm>
            <a:off x="1066800" y="4572000"/>
            <a:ext cx="6781800" cy="2286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marL="320040" indent="-320040" eaLnBrk="1" fontAlgn="auto" hangingPunct="1">
              <a:spcAft>
                <a:spcPts val="0"/>
              </a:spcAft>
              <a:buClr>
                <a:schemeClr val="accent6">
                  <a:lumMod val="75000"/>
                </a:schemeClr>
              </a:buClr>
              <a:defRPr/>
            </a:pPr>
            <a:endParaRPr lang="zh-TW" altLang="en-US">
              <a:cs typeface="+mj-cs"/>
            </a:endParaRPr>
          </a:p>
        </p:txBody>
      </p:sp>
      <p:pic>
        <p:nvPicPr>
          <p:cNvPr id="4" name="內容版面配置區 3"/>
          <p:cNvPicPr>
            <a:picLocks noGrp="1" noChangeAspect="1"/>
          </p:cNvPicPr>
          <p:nvPr>
            <p:ph sz="quarter" idx="13"/>
          </p:nvPr>
        </p:nvPicPr>
        <p:blipFill>
          <a:blip r:embed="rId2" cstate="print">
            <a:extLst/>
          </a:blip>
          <a:stretch>
            <a:fillRect/>
          </a:stretch>
        </p:blipFill>
        <p:spPr>
          <a:xfrm>
            <a:off x="1547664" y="1916832"/>
            <a:ext cx="2736163" cy="2052123"/>
          </a:xfrm>
          <a:effectLst>
            <a:softEdge rad="112500"/>
          </a:effectLst>
        </p:spPr>
      </p:pic>
      <p:pic>
        <p:nvPicPr>
          <p:cNvPr id="16387"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388" name="內容版面配置區 2"/>
          <p:cNvSpPr txBox="1">
            <a:spLocks/>
          </p:cNvSpPr>
          <p:nvPr/>
        </p:nvSpPr>
        <p:spPr bwMode="auto">
          <a:xfrm>
            <a:off x="2051720" y="332656"/>
            <a:ext cx="5399087" cy="720725"/>
          </a:xfrm>
          <a:prstGeom prst="rect">
            <a:avLst/>
          </a:prstGeom>
          <a:noFill/>
          <a:ln w="9525">
            <a:noFill/>
            <a:miter lim="800000"/>
            <a:headEnd/>
            <a:tailEnd/>
          </a:ln>
        </p:spPr>
        <p:txBody>
          <a:bodyPr/>
          <a:lstStyle/>
          <a:p>
            <a:pPr marL="44450">
              <a:spcBef>
                <a:spcPct val="20000"/>
              </a:spcBef>
              <a:spcAft>
                <a:spcPts val="300"/>
              </a:spcAft>
              <a:buClr>
                <a:srgbClr val="C3260C"/>
              </a:buClr>
              <a:buSzPct val="130000"/>
              <a:buFont typeface="Georgia" pitchFamily="18" charset="0"/>
              <a:buNone/>
            </a:pPr>
            <a:r>
              <a:rPr kumimoji="0" lang="zh-TW" altLang="en-US" sz="3200" b="1" dirty="0">
                <a:solidFill>
                  <a:srgbClr val="0000FF"/>
                </a:solidFill>
                <a:latin typeface="標楷體" pitchFamily="65" charset="-120"/>
                <a:ea typeface="標楷體" pitchFamily="65" charset="-120"/>
              </a:rPr>
              <a:t>一</a:t>
            </a:r>
            <a:r>
              <a:rPr kumimoji="0" lang="zh-TW" altLang="en-US" sz="3200" b="1" dirty="0" smtClean="0">
                <a:solidFill>
                  <a:srgbClr val="0000FF"/>
                </a:solidFill>
                <a:latin typeface="標楷體" pitchFamily="65" charset="-120"/>
                <a:ea typeface="標楷體" pitchFamily="65" charset="-120"/>
              </a:rPr>
              <a:t>、空間</a:t>
            </a:r>
            <a:r>
              <a:rPr kumimoji="0" lang="zh-TW" altLang="en-US" sz="3200" b="1" dirty="0">
                <a:solidFill>
                  <a:srgbClr val="0000FF"/>
                </a:solidFill>
                <a:latin typeface="標楷體" pitchFamily="65" charset="-120"/>
                <a:ea typeface="標楷體" pitchFamily="65" charset="-120"/>
              </a:rPr>
              <a:t>規劃與運用</a:t>
            </a:r>
            <a:endParaRPr kumimoji="0" lang="en-US" altLang="zh-TW" sz="3200" b="1" dirty="0">
              <a:solidFill>
                <a:srgbClr val="0000FF"/>
              </a:solidFill>
              <a:latin typeface="標楷體" pitchFamily="65" charset="-120"/>
              <a:ea typeface="標楷體" pitchFamily="65" charset="-120"/>
            </a:endParaRPr>
          </a:p>
        </p:txBody>
      </p:sp>
      <p:grpSp>
        <p:nvGrpSpPr>
          <p:cNvPr id="3" name="群組 2"/>
          <p:cNvGrpSpPr/>
          <p:nvPr/>
        </p:nvGrpSpPr>
        <p:grpSpPr>
          <a:xfrm>
            <a:off x="179512" y="1481138"/>
            <a:ext cx="8964488" cy="4396134"/>
            <a:chOff x="463550" y="1481138"/>
            <a:chExt cx="8326438" cy="4041775"/>
          </a:xfrm>
        </p:grpSpPr>
        <p:pic>
          <p:nvPicPr>
            <p:cNvPr id="16389" name="圖片 8"/>
            <p:cNvPicPr>
              <a:picLocks noChangeAspect="1" noChangeArrowheads="1"/>
            </p:cNvPicPr>
            <p:nvPr/>
          </p:nvPicPr>
          <p:blipFill>
            <a:blip r:embed="rId4" cstate="print"/>
            <a:srcRect/>
            <a:stretch>
              <a:fillRect/>
            </a:stretch>
          </p:blipFill>
          <p:spPr bwMode="auto">
            <a:xfrm>
              <a:off x="3103563" y="1481138"/>
              <a:ext cx="2700337" cy="2024062"/>
            </a:xfrm>
            <a:prstGeom prst="rect">
              <a:avLst/>
            </a:prstGeom>
            <a:noFill/>
            <a:ln w="9525">
              <a:noFill/>
              <a:miter lim="800000"/>
              <a:headEnd/>
              <a:tailEnd/>
            </a:ln>
          </p:spPr>
        </p:pic>
        <p:pic>
          <p:nvPicPr>
            <p:cNvPr id="16390" name="圖片 9"/>
            <p:cNvPicPr>
              <a:picLocks noChangeAspect="1" noChangeArrowheads="1"/>
            </p:cNvPicPr>
            <p:nvPr/>
          </p:nvPicPr>
          <p:blipFill>
            <a:blip r:embed="rId5" cstate="print"/>
            <a:srcRect/>
            <a:stretch>
              <a:fillRect/>
            </a:stretch>
          </p:blipFill>
          <p:spPr bwMode="auto">
            <a:xfrm>
              <a:off x="5864225" y="1547813"/>
              <a:ext cx="2925763" cy="2201862"/>
            </a:xfrm>
            <a:prstGeom prst="rect">
              <a:avLst/>
            </a:prstGeom>
            <a:noFill/>
            <a:ln w="9525">
              <a:noFill/>
              <a:miter lim="800000"/>
              <a:headEnd/>
              <a:tailEnd/>
            </a:ln>
          </p:spPr>
        </p:pic>
        <p:pic>
          <p:nvPicPr>
            <p:cNvPr id="16391" name="圖片 10"/>
            <p:cNvPicPr>
              <a:picLocks noChangeAspect="1" noChangeArrowheads="1"/>
            </p:cNvPicPr>
            <p:nvPr/>
          </p:nvPicPr>
          <p:blipFill>
            <a:blip r:embed="rId6" cstate="print"/>
            <a:srcRect/>
            <a:stretch>
              <a:fillRect/>
            </a:stretch>
          </p:blipFill>
          <p:spPr bwMode="auto">
            <a:xfrm>
              <a:off x="463550" y="2054225"/>
              <a:ext cx="2182813" cy="2914650"/>
            </a:xfrm>
            <a:prstGeom prst="rect">
              <a:avLst/>
            </a:prstGeom>
            <a:noFill/>
            <a:ln w="9525">
              <a:noFill/>
              <a:miter lim="800000"/>
              <a:headEnd/>
              <a:tailEnd/>
            </a:ln>
          </p:spPr>
        </p:pic>
        <p:pic>
          <p:nvPicPr>
            <p:cNvPr id="16392" name="圖片 11"/>
            <p:cNvPicPr>
              <a:picLocks noChangeAspect="1" noChangeArrowheads="1"/>
            </p:cNvPicPr>
            <p:nvPr/>
          </p:nvPicPr>
          <p:blipFill>
            <a:blip r:embed="rId7" cstate="print"/>
            <a:srcRect/>
            <a:stretch>
              <a:fillRect/>
            </a:stretch>
          </p:blipFill>
          <p:spPr bwMode="auto">
            <a:xfrm>
              <a:off x="2438400" y="3279775"/>
              <a:ext cx="2895600" cy="2170113"/>
            </a:xfrm>
            <a:prstGeom prst="rect">
              <a:avLst/>
            </a:prstGeom>
            <a:noFill/>
            <a:ln w="9525">
              <a:noFill/>
              <a:miter lim="800000"/>
              <a:headEnd/>
              <a:tailEnd/>
            </a:ln>
          </p:spPr>
        </p:pic>
        <p:pic>
          <p:nvPicPr>
            <p:cNvPr id="16393" name="圖片 12"/>
            <p:cNvPicPr>
              <a:picLocks noChangeAspect="1" noChangeArrowheads="1"/>
            </p:cNvPicPr>
            <p:nvPr/>
          </p:nvPicPr>
          <p:blipFill>
            <a:blip r:embed="rId8" cstate="print"/>
            <a:srcRect/>
            <a:stretch>
              <a:fillRect/>
            </a:stretch>
          </p:blipFill>
          <p:spPr bwMode="auto">
            <a:xfrm>
              <a:off x="5430838" y="3352800"/>
              <a:ext cx="2890837" cy="2170113"/>
            </a:xfrm>
            <a:prstGeom prst="rect">
              <a:avLst/>
            </a:prstGeom>
            <a:noFill/>
            <a:ln w="9525">
              <a:noFill/>
              <a:miter lim="800000"/>
              <a:headEnd/>
              <a:tailEnd/>
            </a:ln>
          </p:spPr>
        </p:pic>
      </p:grpSp>
      <p:sp>
        <p:nvSpPr>
          <p:cNvPr id="16394" name="內容版面配置區 2"/>
          <p:cNvSpPr txBox="1">
            <a:spLocks/>
          </p:cNvSpPr>
          <p:nvPr/>
        </p:nvSpPr>
        <p:spPr bwMode="auto">
          <a:xfrm>
            <a:off x="1775915" y="5792735"/>
            <a:ext cx="5399087" cy="720725"/>
          </a:xfrm>
          <a:prstGeom prst="rect">
            <a:avLst/>
          </a:prstGeom>
          <a:noFill/>
          <a:ln w="9525">
            <a:noFill/>
            <a:miter lim="800000"/>
            <a:headEnd/>
            <a:tailEnd/>
          </a:ln>
        </p:spPr>
        <p:txBody>
          <a:bodyPr/>
          <a:lstStyle/>
          <a:p>
            <a:pPr marL="44450">
              <a:spcBef>
                <a:spcPct val="20000"/>
              </a:spcBef>
              <a:spcAft>
                <a:spcPts val="300"/>
              </a:spcAft>
              <a:buClr>
                <a:srgbClr val="C3260C"/>
              </a:buClr>
              <a:buSzPct val="130000"/>
              <a:buFont typeface="Georgia" pitchFamily="18" charset="0"/>
              <a:buNone/>
            </a:pPr>
            <a:r>
              <a:rPr kumimoji="0" lang="zh-TW" altLang="en-US" sz="2400" b="1" dirty="0">
                <a:solidFill>
                  <a:srgbClr val="FF0000"/>
                </a:solidFill>
                <a:latin typeface="標楷體" pitchFamily="65" charset="-120"/>
                <a:ea typeface="標楷體" pitchFamily="65" charset="-120"/>
              </a:rPr>
              <a:t>據點服務時間與無障礙空間</a:t>
            </a:r>
            <a:endParaRPr kumimoji="0" lang="en-US" altLang="zh-TW" sz="2400" b="1" dirty="0">
              <a:solidFill>
                <a:srgbClr val="FF0000"/>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marL="320040" indent="-320040" eaLnBrk="1" fontAlgn="auto" hangingPunct="1">
              <a:spcAft>
                <a:spcPts val="0"/>
              </a:spcAft>
              <a:buClr>
                <a:schemeClr val="accent6">
                  <a:lumMod val="75000"/>
                </a:schemeClr>
              </a:buClr>
              <a:defRPr/>
            </a:pPr>
            <a:endParaRPr lang="zh-TW" altLang="en-US">
              <a:cs typeface="+mj-cs"/>
            </a:endParaRPr>
          </a:p>
        </p:txBody>
      </p:sp>
      <p:pic>
        <p:nvPicPr>
          <p:cNvPr id="4" name="內容版面配置區 3"/>
          <p:cNvPicPr>
            <a:picLocks noGrp="1" noChangeAspect="1"/>
          </p:cNvPicPr>
          <p:nvPr>
            <p:ph sz="quarter" idx="13"/>
          </p:nvPr>
        </p:nvPicPr>
        <p:blipFill>
          <a:blip r:embed="rId2" cstate="print">
            <a:extLst/>
          </a:blip>
          <a:stretch>
            <a:fillRect/>
          </a:stretch>
        </p:blipFill>
        <p:spPr>
          <a:xfrm>
            <a:off x="1547664" y="1916832"/>
            <a:ext cx="2736163" cy="2052123"/>
          </a:xfrm>
          <a:effectLst>
            <a:softEdge rad="112500"/>
          </a:effectLst>
        </p:spPr>
      </p:pic>
      <p:pic>
        <p:nvPicPr>
          <p:cNvPr id="17411"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7412" name="Rectangle 12"/>
          <p:cNvSpPr>
            <a:spLocks noChangeArrowheads="1"/>
          </p:cNvSpPr>
          <p:nvPr/>
        </p:nvSpPr>
        <p:spPr bwMode="auto">
          <a:xfrm>
            <a:off x="2555875" y="260350"/>
            <a:ext cx="2303463" cy="579438"/>
          </a:xfrm>
          <a:prstGeom prst="rect">
            <a:avLst/>
          </a:prstGeom>
          <a:noFill/>
          <a:ln w="9525">
            <a:noFill/>
            <a:miter lim="800000"/>
            <a:headEnd/>
            <a:tailEnd/>
          </a:ln>
        </p:spPr>
        <p:txBody>
          <a:bodyPr>
            <a:spAutoFit/>
          </a:bodyPr>
          <a:lstStyle/>
          <a:p>
            <a:pPr>
              <a:buClr>
                <a:schemeClr val="tx1"/>
              </a:buClr>
              <a:buFont typeface="Wingdings" pitchFamily="2" charset="2"/>
              <a:buNone/>
            </a:pPr>
            <a:r>
              <a:rPr kumimoji="0" lang="zh-TW" altLang="en-US" sz="3200" b="1">
                <a:solidFill>
                  <a:srgbClr val="0000FF"/>
                </a:solidFill>
                <a:latin typeface="Trebuchet MS" pitchFamily="34" charset="0"/>
                <a:ea typeface="標楷體" pitchFamily="65" charset="-120"/>
              </a:rPr>
              <a:t>出入動線</a:t>
            </a:r>
          </a:p>
        </p:txBody>
      </p:sp>
      <p:pic>
        <p:nvPicPr>
          <p:cNvPr id="17413" name="Picture 2" descr="IMG_5317"/>
          <p:cNvPicPr>
            <a:picLocks noChangeAspect="1" noChangeArrowheads="1"/>
          </p:cNvPicPr>
          <p:nvPr/>
        </p:nvPicPr>
        <p:blipFill>
          <a:blip r:embed="rId4" cstate="print"/>
          <a:srcRect/>
          <a:stretch>
            <a:fillRect/>
          </a:stretch>
        </p:blipFill>
        <p:spPr bwMode="auto">
          <a:xfrm>
            <a:off x="3992563" y="1841500"/>
            <a:ext cx="2884487" cy="2176463"/>
          </a:xfrm>
          <a:prstGeom prst="rect">
            <a:avLst/>
          </a:prstGeom>
          <a:noFill/>
          <a:ln w="9525">
            <a:noFill/>
            <a:miter lim="800000"/>
            <a:headEnd/>
            <a:tailEnd/>
          </a:ln>
        </p:spPr>
      </p:pic>
      <p:pic>
        <p:nvPicPr>
          <p:cNvPr id="17414" name="Picture 3" descr="IMG_5315"/>
          <p:cNvPicPr>
            <a:picLocks noChangeAspect="1" noChangeArrowheads="1"/>
          </p:cNvPicPr>
          <p:nvPr/>
        </p:nvPicPr>
        <p:blipFill>
          <a:blip r:embed="rId5" cstate="print"/>
          <a:srcRect/>
          <a:stretch>
            <a:fillRect/>
          </a:stretch>
        </p:blipFill>
        <p:spPr bwMode="auto">
          <a:xfrm>
            <a:off x="6510338" y="542925"/>
            <a:ext cx="2219325" cy="2633663"/>
          </a:xfrm>
          <a:prstGeom prst="rect">
            <a:avLst/>
          </a:prstGeom>
          <a:noFill/>
          <a:ln w="9525">
            <a:noFill/>
            <a:miter lim="800000"/>
            <a:headEnd/>
            <a:tailEnd/>
          </a:ln>
        </p:spPr>
      </p:pic>
      <p:pic>
        <p:nvPicPr>
          <p:cNvPr id="17415" name="Picture 7" descr="IMG_5264"/>
          <p:cNvPicPr>
            <a:picLocks noChangeAspect="1" noChangeArrowheads="1"/>
          </p:cNvPicPr>
          <p:nvPr/>
        </p:nvPicPr>
        <p:blipFill>
          <a:blip r:embed="rId6" cstate="print"/>
          <a:srcRect/>
          <a:stretch>
            <a:fillRect/>
          </a:stretch>
        </p:blipFill>
        <p:spPr bwMode="auto">
          <a:xfrm>
            <a:off x="390525" y="2127250"/>
            <a:ext cx="2870200" cy="2152650"/>
          </a:xfrm>
          <a:prstGeom prst="rect">
            <a:avLst/>
          </a:prstGeom>
          <a:noFill/>
          <a:ln w="9525">
            <a:noFill/>
            <a:miter lim="800000"/>
            <a:headEnd/>
            <a:tailEnd/>
          </a:ln>
        </p:spPr>
      </p:pic>
      <p:pic>
        <p:nvPicPr>
          <p:cNvPr id="17416" name="Picture 8" descr="IMG_5310"/>
          <p:cNvPicPr>
            <a:picLocks noChangeAspect="1" noChangeArrowheads="1"/>
          </p:cNvPicPr>
          <p:nvPr/>
        </p:nvPicPr>
        <p:blipFill>
          <a:blip r:embed="rId7" cstate="print"/>
          <a:srcRect/>
          <a:stretch>
            <a:fillRect/>
          </a:stretch>
        </p:blipFill>
        <p:spPr bwMode="auto">
          <a:xfrm>
            <a:off x="1616075" y="3425825"/>
            <a:ext cx="2590800" cy="1951038"/>
          </a:xfrm>
          <a:prstGeom prst="rect">
            <a:avLst/>
          </a:prstGeom>
          <a:noFill/>
          <a:ln w="9525">
            <a:noFill/>
            <a:miter lim="800000"/>
            <a:headEnd/>
            <a:tailEnd/>
          </a:ln>
        </p:spPr>
      </p:pic>
      <p:sp>
        <p:nvSpPr>
          <p:cNvPr id="17417" name="Rectangle 12"/>
          <p:cNvSpPr>
            <a:spLocks noChangeArrowheads="1"/>
          </p:cNvSpPr>
          <p:nvPr/>
        </p:nvSpPr>
        <p:spPr bwMode="auto">
          <a:xfrm>
            <a:off x="6767513" y="3213100"/>
            <a:ext cx="2376487" cy="457200"/>
          </a:xfrm>
          <a:prstGeom prst="rect">
            <a:avLst/>
          </a:prstGeom>
          <a:noFill/>
          <a:ln w="9525">
            <a:noFill/>
            <a:miter lim="800000"/>
            <a:headEnd/>
            <a:tailEnd/>
          </a:ln>
        </p:spPr>
        <p:txBody>
          <a:bodyPr>
            <a:spAutoFit/>
          </a:bodyPr>
          <a:lstStyle/>
          <a:p>
            <a:pPr>
              <a:buClr>
                <a:schemeClr val="tx1"/>
              </a:buClr>
              <a:buFont typeface="Wingdings" pitchFamily="2" charset="2"/>
              <a:buNone/>
            </a:pPr>
            <a:r>
              <a:rPr kumimoji="0" lang="zh-TW" altLang="en-US" sz="2400" b="1">
                <a:solidFill>
                  <a:srgbClr val="FF0000"/>
                </a:solidFill>
                <a:latin typeface="Trebuchet MS" pitchFamily="34" charset="0"/>
                <a:ea typeface="標楷體" pitchFamily="65" charset="-120"/>
              </a:rPr>
              <a:t>無障礙坡道</a:t>
            </a:r>
          </a:p>
        </p:txBody>
      </p:sp>
      <p:sp>
        <p:nvSpPr>
          <p:cNvPr id="17418" name="Rectangle 12"/>
          <p:cNvSpPr>
            <a:spLocks noChangeArrowheads="1"/>
          </p:cNvSpPr>
          <p:nvPr/>
        </p:nvSpPr>
        <p:spPr bwMode="auto">
          <a:xfrm>
            <a:off x="684213" y="4652963"/>
            <a:ext cx="1631950" cy="457200"/>
          </a:xfrm>
          <a:prstGeom prst="rect">
            <a:avLst/>
          </a:prstGeom>
          <a:noFill/>
          <a:ln w="9525">
            <a:noFill/>
            <a:miter lim="800000"/>
            <a:headEnd/>
            <a:tailEnd/>
          </a:ln>
        </p:spPr>
        <p:txBody>
          <a:bodyPr>
            <a:spAutoFit/>
          </a:bodyPr>
          <a:lstStyle/>
          <a:p>
            <a:pPr>
              <a:buClr>
                <a:schemeClr val="tx1"/>
              </a:buClr>
              <a:buFont typeface="Wingdings" pitchFamily="2" charset="2"/>
              <a:buNone/>
            </a:pPr>
            <a:r>
              <a:rPr kumimoji="0" lang="zh-TW" altLang="en-US" sz="2400" b="1">
                <a:solidFill>
                  <a:srgbClr val="FF0000"/>
                </a:solidFill>
                <a:latin typeface="Trebuchet MS" pitchFamily="34" charset="0"/>
                <a:ea typeface="標楷體" pitchFamily="65" charset="-120"/>
              </a:rPr>
              <a:t>電梯</a:t>
            </a:r>
          </a:p>
        </p:txBody>
      </p:sp>
      <p:pic>
        <p:nvPicPr>
          <p:cNvPr id="17419" name="Picture 9" descr="IMG_5260"/>
          <p:cNvPicPr>
            <a:picLocks noChangeAspect="1" noChangeArrowheads="1"/>
          </p:cNvPicPr>
          <p:nvPr/>
        </p:nvPicPr>
        <p:blipFill>
          <a:blip r:embed="rId8" cstate="print"/>
          <a:srcRect/>
          <a:stretch>
            <a:fillRect/>
          </a:stretch>
        </p:blipFill>
        <p:spPr bwMode="auto">
          <a:xfrm>
            <a:off x="3846513" y="4071938"/>
            <a:ext cx="2700337" cy="2030412"/>
          </a:xfrm>
          <a:prstGeom prst="rect">
            <a:avLst/>
          </a:prstGeom>
          <a:noFill/>
          <a:ln w="9525">
            <a:noFill/>
            <a:miter lim="800000"/>
            <a:headEnd/>
            <a:tailEnd/>
          </a:ln>
        </p:spPr>
      </p:pic>
      <p:pic>
        <p:nvPicPr>
          <p:cNvPr id="17420" name="Picture 10" descr="IMG_5262"/>
          <p:cNvPicPr>
            <a:picLocks noChangeAspect="1" noChangeArrowheads="1"/>
          </p:cNvPicPr>
          <p:nvPr/>
        </p:nvPicPr>
        <p:blipFill>
          <a:blip r:embed="rId9" cstate="print"/>
          <a:srcRect/>
          <a:stretch>
            <a:fillRect/>
          </a:stretch>
        </p:blipFill>
        <p:spPr bwMode="auto">
          <a:xfrm>
            <a:off x="6291263" y="3786188"/>
            <a:ext cx="2498725" cy="1871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群組 10"/>
          <p:cNvGrpSpPr/>
          <p:nvPr/>
        </p:nvGrpSpPr>
        <p:grpSpPr>
          <a:xfrm>
            <a:off x="1043608" y="404664"/>
            <a:ext cx="7056784" cy="5328592"/>
            <a:chOff x="323527" y="332656"/>
            <a:chExt cx="8313306" cy="6048672"/>
          </a:xfrm>
        </p:grpSpPr>
        <p:pic>
          <p:nvPicPr>
            <p:cNvPr id="4100" name="Picture 4" descr="F:\1030721社區評鑑\評鑑照片\1樓緊急出口設備1.jpg"/>
            <p:cNvPicPr>
              <a:picLocks noChangeAspect="1" noChangeArrowheads="1"/>
            </p:cNvPicPr>
            <p:nvPr/>
          </p:nvPicPr>
          <p:blipFill>
            <a:blip r:embed="rId2" cstate="print"/>
            <a:srcRect/>
            <a:stretch>
              <a:fillRect/>
            </a:stretch>
          </p:blipFill>
          <p:spPr bwMode="auto">
            <a:xfrm>
              <a:off x="5940152" y="2348880"/>
              <a:ext cx="2691906" cy="4032448"/>
            </a:xfrm>
            <a:prstGeom prst="rect">
              <a:avLst/>
            </a:prstGeom>
            <a:noFill/>
          </p:spPr>
        </p:pic>
        <p:pic>
          <p:nvPicPr>
            <p:cNvPr id="4101" name="Picture 5" descr="F:\1030721社區評鑑\評鑑照片\1樓緊急出口設備2.jpg"/>
            <p:cNvPicPr>
              <a:picLocks noChangeAspect="1" noChangeArrowheads="1"/>
            </p:cNvPicPr>
            <p:nvPr/>
          </p:nvPicPr>
          <p:blipFill>
            <a:blip r:embed="rId3" cstate="print"/>
            <a:srcRect/>
            <a:stretch>
              <a:fillRect/>
            </a:stretch>
          </p:blipFill>
          <p:spPr bwMode="auto">
            <a:xfrm>
              <a:off x="3131840" y="2348880"/>
              <a:ext cx="2664296" cy="3999871"/>
            </a:xfrm>
            <a:prstGeom prst="rect">
              <a:avLst/>
            </a:prstGeom>
            <a:noFill/>
          </p:spPr>
        </p:pic>
        <p:pic>
          <p:nvPicPr>
            <p:cNvPr id="4102" name="Picture 6" descr="F:\1030721社區評鑑\評鑑照片\1樓緊急出口設備3.jpg"/>
            <p:cNvPicPr>
              <a:picLocks noChangeAspect="1" noChangeArrowheads="1"/>
            </p:cNvPicPr>
            <p:nvPr/>
          </p:nvPicPr>
          <p:blipFill>
            <a:blip r:embed="rId4" cstate="print"/>
            <a:srcRect/>
            <a:stretch>
              <a:fillRect/>
            </a:stretch>
          </p:blipFill>
          <p:spPr bwMode="auto">
            <a:xfrm flipH="1">
              <a:off x="323527" y="2348880"/>
              <a:ext cx="2643835" cy="3960440"/>
            </a:xfrm>
            <a:prstGeom prst="rect">
              <a:avLst/>
            </a:prstGeom>
            <a:noFill/>
          </p:spPr>
        </p:pic>
        <p:grpSp>
          <p:nvGrpSpPr>
            <p:cNvPr id="10" name="群組 9"/>
            <p:cNvGrpSpPr/>
            <p:nvPr/>
          </p:nvGrpSpPr>
          <p:grpSpPr>
            <a:xfrm>
              <a:off x="323528" y="332656"/>
              <a:ext cx="8313305" cy="1826651"/>
              <a:chOff x="323528" y="332656"/>
              <a:chExt cx="8313305" cy="1826651"/>
            </a:xfrm>
          </p:grpSpPr>
          <p:pic>
            <p:nvPicPr>
              <p:cNvPr id="4098" name="Picture 2" descr="F:\1030721社區評鑑\評鑑照片\1樓緊急出口設備4.jpg"/>
              <p:cNvPicPr>
                <a:picLocks noChangeAspect="1" noChangeArrowheads="1"/>
              </p:cNvPicPr>
              <p:nvPr/>
            </p:nvPicPr>
            <p:blipFill>
              <a:blip r:embed="rId5" cstate="print"/>
              <a:srcRect/>
              <a:stretch>
                <a:fillRect/>
              </a:stretch>
            </p:blipFill>
            <p:spPr bwMode="auto">
              <a:xfrm>
                <a:off x="3131840" y="332656"/>
                <a:ext cx="2736304" cy="1826651"/>
              </a:xfrm>
              <a:prstGeom prst="rect">
                <a:avLst/>
              </a:prstGeom>
              <a:noFill/>
            </p:spPr>
          </p:pic>
          <p:pic>
            <p:nvPicPr>
              <p:cNvPr id="4099" name="Picture 3" descr="F:\1030721社區評鑑\評鑑照片\1樓緊急出口設備.jpg"/>
              <p:cNvPicPr>
                <a:picLocks noChangeAspect="1" noChangeArrowheads="1"/>
              </p:cNvPicPr>
              <p:nvPr/>
            </p:nvPicPr>
            <p:blipFill>
              <a:blip r:embed="rId6" cstate="print"/>
              <a:srcRect/>
              <a:stretch>
                <a:fillRect/>
              </a:stretch>
            </p:blipFill>
            <p:spPr bwMode="auto">
              <a:xfrm>
                <a:off x="323528" y="332656"/>
                <a:ext cx="2731452" cy="1823411"/>
              </a:xfrm>
              <a:prstGeom prst="rect">
                <a:avLst/>
              </a:prstGeom>
              <a:noFill/>
            </p:spPr>
          </p:pic>
          <p:pic>
            <p:nvPicPr>
              <p:cNvPr id="4103" name="Picture 7" descr="F:\1030721社區評鑑\評鑑照片\地下1樓緊急出口設備.jpg"/>
              <p:cNvPicPr>
                <a:picLocks noChangeAspect="1" noChangeArrowheads="1"/>
              </p:cNvPicPr>
              <p:nvPr/>
            </p:nvPicPr>
            <p:blipFill>
              <a:blip r:embed="rId7" cstate="print"/>
              <a:srcRect/>
              <a:stretch>
                <a:fillRect/>
              </a:stretch>
            </p:blipFill>
            <p:spPr bwMode="auto">
              <a:xfrm>
                <a:off x="5940152" y="332656"/>
                <a:ext cx="2696681" cy="1800200"/>
              </a:xfrm>
              <a:prstGeom prst="rect">
                <a:avLst/>
              </a:prstGeom>
              <a:noFill/>
            </p:spPr>
          </p:pic>
        </p:grpSp>
      </p:grpSp>
      <p:sp>
        <p:nvSpPr>
          <p:cNvPr id="12" name="Rectangle 1"/>
          <p:cNvSpPr>
            <a:spLocks noChangeArrowheads="1"/>
          </p:cNvSpPr>
          <p:nvPr/>
        </p:nvSpPr>
        <p:spPr bwMode="auto">
          <a:xfrm>
            <a:off x="1619672" y="5877272"/>
            <a:ext cx="5040560" cy="830997"/>
          </a:xfrm>
          <a:prstGeom prst="rect">
            <a:avLst/>
          </a:prstGeom>
          <a:noFill/>
          <a:ln w="9525">
            <a:noFill/>
            <a:miter lim="800000"/>
            <a:headEnd/>
            <a:tailEnd/>
          </a:ln>
        </p:spPr>
        <p:txBody>
          <a:bodyPr wrap="square" anchor="ctr">
            <a:spAutoFit/>
          </a:bodyPr>
          <a:lstStyle/>
          <a:p>
            <a:r>
              <a:rPr lang="zh-TW" altLang="en-US" sz="2400" b="1" dirty="0" smtClean="0">
                <a:solidFill>
                  <a:srgbClr val="FF0000"/>
                </a:solidFill>
                <a:latin typeface="標楷體" pitchFamily="65" charset="-120"/>
                <a:ea typeface="標楷體" pitchFamily="65" charset="-120"/>
              </a:rPr>
              <a:t>各樓層均有張貼緊急出口路線標誌</a:t>
            </a:r>
            <a:r>
              <a:rPr lang="zh-TW" altLang="zh-TW" sz="2400" b="1" dirty="0" smtClean="0">
                <a:solidFill>
                  <a:srgbClr val="FF0000"/>
                </a:solidFill>
                <a:latin typeface="標楷體" pitchFamily="65" charset="-120"/>
                <a:ea typeface="標楷體" pitchFamily="65" charset="-120"/>
              </a:rPr>
              <a:t>。</a:t>
            </a:r>
            <a:endParaRPr lang="zh-TW" altLang="zh-TW" sz="2400" b="1" dirty="0">
              <a:solidFill>
                <a:srgbClr val="FF0000"/>
              </a:solidFill>
              <a:latin typeface="標楷體" pitchFamily="65" charset="-120"/>
              <a:ea typeface="標楷體" pitchFamily="65" charset="-120"/>
            </a:endParaRPr>
          </a:p>
          <a:p>
            <a:endParaRPr lang="zh-TW" altLang="en-US" sz="2400" b="1" dirty="0">
              <a:solidFill>
                <a:srgbClr val="FF0000"/>
              </a:solidFill>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H:\2015照片檔\104.11.21活力健康操\DSC003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155651" name="Picture 3" descr="H:\2015照片檔\104.11.21活力健康操\DSC0031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155652" name="Picture 4" descr="H:\2015照片檔\104.11.21活力健康操\DSC00313.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pic>
        <p:nvPicPr>
          <p:cNvPr id="155655" name="Picture 7" descr="H:\2015照片檔\104.11.21活力健康操\DSC00318.JPG"/>
          <p:cNvPicPr>
            <a:picLocks noChangeAspect="1" noChangeArrowheads="1"/>
          </p:cNvPicPr>
          <p:nvPr/>
        </p:nvPicPr>
        <p:blipFill>
          <a:blip r:embed="rId5" cstate="print"/>
          <a:srcRect/>
          <a:stretch>
            <a:fillRect/>
          </a:stretch>
        </p:blipFill>
        <p:spPr bwMode="auto">
          <a:xfrm>
            <a:off x="-108520" y="0"/>
            <a:ext cx="9144000" cy="6858000"/>
          </a:xfrm>
          <a:prstGeom prst="rect">
            <a:avLst/>
          </a:prstGeom>
          <a:noFill/>
          <a:ln w="9525">
            <a:noFill/>
            <a:miter lim="800000"/>
            <a:headEnd/>
            <a:tailEnd/>
          </a:ln>
        </p:spPr>
      </p:pic>
      <p:sp>
        <p:nvSpPr>
          <p:cNvPr id="7" name="WordArt 3"/>
          <p:cNvSpPr>
            <a:spLocks noChangeArrowheads="1" noChangeShapeType="1" noTextEdit="1"/>
          </p:cNvSpPr>
          <p:nvPr/>
        </p:nvSpPr>
        <p:spPr bwMode="auto">
          <a:xfrm>
            <a:off x="683568" y="0"/>
            <a:ext cx="7708900" cy="1223963"/>
          </a:xfrm>
          <a:prstGeom prst="rect">
            <a:avLst/>
          </a:prstGeom>
        </p:spPr>
        <p:txBody>
          <a:bodyPr wrap="none" fromWordArt="1">
            <a:prstTxWarp prst="textDeflate">
              <a:avLst>
                <a:gd name="adj" fmla="val 26227"/>
              </a:avLst>
            </a:prstTxWarp>
          </a:bodyPr>
          <a:lstStyle/>
          <a:p>
            <a:pPr algn="ctr"/>
            <a:r>
              <a:rPr lang="zh-TW" altLang="en-US" sz="1600" b="1" i="1" kern="10" dirty="0">
                <a:ln w="9525">
                  <a:solidFill>
                    <a:schemeClr val="bg1"/>
                  </a:solidFill>
                  <a:round/>
                  <a:headEnd/>
                  <a:tailEnd/>
                </a:ln>
                <a:solidFill>
                  <a:srgbClr val="0000FF"/>
                </a:solidFill>
                <a:latin typeface="標楷體"/>
                <a:ea typeface="標楷體"/>
              </a:rPr>
              <a:t>金華國際高齡友善社區照護</a:t>
            </a:r>
          </a:p>
        </p:txBody>
      </p:sp>
      <p:sp>
        <p:nvSpPr>
          <p:cNvPr id="8" name="矩形 7"/>
          <p:cNvSpPr>
            <a:spLocks noChangeArrowheads="1"/>
          </p:cNvSpPr>
          <p:nvPr/>
        </p:nvSpPr>
        <p:spPr bwMode="auto">
          <a:xfrm>
            <a:off x="1514475" y="5805488"/>
            <a:ext cx="6446838" cy="830262"/>
          </a:xfrm>
          <a:prstGeom prst="rect">
            <a:avLst/>
          </a:prstGeom>
          <a:noFill/>
          <a:ln w="9525">
            <a:noFill/>
            <a:miter lim="800000"/>
            <a:headEnd/>
            <a:tailEnd/>
          </a:ln>
        </p:spPr>
        <p:txBody>
          <a:bodyPr>
            <a:spAutoFit/>
          </a:bodyPr>
          <a:lstStyle/>
          <a:p>
            <a:r>
              <a:rPr kumimoji="0" lang="zh-TW" altLang="en-US" sz="4800" b="1" i="1" dirty="0">
                <a:solidFill>
                  <a:srgbClr val="FFFF00"/>
                </a:solidFill>
                <a:latin typeface="標楷體" pitchFamily="65" charset="-120"/>
                <a:ea typeface="標楷體" pitchFamily="65" charset="-120"/>
              </a:rPr>
              <a:t>老伴不能只 </a:t>
            </a:r>
            <a:r>
              <a:rPr kumimoji="0" lang="en-US" altLang="zh-TW" sz="4800" b="1" i="1" dirty="0">
                <a:solidFill>
                  <a:srgbClr val="FFFF00"/>
                </a:solidFill>
                <a:latin typeface="標楷體" pitchFamily="65" charset="-120"/>
                <a:ea typeface="標楷體" pitchFamily="65" charset="-120"/>
              </a:rPr>
              <a:t>ONLY</a:t>
            </a:r>
            <a:r>
              <a:rPr kumimoji="0" lang="zh-TW" altLang="en-US" sz="4800" b="1" i="1" dirty="0">
                <a:solidFill>
                  <a:srgbClr val="FFFF00"/>
                </a:solidFill>
                <a:latin typeface="標楷體" pitchFamily="65" charset="-120"/>
                <a:ea typeface="標楷體" pitchFamily="65" charset="-120"/>
              </a:rPr>
              <a:t> </a:t>
            </a:r>
            <a:r>
              <a:rPr kumimoji="0" lang="en-US" altLang="zh-TW" sz="4800" b="1" i="1" dirty="0">
                <a:solidFill>
                  <a:srgbClr val="FFFF00"/>
                </a:solidFill>
                <a:latin typeface="標楷體" pitchFamily="65" charset="-120"/>
                <a:ea typeface="標楷體" pitchFamily="65" charset="-120"/>
              </a:rPr>
              <a:t>ONE </a:t>
            </a:r>
            <a:endParaRPr kumimoji="0" lang="zh-TW" altLang="en-US" sz="4800" b="1" i="1" dirty="0">
              <a:solidFill>
                <a:srgbClr val="FFFF00"/>
              </a:solidFill>
              <a:latin typeface="Comic Sans MS" pitchFamily="66"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55650"/>
                                        </p:tgtEl>
                                        <p:attrNameLst>
                                          <p:attrName>style.visibility</p:attrName>
                                        </p:attrNameLst>
                                      </p:cBhvr>
                                      <p:to>
                                        <p:strVal val="visible"/>
                                      </p:to>
                                    </p:set>
                                    <p:anim calcmode="lin" valueType="num">
                                      <p:cBhvr additive="base">
                                        <p:cTn id="17" dur="500" fill="hold"/>
                                        <p:tgtEl>
                                          <p:spTgt spid="155650"/>
                                        </p:tgtEl>
                                        <p:attrNameLst>
                                          <p:attrName>ppt_x</p:attrName>
                                        </p:attrNameLst>
                                      </p:cBhvr>
                                      <p:tavLst>
                                        <p:tav tm="0">
                                          <p:val>
                                            <p:strVal val="#ppt_x"/>
                                          </p:val>
                                        </p:tav>
                                        <p:tav tm="100000">
                                          <p:val>
                                            <p:strVal val="#ppt_x"/>
                                          </p:val>
                                        </p:tav>
                                      </p:tavLst>
                                    </p:anim>
                                    <p:anim calcmode="lin" valueType="num">
                                      <p:cBhvr additive="base">
                                        <p:cTn id="18" dur="500" fill="hold"/>
                                        <p:tgtEl>
                                          <p:spTgt spid="15565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155651"/>
                                        </p:tgtEl>
                                        <p:attrNameLst>
                                          <p:attrName>style.visibility</p:attrName>
                                        </p:attrNameLst>
                                      </p:cBhvr>
                                      <p:to>
                                        <p:strVal val="visible"/>
                                      </p:to>
                                    </p:set>
                                    <p:anim calcmode="lin" valueType="num">
                                      <p:cBhvr additive="base">
                                        <p:cTn id="23" dur="500" fill="hold"/>
                                        <p:tgtEl>
                                          <p:spTgt spid="155651"/>
                                        </p:tgtEl>
                                        <p:attrNameLst>
                                          <p:attrName>ppt_x</p:attrName>
                                        </p:attrNameLst>
                                      </p:cBhvr>
                                      <p:tavLst>
                                        <p:tav tm="0">
                                          <p:val>
                                            <p:strVal val="#ppt_x"/>
                                          </p:val>
                                        </p:tav>
                                        <p:tav tm="100000">
                                          <p:val>
                                            <p:strVal val="#ppt_x"/>
                                          </p:val>
                                        </p:tav>
                                      </p:tavLst>
                                    </p:anim>
                                    <p:anim calcmode="lin" valueType="num">
                                      <p:cBhvr additive="base">
                                        <p:cTn id="24" dur="500" fill="hold"/>
                                        <p:tgtEl>
                                          <p:spTgt spid="155651"/>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55652"/>
                                        </p:tgtEl>
                                        <p:attrNameLst>
                                          <p:attrName>style.visibility</p:attrName>
                                        </p:attrNameLst>
                                      </p:cBhvr>
                                      <p:to>
                                        <p:strVal val="visible"/>
                                      </p:to>
                                    </p:set>
                                    <p:anim calcmode="lin" valueType="num">
                                      <p:cBhvr additive="base">
                                        <p:cTn id="29" dur="500" fill="hold"/>
                                        <p:tgtEl>
                                          <p:spTgt spid="155652"/>
                                        </p:tgtEl>
                                        <p:attrNameLst>
                                          <p:attrName>ppt_x</p:attrName>
                                        </p:attrNameLst>
                                      </p:cBhvr>
                                      <p:tavLst>
                                        <p:tav tm="0">
                                          <p:val>
                                            <p:strVal val="0-#ppt_w/2"/>
                                          </p:val>
                                        </p:tav>
                                        <p:tav tm="100000">
                                          <p:val>
                                            <p:strVal val="#ppt_x"/>
                                          </p:val>
                                        </p:tav>
                                      </p:tavLst>
                                    </p:anim>
                                    <p:anim calcmode="lin" valueType="num">
                                      <p:cBhvr additive="base">
                                        <p:cTn id="30" dur="500" fill="hold"/>
                                        <p:tgtEl>
                                          <p:spTgt spid="15565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155655"/>
                                        </p:tgtEl>
                                        <p:attrNameLst>
                                          <p:attrName>style.visibility</p:attrName>
                                        </p:attrNameLst>
                                      </p:cBhvr>
                                      <p:to>
                                        <p:strVal val="visible"/>
                                      </p:to>
                                    </p:set>
                                    <p:anim calcmode="lin" valueType="num">
                                      <p:cBhvr>
                                        <p:cTn id="35" dur="500" fill="hold"/>
                                        <p:tgtEl>
                                          <p:spTgt spid="155655"/>
                                        </p:tgtEl>
                                        <p:attrNameLst>
                                          <p:attrName>ppt_w</p:attrName>
                                        </p:attrNameLst>
                                      </p:cBhvr>
                                      <p:tavLst>
                                        <p:tav tm="0">
                                          <p:val>
                                            <p:fltVal val="0"/>
                                          </p:val>
                                        </p:tav>
                                        <p:tav tm="100000">
                                          <p:val>
                                            <p:strVal val="#ppt_w"/>
                                          </p:val>
                                        </p:tav>
                                      </p:tavLst>
                                    </p:anim>
                                    <p:anim calcmode="lin" valueType="num">
                                      <p:cBhvr>
                                        <p:cTn id="36" dur="500" fill="hold"/>
                                        <p:tgtEl>
                                          <p:spTgt spid="15565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p:cNvGrpSpPr/>
          <p:nvPr/>
        </p:nvGrpSpPr>
        <p:grpSpPr>
          <a:xfrm>
            <a:off x="251520" y="188640"/>
            <a:ext cx="8424936" cy="5400600"/>
            <a:chOff x="827584" y="188640"/>
            <a:chExt cx="7358234" cy="5112568"/>
          </a:xfrm>
        </p:grpSpPr>
        <p:pic>
          <p:nvPicPr>
            <p:cNvPr id="8194" name="Picture 2" descr="F:\1030721社區評鑑\評鑑照片\各類圖書簡報.jpg"/>
            <p:cNvPicPr>
              <a:picLocks noChangeAspect="1" noChangeArrowheads="1"/>
            </p:cNvPicPr>
            <p:nvPr/>
          </p:nvPicPr>
          <p:blipFill>
            <a:blip r:embed="rId2" cstate="print"/>
            <a:srcRect/>
            <a:stretch>
              <a:fillRect/>
            </a:stretch>
          </p:blipFill>
          <p:spPr bwMode="auto">
            <a:xfrm>
              <a:off x="827584" y="3717032"/>
              <a:ext cx="2373080" cy="1584176"/>
            </a:xfrm>
            <a:prstGeom prst="rect">
              <a:avLst/>
            </a:prstGeom>
            <a:noFill/>
          </p:spPr>
        </p:pic>
        <p:pic>
          <p:nvPicPr>
            <p:cNvPr id="8195" name="Picture 3" descr="F:\1030721社區評鑑\評鑑照片\活動中心3樓-綠色消費教室內.jpg"/>
            <p:cNvPicPr>
              <a:picLocks noChangeAspect="1" noChangeArrowheads="1"/>
            </p:cNvPicPr>
            <p:nvPr/>
          </p:nvPicPr>
          <p:blipFill>
            <a:blip r:embed="rId3" cstate="print"/>
            <a:srcRect/>
            <a:stretch>
              <a:fillRect/>
            </a:stretch>
          </p:blipFill>
          <p:spPr bwMode="auto">
            <a:xfrm>
              <a:off x="3275856" y="188640"/>
              <a:ext cx="2373080" cy="1584176"/>
            </a:xfrm>
            <a:prstGeom prst="rect">
              <a:avLst/>
            </a:prstGeom>
            <a:noFill/>
          </p:spPr>
        </p:pic>
        <p:pic>
          <p:nvPicPr>
            <p:cNvPr id="8196" name="Picture 4" descr="F:\1030721社區評鑑\評鑑照片\活動中心3樓-健康安全館內.jpg"/>
            <p:cNvPicPr>
              <a:picLocks noChangeAspect="1" noChangeArrowheads="1"/>
            </p:cNvPicPr>
            <p:nvPr/>
          </p:nvPicPr>
          <p:blipFill>
            <a:blip r:embed="rId4" cstate="print"/>
            <a:srcRect/>
            <a:stretch>
              <a:fillRect/>
            </a:stretch>
          </p:blipFill>
          <p:spPr bwMode="auto">
            <a:xfrm>
              <a:off x="5724128" y="188640"/>
              <a:ext cx="2376263" cy="1586301"/>
            </a:xfrm>
            <a:prstGeom prst="rect">
              <a:avLst/>
            </a:prstGeom>
            <a:noFill/>
          </p:spPr>
        </p:pic>
        <p:pic>
          <p:nvPicPr>
            <p:cNvPr id="8197" name="Picture 5" descr="F:\1030721社區評鑑\評鑑照片\活動中心3樓-臺南市第一區社區保母系統.jpg"/>
            <p:cNvPicPr>
              <a:picLocks noChangeAspect="1" noChangeArrowheads="1"/>
            </p:cNvPicPr>
            <p:nvPr/>
          </p:nvPicPr>
          <p:blipFill>
            <a:blip r:embed="rId5" cstate="print"/>
            <a:srcRect/>
            <a:stretch>
              <a:fillRect/>
            </a:stretch>
          </p:blipFill>
          <p:spPr bwMode="auto">
            <a:xfrm>
              <a:off x="827585" y="1844824"/>
              <a:ext cx="2376263" cy="1782197"/>
            </a:xfrm>
            <a:prstGeom prst="rect">
              <a:avLst/>
            </a:prstGeom>
            <a:noFill/>
          </p:spPr>
        </p:pic>
        <p:pic>
          <p:nvPicPr>
            <p:cNvPr id="8198" name="Picture 6" descr="F:\1030721社區評鑑\評鑑照片\活動中心3樓-長青福利館內.jpg"/>
            <p:cNvPicPr>
              <a:picLocks noChangeAspect="1" noChangeArrowheads="1"/>
            </p:cNvPicPr>
            <p:nvPr/>
          </p:nvPicPr>
          <p:blipFill>
            <a:blip r:embed="rId6" cstate="print"/>
            <a:srcRect/>
            <a:stretch>
              <a:fillRect/>
            </a:stretch>
          </p:blipFill>
          <p:spPr bwMode="auto">
            <a:xfrm>
              <a:off x="827584" y="188640"/>
              <a:ext cx="2371922" cy="1583403"/>
            </a:xfrm>
            <a:prstGeom prst="rect">
              <a:avLst/>
            </a:prstGeom>
            <a:noFill/>
          </p:spPr>
        </p:pic>
        <p:pic>
          <p:nvPicPr>
            <p:cNvPr id="8199" name="Picture 7" descr="F:\1030721社區評鑑\評鑑照片\臺南市南區營造友善城鄉環境綜合座談.jpg"/>
            <p:cNvPicPr>
              <a:picLocks noChangeAspect="1" noChangeArrowheads="1"/>
            </p:cNvPicPr>
            <p:nvPr/>
          </p:nvPicPr>
          <p:blipFill>
            <a:blip r:embed="rId7" cstate="print"/>
            <a:srcRect/>
            <a:stretch>
              <a:fillRect/>
            </a:stretch>
          </p:blipFill>
          <p:spPr bwMode="auto">
            <a:xfrm>
              <a:off x="3275856" y="1844824"/>
              <a:ext cx="4909962" cy="3384376"/>
            </a:xfrm>
            <a:prstGeom prst="rect">
              <a:avLst/>
            </a:prstGeom>
            <a:noFill/>
          </p:spPr>
        </p:pic>
      </p:grpSp>
      <p:sp>
        <p:nvSpPr>
          <p:cNvPr id="11" name="Rectangle 1"/>
          <p:cNvSpPr>
            <a:spLocks noChangeArrowheads="1"/>
          </p:cNvSpPr>
          <p:nvPr/>
        </p:nvSpPr>
        <p:spPr bwMode="auto">
          <a:xfrm>
            <a:off x="323528" y="5657671"/>
            <a:ext cx="8496944" cy="1200329"/>
          </a:xfrm>
          <a:prstGeom prst="rect">
            <a:avLst/>
          </a:prstGeom>
          <a:noFill/>
          <a:ln w="9525">
            <a:noFill/>
            <a:miter lim="800000"/>
            <a:headEnd/>
            <a:tailEnd/>
          </a:ln>
        </p:spPr>
        <p:txBody>
          <a:bodyPr wrap="square" anchor="ctr">
            <a:spAutoFit/>
          </a:bodyPr>
          <a:lstStyle/>
          <a:p>
            <a:r>
              <a:rPr lang="zh-TW" altLang="en-US" sz="2400" b="1" dirty="0" smtClean="0">
                <a:solidFill>
                  <a:srgbClr val="FF0000"/>
                </a:solidFill>
                <a:latin typeface="標楷體" pitchFamily="65" charset="-120"/>
                <a:ea typeface="標楷體" pitchFamily="65" charset="-120"/>
              </a:rPr>
              <a:t>本社區活動中心三樓為多功能設計規劃，關懷據點、視聽中心、健康安全館、綠色消費教室、藝文館、托育資源中心保母系統</a:t>
            </a:r>
            <a:r>
              <a:rPr lang="zh-TW" altLang="zh-TW" sz="2400" b="1" dirty="0" smtClean="0">
                <a:solidFill>
                  <a:srgbClr val="FF0000"/>
                </a:solidFill>
                <a:latin typeface="標楷體" pitchFamily="65" charset="-120"/>
                <a:ea typeface="標楷體" pitchFamily="65" charset="-120"/>
              </a:rPr>
              <a:t>。</a:t>
            </a:r>
            <a:endParaRPr lang="zh-TW" altLang="zh-TW" sz="2400" b="1" dirty="0">
              <a:solidFill>
                <a:srgbClr val="FF0000"/>
              </a:solidFill>
              <a:latin typeface="標楷體" pitchFamily="65" charset="-120"/>
              <a:ea typeface="標楷體" pitchFamily="65" charset="-120"/>
            </a:endParaRPr>
          </a:p>
          <a:p>
            <a:endParaRPr lang="zh-TW" altLang="en-US" sz="2400" b="1" dirty="0">
              <a:solidFill>
                <a:srgbClr val="FF0000"/>
              </a:solidFill>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6"/>
          <p:cNvGrpSpPr>
            <a:grpSpLocks/>
          </p:cNvGrpSpPr>
          <p:nvPr/>
        </p:nvGrpSpPr>
        <p:grpSpPr bwMode="auto">
          <a:xfrm>
            <a:off x="395288" y="4149725"/>
            <a:ext cx="8383587" cy="1943100"/>
            <a:chOff x="509694" y="3429000"/>
            <a:chExt cx="7809426" cy="1512167"/>
          </a:xfrm>
        </p:grpSpPr>
        <p:pic>
          <p:nvPicPr>
            <p:cNvPr id="88072" name="Picture 2" descr="C:\Users\user\Pictures\新增資料夾 (2)\10622772_1452749301616545_4717006618113378552_n.jpg"/>
            <p:cNvPicPr>
              <a:picLocks noChangeAspect="1" noChangeArrowheads="1"/>
            </p:cNvPicPr>
            <p:nvPr/>
          </p:nvPicPr>
          <p:blipFill>
            <a:blip r:embed="rId2" cstate="print"/>
            <a:srcRect/>
            <a:stretch>
              <a:fillRect/>
            </a:stretch>
          </p:blipFill>
          <p:spPr bwMode="auto">
            <a:xfrm>
              <a:off x="5652120" y="3429000"/>
              <a:ext cx="2667000" cy="1495425"/>
            </a:xfrm>
            <a:prstGeom prst="rect">
              <a:avLst/>
            </a:prstGeom>
            <a:noFill/>
            <a:ln w="9525">
              <a:noFill/>
              <a:miter lim="800000"/>
              <a:headEnd/>
              <a:tailEnd/>
            </a:ln>
          </p:spPr>
        </p:pic>
        <p:pic>
          <p:nvPicPr>
            <p:cNvPr id="88073" name="Picture 4" descr="C:\Users\user\Pictures\新增資料夾 (2)\10347227_1452919211599554_6905787233925585975_n.jpg"/>
            <p:cNvPicPr>
              <a:picLocks noChangeAspect="1" noChangeArrowheads="1"/>
            </p:cNvPicPr>
            <p:nvPr/>
          </p:nvPicPr>
          <p:blipFill>
            <a:blip r:embed="rId3" cstate="print"/>
            <a:srcRect/>
            <a:stretch>
              <a:fillRect/>
            </a:stretch>
          </p:blipFill>
          <p:spPr bwMode="auto">
            <a:xfrm>
              <a:off x="3275856" y="3429000"/>
              <a:ext cx="2332547" cy="1482105"/>
            </a:xfrm>
            <a:prstGeom prst="rect">
              <a:avLst/>
            </a:prstGeom>
            <a:noFill/>
            <a:ln w="9525">
              <a:noFill/>
              <a:miter lim="800000"/>
              <a:headEnd/>
              <a:tailEnd/>
            </a:ln>
          </p:spPr>
        </p:pic>
        <p:pic>
          <p:nvPicPr>
            <p:cNvPr id="88074" name="Picture 5" descr="C:\Users\user\Pictures\新增資料夾 (2)\10565056_1452749488283193_3387254656248268169_n.jpg"/>
            <p:cNvPicPr>
              <a:picLocks noChangeAspect="1" noChangeArrowheads="1"/>
            </p:cNvPicPr>
            <p:nvPr/>
          </p:nvPicPr>
          <p:blipFill>
            <a:blip r:embed="rId4" cstate="print"/>
            <a:srcRect/>
            <a:stretch>
              <a:fillRect/>
            </a:stretch>
          </p:blipFill>
          <p:spPr bwMode="auto">
            <a:xfrm>
              <a:off x="509694" y="3429000"/>
              <a:ext cx="2696858" cy="1512167"/>
            </a:xfrm>
            <a:prstGeom prst="rect">
              <a:avLst/>
            </a:prstGeom>
            <a:noFill/>
            <a:ln w="9525">
              <a:noFill/>
              <a:miter lim="800000"/>
              <a:headEnd/>
              <a:tailEnd/>
            </a:ln>
          </p:spPr>
        </p:pic>
      </p:grpSp>
      <p:grpSp>
        <p:nvGrpSpPr>
          <p:cNvPr id="3" name="群組 7"/>
          <p:cNvGrpSpPr>
            <a:grpSpLocks/>
          </p:cNvGrpSpPr>
          <p:nvPr/>
        </p:nvGrpSpPr>
        <p:grpSpPr bwMode="auto">
          <a:xfrm>
            <a:off x="323850" y="476250"/>
            <a:ext cx="8593138" cy="2520950"/>
            <a:chOff x="323528" y="260648"/>
            <a:chExt cx="8592954" cy="2520280"/>
          </a:xfrm>
        </p:grpSpPr>
        <p:pic>
          <p:nvPicPr>
            <p:cNvPr id="88070" name="Picture 3" descr="C:\Users\user\Pictures\新增資料夾 (2)\10635969_1452919378266204_5065964527210786142_n.jpg"/>
            <p:cNvPicPr>
              <a:picLocks noChangeAspect="1" noChangeArrowheads="1"/>
            </p:cNvPicPr>
            <p:nvPr/>
          </p:nvPicPr>
          <p:blipFill>
            <a:blip r:embed="rId5" cstate="print"/>
            <a:srcRect/>
            <a:stretch>
              <a:fillRect/>
            </a:stretch>
          </p:blipFill>
          <p:spPr bwMode="auto">
            <a:xfrm>
              <a:off x="323528" y="260649"/>
              <a:ext cx="4032448" cy="2517274"/>
            </a:xfrm>
            <a:prstGeom prst="rect">
              <a:avLst/>
            </a:prstGeom>
            <a:noFill/>
            <a:ln w="9525">
              <a:noFill/>
              <a:miter lim="800000"/>
              <a:headEnd/>
              <a:tailEnd/>
            </a:ln>
          </p:spPr>
        </p:pic>
        <p:pic>
          <p:nvPicPr>
            <p:cNvPr id="88071" name="Picture 2" descr="C:\Users\user\Pictures\新增資料夾 (2)\10454557_1452749148283227_2572477661561942052_n.jpg"/>
            <p:cNvPicPr>
              <a:picLocks noChangeAspect="1" noChangeArrowheads="1"/>
            </p:cNvPicPr>
            <p:nvPr/>
          </p:nvPicPr>
          <p:blipFill>
            <a:blip r:embed="rId6" cstate="print"/>
            <a:srcRect/>
            <a:stretch>
              <a:fillRect/>
            </a:stretch>
          </p:blipFill>
          <p:spPr bwMode="auto">
            <a:xfrm>
              <a:off x="4427984" y="260648"/>
              <a:ext cx="4488498" cy="2520280"/>
            </a:xfrm>
            <a:prstGeom prst="rect">
              <a:avLst/>
            </a:prstGeom>
            <a:noFill/>
            <a:ln w="9525">
              <a:noFill/>
              <a:miter lim="800000"/>
              <a:headEnd/>
              <a:tailEnd/>
            </a:ln>
          </p:spPr>
        </p:pic>
      </p:grpSp>
      <p:sp>
        <p:nvSpPr>
          <p:cNvPr id="88068" name="矩形 8"/>
          <p:cNvSpPr>
            <a:spLocks noChangeArrowheads="1"/>
          </p:cNvSpPr>
          <p:nvPr/>
        </p:nvSpPr>
        <p:spPr bwMode="auto">
          <a:xfrm>
            <a:off x="468313" y="2997200"/>
            <a:ext cx="8064500" cy="1200150"/>
          </a:xfrm>
          <a:prstGeom prst="rect">
            <a:avLst/>
          </a:prstGeom>
          <a:noFill/>
          <a:ln w="9525">
            <a:noFill/>
            <a:miter lim="800000"/>
            <a:headEnd/>
            <a:tailEnd/>
          </a:ln>
        </p:spPr>
        <p:txBody>
          <a:bodyPr>
            <a:spAutoFit/>
          </a:bodyPr>
          <a:lstStyle/>
          <a:p>
            <a:r>
              <a:rPr lang="en-US" altLang="zh-TW" sz="2400" b="1">
                <a:solidFill>
                  <a:srgbClr val="FF0000"/>
                </a:solidFill>
                <a:latin typeface="標楷體" pitchFamily="65" charset="-120"/>
                <a:ea typeface="標楷體" pitchFamily="65" charset="-120"/>
              </a:rPr>
              <a:t>0~3</a:t>
            </a:r>
            <a:r>
              <a:rPr lang="zh-TW" altLang="en-US" sz="2400" b="1">
                <a:solidFill>
                  <a:srgbClr val="FF0000"/>
                </a:solidFill>
                <a:latin typeface="標楷體" pitchFamily="65" charset="-120"/>
                <a:ea typeface="標楷體" pitchFamily="65" charset="-120"/>
              </a:rPr>
              <a:t>歲幼兒保育，結合彭婉如文教基金會在活動中心三樓成立臺南市第一區社區保母系統，每周二至周五上午</a:t>
            </a:r>
            <a:r>
              <a:rPr lang="en-US" altLang="zh-TW" sz="2400" b="1">
                <a:solidFill>
                  <a:srgbClr val="FF0000"/>
                </a:solidFill>
                <a:latin typeface="標楷體" pitchFamily="65" charset="-120"/>
                <a:ea typeface="標楷體" pitchFamily="65" charset="-120"/>
              </a:rPr>
              <a:t>9:30</a:t>
            </a:r>
            <a:r>
              <a:rPr lang="zh-TW" altLang="en-US" sz="2400" b="1">
                <a:solidFill>
                  <a:srgbClr val="FF0000"/>
                </a:solidFill>
                <a:latin typeface="標楷體" pitchFamily="65" charset="-120"/>
                <a:ea typeface="標楷體" pitchFamily="65" charset="-120"/>
              </a:rPr>
              <a:t>至</a:t>
            </a:r>
            <a:r>
              <a:rPr lang="en-US" altLang="zh-TW" sz="2400" b="1">
                <a:solidFill>
                  <a:srgbClr val="FF0000"/>
                </a:solidFill>
                <a:latin typeface="標楷體" pitchFamily="65" charset="-120"/>
                <a:ea typeface="標楷體" pitchFamily="65" charset="-120"/>
              </a:rPr>
              <a:t>12:00</a:t>
            </a:r>
            <a:r>
              <a:rPr lang="zh-TW" altLang="en-US" sz="2400" b="1">
                <a:solidFill>
                  <a:srgbClr val="FF0000"/>
                </a:solidFill>
                <a:latin typeface="標楷體" pitchFamily="65" charset="-120"/>
                <a:ea typeface="標楷體" pitchFamily="65" charset="-120"/>
              </a:rPr>
              <a:t>免費提供社區居民使用。</a:t>
            </a:r>
          </a:p>
        </p:txBody>
      </p:sp>
      <p:sp>
        <p:nvSpPr>
          <p:cNvPr id="88069" name="矩形 9"/>
          <p:cNvSpPr>
            <a:spLocks noChangeArrowheads="1"/>
          </p:cNvSpPr>
          <p:nvPr/>
        </p:nvSpPr>
        <p:spPr bwMode="auto">
          <a:xfrm>
            <a:off x="684213" y="115888"/>
            <a:ext cx="898525" cy="369887"/>
          </a:xfrm>
          <a:prstGeom prst="rect">
            <a:avLst/>
          </a:prstGeom>
          <a:noFill/>
          <a:ln w="9525">
            <a:noFill/>
            <a:miter lim="800000"/>
            <a:headEnd/>
            <a:tailEnd/>
          </a:ln>
        </p:spPr>
        <p:txBody>
          <a:bodyPr>
            <a:spAutoFit/>
          </a:bodyPr>
          <a:lstStyle/>
          <a:p>
            <a:r>
              <a:rPr lang="zh-TW" altLang="en-US" b="1">
                <a:solidFill>
                  <a:srgbClr val="FF0000"/>
                </a:solidFill>
                <a:latin typeface="標楷體" pitchFamily="65" charset="-120"/>
                <a:ea typeface="標楷體" pitchFamily="65" charset="-120"/>
              </a:rPr>
              <a:t>社會局</a:t>
            </a:r>
            <a:endParaRPr lang="zh-TW" altLang="en-US">
              <a:solidFill>
                <a:srgbClr val="FF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圖片 39" descr="4.jpg"/>
          <p:cNvPicPr>
            <a:picLocks noChangeAspect="1"/>
          </p:cNvPicPr>
          <p:nvPr/>
        </p:nvPicPr>
        <p:blipFill>
          <a:blip r:embed="rId2" cstate="print"/>
          <a:srcRect/>
          <a:stretch>
            <a:fillRect/>
          </a:stretch>
        </p:blipFill>
        <p:spPr bwMode="auto">
          <a:xfrm>
            <a:off x="0" y="0"/>
            <a:ext cx="9144000" cy="3429000"/>
          </a:xfrm>
          <a:prstGeom prst="rect">
            <a:avLst/>
          </a:prstGeom>
          <a:noFill/>
          <a:ln w="9525">
            <a:noFill/>
            <a:miter lim="800000"/>
            <a:headEnd/>
            <a:tailEnd/>
          </a:ln>
        </p:spPr>
      </p:pic>
      <p:pic>
        <p:nvPicPr>
          <p:cNvPr id="14339" name="Picture 1"/>
          <p:cNvPicPr>
            <a:picLocks noChangeAspect="1" noChangeArrowheads="1"/>
          </p:cNvPicPr>
          <p:nvPr/>
        </p:nvPicPr>
        <p:blipFill>
          <a:blip r:embed="rId3" cstate="print"/>
          <a:srcRect/>
          <a:stretch>
            <a:fillRect/>
          </a:stretch>
        </p:blipFill>
        <p:spPr bwMode="auto">
          <a:xfrm>
            <a:off x="0" y="1857375"/>
            <a:ext cx="9144000" cy="5000625"/>
          </a:xfrm>
          <a:prstGeom prst="rect">
            <a:avLst/>
          </a:prstGeom>
          <a:noFill/>
          <a:ln w="9525">
            <a:noFill/>
            <a:miter lim="800000"/>
            <a:headEnd/>
            <a:tailEnd/>
          </a:ln>
        </p:spPr>
      </p:pic>
      <p:sp>
        <p:nvSpPr>
          <p:cNvPr id="14340" name="矩形 2"/>
          <p:cNvSpPr>
            <a:spLocks noChangeArrowheads="1"/>
          </p:cNvSpPr>
          <p:nvPr/>
        </p:nvSpPr>
        <p:spPr bwMode="auto">
          <a:xfrm>
            <a:off x="238125" y="571500"/>
            <a:ext cx="7314823" cy="707886"/>
          </a:xfrm>
          <a:prstGeom prst="rect">
            <a:avLst/>
          </a:prstGeom>
          <a:noFill/>
          <a:ln w="9525">
            <a:noFill/>
            <a:miter lim="800000"/>
            <a:headEnd/>
            <a:tailEnd/>
          </a:ln>
        </p:spPr>
        <p:txBody>
          <a:bodyPr wrap="none">
            <a:spAutoFit/>
          </a:bodyPr>
          <a:lstStyle/>
          <a:p>
            <a:r>
              <a:rPr lang="zh-TW" altLang="en-US" sz="4000" b="1" dirty="0" smtClean="0">
                <a:latin typeface="標楷體" pitchFamily="65" charset="-120"/>
                <a:ea typeface="標楷體" pitchFamily="65" charset="-120"/>
              </a:rPr>
              <a:t>    ㄧ、</a:t>
            </a:r>
            <a:r>
              <a:rPr lang="zh-TW" altLang="en-US" sz="4000" b="1" dirty="0">
                <a:latin typeface="標楷體" pitchFamily="65" charset="-120"/>
                <a:ea typeface="標楷體" pitchFamily="65" charset="-120"/>
              </a:rPr>
              <a:t>網絡連結</a:t>
            </a:r>
            <a:r>
              <a:rPr lang="en-US" altLang="zh-TW" sz="4000" b="1" dirty="0">
                <a:solidFill>
                  <a:srgbClr val="FF0000"/>
                </a:solidFill>
                <a:latin typeface="標楷體" pitchFamily="65" charset="-120"/>
                <a:ea typeface="標楷體" pitchFamily="65" charset="-120"/>
              </a:rPr>
              <a:t>(</a:t>
            </a:r>
            <a:r>
              <a:rPr lang="zh-TW" altLang="en-US" sz="2800" b="1" dirty="0">
                <a:solidFill>
                  <a:srgbClr val="FF0000"/>
                </a:solidFill>
                <a:latin typeface="標楷體" pitchFamily="65" charset="-120"/>
                <a:ea typeface="標楷體" pitchFamily="65" charset="-120"/>
              </a:rPr>
              <a:t>跨領域資源連結</a:t>
            </a:r>
            <a:r>
              <a:rPr lang="en-US" altLang="zh-TW" sz="4000" b="1" dirty="0">
                <a:solidFill>
                  <a:srgbClr val="FF0000"/>
                </a:solidFill>
                <a:latin typeface="標楷體" pitchFamily="65" charset="-120"/>
                <a:ea typeface="標楷體" pitchFamily="65" charset="-120"/>
              </a:rPr>
              <a:t>)</a:t>
            </a:r>
          </a:p>
        </p:txBody>
      </p:sp>
      <p:sp>
        <p:nvSpPr>
          <p:cNvPr id="14341" name="文字方塊 4"/>
          <p:cNvSpPr txBox="1">
            <a:spLocks noChangeArrowheads="1"/>
          </p:cNvSpPr>
          <p:nvPr/>
        </p:nvSpPr>
        <p:spPr bwMode="auto">
          <a:xfrm>
            <a:off x="500063" y="1643063"/>
            <a:ext cx="8215312" cy="2092325"/>
          </a:xfrm>
          <a:prstGeom prst="rect">
            <a:avLst/>
          </a:prstGeom>
          <a:noFill/>
          <a:ln w="9525">
            <a:noFill/>
            <a:miter lim="800000"/>
            <a:headEnd/>
            <a:tailEnd/>
          </a:ln>
        </p:spPr>
        <p:txBody>
          <a:bodyPr>
            <a:spAutoFit/>
          </a:bodyPr>
          <a:lstStyle/>
          <a:p>
            <a:pPr>
              <a:lnSpc>
                <a:spcPts val="2600"/>
              </a:lnSpc>
            </a:pPr>
            <a:r>
              <a:rPr lang="zh-TW" altLang="en-US" sz="2000" dirty="0">
                <a:latin typeface="標楷體" pitchFamily="65" charset="-120"/>
                <a:ea typeface="標楷體" pitchFamily="65" charset="-120"/>
                <a:cs typeface="TT381B7F39tCID-WinCharSetFFFF-H"/>
              </a:rPr>
              <a:t>由於社區資源有限，</a:t>
            </a:r>
            <a:r>
              <a:rPr lang="zh-TW" altLang="en-US" sz="2000" dirty="0">
                <a:solidFill>
                  <a:srgbClr val="0000FF"/>
                </a:solidFill>
                <a:latin typeface="標楷體" pitchFamily="65" charset="-120"/>
                <a:ea typeface="標楷體" pitchFamily="65" charset="-120"/>
                <a:cs typeface="TT381B7F39tCID-WinCharSetFFFF-H"/>
              </a:rPr>
              <a:t>推動社區工作必須要結合其他資源，甚至發掘資源，才能永續經營，</a:t>
            </a:r>
            <a:r>
              <a:rPr lang="zh-TW" altLang="en-US" sz="2000" dirty="0">
                <a:solidFill>
                  <a:srgbClr val="0000FF"/>
                </a:solidFill>
                <a:latin typeface="標楷體" pitchFamily="65" charset="-120"/>
                <a:ea typeface="標楷體" pitchFamily="65" charset="-120"/>
                <a:cs typeface="Times New Roman" pitchFamily="18" charset="0"/>
              </a:rPr>
              <a:t>是以</a:t>
            </a:r>
            <a:r>
              <a:rPr lang="zh-TW" altLang="en-US" sz="2000" dirty="0">
                <a:solidFill>
                  <a:srgbClr val="0000FF"/>
                </a:solidFill>
                <a:latin typeface="標楷體" pitchFamily="65" charset="-120"/>
                <a:ea typeface="標楷體" pitchFamily="65" charset="-120"/>
                <a:cs typeface="TT381B7F39tCID-WinCharSetFFFF-H"/>
              </a:rPr>
              <a:t>積極</a:t>
            </a:r>
            <a:r>
              <a:rPr lang="zh-TW" altLang="en-US" sz="2000" dirty="0" smtClean="0">
                <a:solidFill>
                  <a:srgbClr val="0000FF"/>
                </a:solidFill>
                <a:latin typeface="標楷體" pitchFamily="65" charset="-120"/>
                <a:ea typeface="標楷體" pitchFamily="65" charset="-120"/>
                <a:cs typeface="TT381B7F39tCID-WinCharSetFFFF-H"/>
              </a:rPr>
              <a:t>與社區</a:t>
            </a:r>
            <a:r>
              <a:rPr lang="zh-TW" altLang="en-US" sz="2000" dirty="0">
                <a:solidFill>
                  <a:srgbClr val="0000FF"/>
                </a:solidFill>
                <a:latin typeface="標楷體" pitchFamily="65" charset="-120"/>
                <a:ea typeface="標楷體" pitchFamily="65" charset="-120"/>
                <a:cs typeface="TT381B7F39tCID-WinCharSetFFFF-H"/>
              </a:rPr>
              <a:t>發展協會所轄區域內之組織</a:t>
            </a:r>
            <a:r>
              <a:rPr lang="zh-TW" altLang="en-US" sz="2000" dirty="0">
                <a:latin typeface="標楷體" pitchFamily="65" charset="-120"/>
                <a:ea typeface="標楷體" pitchFamily="65" charset="-120"/>
                <a:cs typeface="TT381B7F39tCID-WinCharSetFFFF-H"/>
              </a:rPr>
              <a:t>，如社福團體、政府機構、宗教團體、學校、醫院、工商企業等單位結合一起推動福利服務，</a:t>
            </a:r>
            <a:r>
              <a:rPr lang="zh-TW" altLang="en-US" sz="2000" dirty="0">
                <a:solidFill>
                  <a:srgbClr val="FF0000"/>
                </a:solidFill>
                <a:latin typeface="標楷體" pitchFamily="65" charset="-120"/>
                <a:ea typeface="標楷體" pitchFamily="65" charset="-120"/>
              </a:rPr>
              <a:t>藉由專業人員提供福利社區化觀念的諮詢、方案設計的指導、協助辦理相關訓練、協助資源結合</a:t>
            </a:r>
            <a:r>
              <a:rPr lang="zh-TW" altLang="en-US" sz="2000" dirty="0">
                <a:latin typeface="標楷體" pitchFamily="65" charset="-120"/>
                <a:ea typeface="標楷體" pitchFamily="65" charset="-120"/>
              </a:rPr>
              <a:t>等等，使參與社區可以在團隊合作之氛圍下成長。</a:t>
            </a:r>
          </a:p>
        </p:txBody>
      </p:sp>
      <p:grpSp>
        <p:nvGrpSpPr>
          <p:cNvPr id="2" name="群組 29"/>
          <p:cNvGrpSpPr>
            <a:grpSpLocks/>
          </p:cNvGrpSpPr>
          <p:nvPr/>
        </p:nvGrpSpPr>
        <p:grpSpPr bwMode="auto">
          <a:xfrm>
            <a:off x="762000" y="3179763"/>
            <a:ext cx="7535863" cy="3360737"/>
            <a:chOff x="393338" y="1702765"/>
            <a:chExt cx="7762285" cy="3361530"/>
          </a:xfrm>
        </p:grpSpPr>
        <p:grpSp>
          <p:nvGrpSpPr>
            <p:cNvPr id="3" name="群組 11"/>
            <p:cNvGrpSpPr>
              <a:grpSpLocks/>
            </p:cNvGrpSpPr>
            <p:nvPr/>
          </p:nvGrpSpPr>
          <p:grpSpPr bwMode="auto">
            <a:xfrm>
              <a:off x="1154699" y="1702765"/>
              <a:ext cx="7000924" cy="3321317"/>
              <a:chOff x="1142976" y="893501"/>
              <a:chExt cx="7000924" cy="3321317"/>
            </a:xfrm>
          </p:grpSpPr>
          <p:pic>
            <p:nvPicPr>
              <p:cNvPr id="14353" name="圖片 37" descr="1.jpg"/>
              <p:cNvPicPr>
                <a:picLocks noChangeAspect="1"/>
              </p:cNvPicPr>
              <p:nvPr/>
            </p:nvPicPr>
            <p:blipFill>
              <a:blip r:embed="rId4" cstate="print">
                <a:clrChange>
                  <a:clrFrom>
                    <a:srgbClr val="FFFFFF"/>
                  </a:clrFrom>
                  <a:clrTo>
                    <a:srgbClr val="FFFFFF">
                      <a:alpha val="0"/>
                    </a:srgbClr>
                  </a:clrTo>
                </a:clrChange>
              </a:blip>
              <a:srcRect l="12500" t="25685" r="10938" b="22038"/>
              <a:stretch>
                <a:fillRect/>
              </a:stretch>
            </p:blipFill>
            <p:spPr bwMode="auto">
              <a:xfrm>
                <a:off x="1142976" y="1142984"/>
                <a:ext cx="7000924" cy="3071834"/>
              </a:xfrm>
              <a:prstGeom prst="rect">
                <a:avLst/>
              </a:prstGeom>
              <a:noFill/>
              <a:ln w="9525">
                <a:noFill/>
                <a:miter lim="800000"/>
                <a:headEnd/>
                <a:tailEnd/>
              </a:ln>
            </p:spPr>
          </p:pic>
          <p:pic>
            <p:nvPicPr>
              <p:cNvPr id="14354" name="橢圓 38"/>
              <p:cNvPicPr>
                <a:picLocks noChangeArrowheads="1"/>
              </p:cNvPicPr>
              <p:nvPr/>
            </p:nvPicPr>
            <p:blipFill>
              <a:blip r:embed="rId5" cstate="print"/>
              <a:srcRect/>
              <a:stretch>
                <a:fillRect/>
              </a:stretch>
            </p:blipFill>
            <p:spPr bwMode="auto">
              <a:xfrm>
                <a:off x="1229208" y="1249988"/>
                <a:ext cx="6572078" cy="2797799"/>
              </a:xfrm>
              <a:prstGeom prst="rect">
                <a:avLst/>
              </a:prstGeom>
              <a:noFill/>
              <a:ln w="9525">
                <a:noFill/>
                <a:miter lim="800000"/>
                <a:headEnd/>
                <a:tailEnd/>
              </a:ln>
            </p:spPr>
          </p:pic>
        </p:grpSp>
        <p:pic>
          <p:nvPicPr>
            <p:cNvPr id="14347" name="橢圓 31"/>
            <p:cNvPicPr>
              <a:picLocks noChangeArrowheads="1"/>
            </p:cNvPicPr>
            <p:nvPr/>
          </p:nvPicPr>
          <p:blipFill>
            <a:blip r:embed="rId6" cstate="print"/>
            <a:srcRect/>
            <a:stretch>
              <a:fillRect/>
            </a:stretch>
          </p:blipFill>
          <p:spPr bwMode="auto">
            <a:xfrm>
              <a:off x="990972" y="2040966"/>
              <a:ext cx="7096381" cy="3023329"/>
            </a:xfrm>
            <a:prstGeom prst="rect">
              <a:avLst/>
            </a:prstGeom>
            <a:noFill/>
            <a:ln w="9525">
              <a:noFill/>
              <a:miter lim="800000"/>
              <a:headEnd/>
              <a:tailEnd/>
            </a:ln>
          </p:spPr>
        </p:pic>
        <p:sp>
          <p:nvSpPr>
            <p:cNvPr id="33" name="橢圓 32"/>
            <p:cNvSpPr/>
            <p:nvPr/>
          </p:nvSpPr>
          <p:spPr>
            <a:xfrm>
              <a:off x="3429901" y="2225175"/>
              <a:ext cx="2214058" cy="989246"/>
            </a:xfrm>
            <a:prstGeom prst="ellipse">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TW" altLang="en-US" sz="2000" dirty="0">
                  <a:latin typeface="微軟正黑體" pitchFamily="34" charset="-120"/>
                  <a:ea typeface="微軟正黑體" pitchFamily="34" charset="-120"/>
                </a:rPr>
                <a:t>網絡連結</a:t>
              </a:r>
            </a:p>
          </p:txBody>
        </p:sp>
        <p:sp>
          <p:nvSpPr>
            <p:cNvPr id="34" name="圓角矩形 33"/>
            <p:cNvSpPr/>
            <p:nvPr/>
          </p:nvSpPr>
          <p:spPr>
            <a:xfrm>
              <a:off x="393338" y="3571693"/>
              <a:ext cx="2119216" cy="571635"/>
            </a:xfrm>
            <a:prstGeom prst="roundRect">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zh-TW" altLang="en-US" sz="2000" dirty="0">
                  <a:solidFill>
                    <a:schemeClr val="bg1"/>
                  </a:solidFill>
                  <a:latin typeface="微軟正黑體" pitchFamily="34" charset="-120"/>
                  <a:ea typeface="微軟正黑體" pitchFamily="34" charset="-120"/>
                  <a:cs typeface="TT381B7F39tCID-WinCharSetFFFF-H"/>
                </a:rPr>
                <a:t>社區、</a:t>
              </a:r>
              <a:r>
                <a:rPr lang="en-US" altLang="zh-TW" sz="2000" dirty="0">
                  <a:solidFill>
                    <a:schemeClr val="bg1"/>
                  </a:solidFill>
                  <a:latin typeface="微軟正黑體" pitchFamily="34" charset="-120"/>
                  <a:ea typeface="微軟正黑體" pitchFamily="34" charset="-120"/>
                  <a:cs typeface="TT381B7F39tCID-WinCharSetFFFF-H"/>
                </a:rPr>
                <a:t>NGO</a:t>
              </a:r>
              <a:r>
                <a:rPr lang="zh-TW" altLang="en-US" sz="2000" dirty="0">
                  <a:solidFill>
                    <a:schemeClr val="bg1"/>
                  </a:solidFill>
                  <a:latin typeface="微軟正黑體" pitchFamily="34" charset="-120"/>
                  <a:ea typeface="微軟正黑體" pitchFamily="34" charset="-120"/>
                  <a:cs typeface="TT381B7F39tCID-WinCharSetFFFF-H"/>
                </a:rPr>
                <a:t>團體</a:t>
              </a:r>
              <a:endParaRPr lang="zh-TW" altLang="en-US" sz="2000" dirty="0">
                <a:solidFill>
                  <a:schemeClr val="bg1"/>
                </a:solidFill>
                <a:latin typeface="微軟正黑體" pitchFamily="34" charset="-120"/>
                <a:ea typeface="微軟正黑體" pitchFamily="34" charset="-120"/>
              </a:endParaRPr>
            </a:p>
          </p:txBody>
        </p:sp>
        <p:sp>
          <p:nvSpPr>
            <p:cNvPr id="35" name="圓角矩形 34"/>
            <p:cNvSpPr/>
            <p:nvPr/>
          </p:nvSpPr>
          <p:spPr>
            <a:xfrm>
              <a:off x="2501109" y="4262419"/>
              <a:ext cx="1499476" cy="571635"/>
            </a:xfrm>
            <a:prstGeom prst="roundRect">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zh-TW" altLang="en-US" sz="2000" dirty="0">
                  <a:solidFill>
                    <a:schemeClr val="bg1"/>
                  </a:solidFill>
                  <a:latin typeface="微軟正黑體" pitchFamily="34" charset="-120"/>
                  <a:ea typeface="微軟正黑體" pitchFamily="34" charset="-120"/>
                  <a:cs typeface="TT381B7F39tCID-WinCharSetFFFF-H"/>
                </a:rPr>
                <a:t>學校、醫院</a:t>
              </a:r>
              <a:endParaRPr lang="zh-TW" altLang="en-US" sz="2000" dirty="0">
                <a:solidFill>
                  <a:schemeClr val="bg1"/>
                </a:solidFill>
                <a:latin typeface="微軟正黑體" pitchFamily="34" charset="-120"/>
                <a:ea typeface="微軟正黑體" pitchFamily="34" charset="-120"/>
              </a:endParaRPr>
            </a:p>
          </p:txBody>
        </p:sp>
        <p:sp>
          <p:nvSpPr>
            <p:cNvPr id="36" name="圓角矩形 35"/>
            <p:cNvSpPr/>
            <p:nvPr/>
          </p:nvSpPr>
          <p:spPr>
            <a:xfrm>
              <a:off x="4810008" y="4238600"/>
              <a:ext cx="1905005" cy="571635"/>
            </a:xfrm>
            <a:prstGeom prst="roundRect">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zh-TW" altLang="en-US" sz="2000">
                  <a:solidFill>
                    <a:schemeClr val="bg1"/>
                  </a:solidFill>
                  <a:latin typeface="微軟正黑體" pitchFamily="34" charset="-120"/>
                  <a:ea typeface="微軟正黑體" pitchFamily="34" charset="-120"/>
                  <a:cs typeface="TT381B7F39tCID-WinCharSetFFFF-H"/>
                </a:rPr>
                <a:t>宗教、工商</a:t>
              </a:r>
              <a:r>
                <a:rPr lang="zh-TW" altLang="en-US" sz="2000" dirty="0">
                  <a:solidFill>
                    <a:schemeClr val="bg1"/>
                  </a:solidFill>
                  <a:latin typeface="微軟正黑體" pitchFamily="34" charset="-120"/>
                  <a:ea typeface="微軟正黑體" pitchFamily="34" charset="-120"/>
                  <a:cs typeface="TT381B7F39tCID-WinCharSetFFFF-H"/>
                </a:rPr>
                <a:t>企業</a:t>
              </a:r>
              <a:endParaRPr lang="zh-TW" altLang="en-US" sz="2000" dirty="0">
                <a:solidFill>
                  <a:schemeClr val="bg1"/>
                </a:solidFill>
                <a:latin typeface="微軟正黑體" pitchFamily="34" charset="-120"/>
                <a:ea typeface="微軟正黑體" pitchFamily="34" charset="-120"/>
              </a:endParaRPr>
            </a:p>
          </p:txBody>
        </p:sp>
        <p:sp>
          <p:nvSpPr>
            <p:cNvPr id="37" name="圓角矩形 36"/>
            <p:cNvSpPr/>
            <p:nvPr/>
          </p:nvSpPr>
          <p:spPr>
            <a:xfrm>
              <a:off x="6644700" y="3571693"/>
              <a:ext cx="1499476" cy="571635"/>
            </a:xfrm>
            <a:prstGeom prst="roundRect">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zh-TW" altLang="en-US" sz="2000" dirty="0">
                  <a:latin typeface="微軟正黑體" pitchFamily="34" charset="-120"/>
                  <a:ea typeface="微軟正黑體" pitchFamily="34" charset="-120"/>
                </a:rPr>
                <a:t>政府機關</a:t>
              </a:r>
            </a:p>
          </p:txBody>
        </p:sp>
      </p:grpSp>
      <p:grpSp>
        <p:nvGrpSpPr>
          <p:cNvPr id="4" name="群組 40"/>
          <p:cNvGrpSpPr>
            <a:grpSpLocks/>
          </p:cNvGrpSpPr>
          <p:nvPr/>
        </p:nvGrpSpPr>
        <p:grpSpPr bwMode="auto">
          <a:xfrm>
            <a:off x="0" y="1285875"/>
            <a:ext cx="9144000" cy="214313"/>
            <a:chOff x="0" y="1643050"/>
            <a:chExt cx="9144000" cy="214314"/>
          </a:xfrm>
        </p:grpSpPr>
        <p:sp>
          <p:nvSpPr>
            <p:cNvPr id="42" name="矩形 41"/>
            <p:cNvSpPr/>
            <p:nvPr/>
          </p:nvSpPr>
          <p:spPr>
            <a:xfrm>
              <a:off x="0" y="1643050"/>
              <a:ext cx="539750" cy="21431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3" name="矩形 42"/>
            <p:cNvSpPr/>
            <p:nvPr/>
          </p:nvSpPr>
          <p:spPr>
            <a:xfrm>
              <a:off x="571500" y="1643050"/>
              <a:ext cx="8572500" cy="2143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6"/>
          <p:cNvSpPr>
            <a:spLocks noChangeArrowheads="1"/>
          </p:cNvSpPr>
          <p:nvPr/>
        </p:nvSpPr>
        <p:spPr bwMode="auto">
          <a:xfrm>
            <a:off x="395536" y="0"/>
            <a:ext cx="8569325" cy="3230563"/>
          </a:xfrm>
          <a:prstGeom prst="rect">
            <a:avLst/>
          </a:prstGeom>
          <a:noFill/>
          <a:ln w="9525">
            <a:noFill/>
            <a:miter lim="800000"/>
            <a:headEnd/>
            <a:tailEnd/>
          </a:ln>
        </p:spPr>
        <p:txBody>
          <a:bodyPr anchor="ctr">
            <a:spAutoFit/>
          </a:bodyPr>
          <a:lstStyle/>
          <a:p>
            <a:pPr>
              <a:lnSpc>
                <a:spcPct val="120000"/>
              </a:lnSpc>
            </a:pPr>
            <a:r>
              <a:rPr kumimoji="0" lang="zh-TW" altLang="en-US" sz="3200" b="1" dirty="0">
                <a:solidFill>
                  <a:srgbClr val="0000FF"/>
                </a:solidFill>
                <a:latin typeface="標楷體" pitchFamily="65" charset="-120"/>
                <a:ea typeface="標楷體" pitchFamily="65" charset="-120"/>
                <a:cs typeface="新細明體" charset="-120"/>
              </a:rPr>
              <a:t>美國衛生福利政策首長參訪金華國際宜居社區</a:t>
            </a:r>
            <a:endParaRPr kumimoji="0" lang="en-US" altLang="zh-TW" sz="3200" b="1" dirty="0">
              <a:solidFill>
                <a:srgbClr val="FF0000"/>
              </a:solidFill>
              <a:latin typeface="標楷體" pitchFamily="65" charset="-120"/>
              <a:ea typeface="標楷體" pitchFamily="65" charset="-120"/>
              <a:cs typeface="新細明體" charset="-120"/>
            </a:endParaRPr>
          </a:p>
          <a:p>
            <a:pPr>
              <a:lnSpc>
                <a:spcPct val="120000"/>
              </a:lnSpc>
            </a:pPr>
            <a:r>
              <a:rPr kumimoji="0" lang="zh-TW" altLang="en-US" sz="2000" b="1" dirty="0">
                <a:solidFill>
                  <a:srgbClr val="006600"/>
                </a:solidFill>
                <a:latin typeface="標楷體" pitchFamily="65" charset="-120"/>
                <a:ea typeface="標楷體" pitchFamily="65" charset="-120"/>
                <a:cs typeface="新細明體" charset="-120"/>
              </a:rPr>
              <a:t>受衛生福利部之邀，由</a:t>
            </a:r>
            <a:r>
              <a:rPr lang="zh-TW" altLang="zh-TW" sz="2000" b="1" dirty="0">
                <a:solidFill>
                  <a:srgbClr val="006600"/>
                </a:solidFill>
                <a:latin typeface="標楷體" pitchFamily="65" charset="-120"/>
                <a:ea typeface="標楷體" pitchFamily="65" charset="-120"/>
                <a:cs typeface="新細明體" charset="-120"/>
              </a:rPr>
              <a:t>國際消費者食品組織協會 主席</a:t>
            </a:r>
            <a:r>
              <a:rPr lang="en-US" altLang="zh-TW" sz="2000" b="1" dirty="0">
                <a:solidFill>
                  <a:srgbClr val="006600"/>
                </a:solidFill>
                <a:latin typeface="標楷體" pitchFamily="65" charset="-120"/>
                <a:ea typeface="標楷體" pitchFamily="65" charset="-120"/>
                <a:cs typeface="新細明體" charset="-120"/>
              </a:rPr>
              <a:t>CAROLINE SMITH DEWAAL</a:t>
            </a:r>
            <a:r>
              <a:rPr kumimoji="0" lang="zh-TW" altLang="en-US" sz="2000" b="1" dirty="0">
                <a:solidFill>
                  <a:srgbClr val="006600"/>
                </a:solidFill>
                <a:latin typeface="標楷體" pitchFamily="65" charset="-120"/>
                <a:ea typeface="標楷體" pitchFamily="65" charset="-120"/>
                <a:cs typeface="新細明體" charset="-120"/>
              </a:rPr>
              <a:t>所率領的訪問團，專程到台南市金華社區參觀，美國友人對金華社區</a:t>
            </a:r>
            <a:r>
              <a:rPr lang="zh-TW" altLang="zh-TW" sz="2000" b="1" dirty="0">
                <a:solidFill>
                  <a:srgbClr val="006600"/>
                </a:solidFill>
                <a:latin typeface="標楷體" pitchFamily="65" charset="-120"/>
                <a:ea typeface="標楷體" pitchFamily="65" charset="-120"/>
                <a:cs typeface="新細明體" charset="-120"/>
              </a:rPr>
              <a:t>營造優質生活環境，打造社區新故鄉，</a:t>
            </a:r>
            <a:r>
              <a:rPr lang="zh-TW" altLang="zh-TW" sz="2000" b="1" dirty="0">
                <a:solidFill>
                  <a:srgbClr val="FF0000"/>
                </a:solidFill>
                <a:latin typeface="標楷體" pitchFamily="65" charset="-120"/>
                <a:ea typeface="標楷體" pitchFamily="65" charset="-120"/>
                <a:cs typeface="新細明體" charset="-120"/>
              </a:rPr>
              <a:t>創造優質的人文教育、環境景觀、健全的健康、福利體系、安全</a:t>
            </a:r>
            <a:r>
              <a:rPr lang="zh-TW" altLang="en-US" sz="2000" b="1" dirty="0">
                <a:solidFill>
                  <a:srgbClr val="FF0000"/>
                </a:solidFill>
                <a:latin typeface="標楷體" pitchFamily="65" charset="-120"/>
                <a:ea typeface="標楷體" pitchFamily="65" charset="-120"/>
                <a:cs typeface="新細明體" charset="-120"/>
              </a:rPr>
              <a:t>照顧</a:t>
            </a:r>
            <a:r>
              <a:rPr lang="zh-TW" altLang="zh-TW" sz="2000" b="1" dirty="0">
                <a:solidFill>
                  <a:srgbClr val="FF0000"/>
                </a:solidFill>
                <a:latin typeface="標楷體" pitchFamily="65" charset="-120"/>
                <a:ea typeface="標楷體" pitchFamily="65" charset="-120"/>
                <a:cs typeface="新細明體" charset="-120"/>
              </a:rPr>
              <a:t>系統結合現代科技，展現智慧型的健康社區新風貌。</a:t>
            </a:r>
            <a:r>
              <a:rPr kumimoji="0" lang="zh-TW" altLang="en-US" sz="2000" b="1" dirty="0">
                <a:solidFill>
                  <a:srgbClr val="FF0000"/>
                </a:solidFill>
                <a:latin typeface="標楷體" pitchFamily="65" charset="-120"/>
                <a:ea typeface="標楷體" pitchFamily="65" charset="-120"/>
                <a:cs typeface="新細明體" charset="-120"/>
              </a:rPr>
              <a:t>田納西州衛生署長特頒贈金華社區傑出貢獻獎章。 </a:t>
            </a:r>
            <a:r>
              <a:rPr kumimoji="0" lang="en-US" altLang="zh-TW" sz="2000" b="1" dirty="0">
                <a:solidFill>
                  <a:srgbClr val="006600"/>
                </a:solidFill>
                <a:latin typeface="標楷體" pitchFamily="65" charset="-120"/>
                <a:ea typeface="標楷體" pitchFamily="65" charset="-120"/>
                <a:cs typeface="新細明體" charset="-120"/>
              </a:rPr>
              <a:t>2015/5/15</a:t>
            </a:r>
            <a:r>
              <a:rPr kumimoji="0" lang="zh-TW" altLang="en-US" sz="2000" b="1" dirty="0">
                <a:solidFill>
                  <a:srgbClr val="006600"/>
                </a:solidFill>
                <a:latin typeface="標楷體" pitchFamily="65" charset="-120"/>
                <a:ea typeface="標楷體" pitchFamily="65" charset="-120"/>
                <a:cs typeface="新細明體" charset="-120"/>
              </a:rPr>
              <a:t> </a:t>
            </a:r>
          </a:p>
          <a:p>
            <a:pPr eaLnBrk="0" hangingPunct="0">
              <a:lnSpc>
                <a:spcPct val="120000"/>
              </a:lnSpc>
            </a:pPr>
            <a:endParaRPr kumimoji="0" lang="zh-TW" altLang="en-US" b="1" dirty="0">
              <a:solidFill>
                <a:srgbClr val="006600"/>
              </a:solidFill>
              <a:latin typeface="華康新特明體(P)" pitchFamily="18" charset="-120"/>
              <a:ea typeface="華康新特明體(P)" pitchFamily="18" charset="-120"/>
              <a:cs typeface="新細明體" charset="-120"/>
            </a:endParaRPr>
          </a:p>
          <a:p>
            <a:pPr eaLnBrk="0" hangingPunct="0">
              <a:lnSpc>
                <a:spcPct val="120000"/>
              </a:lnSpc>
            </a:pPr>
            <a:endParaRPr kumimoji="0" lang="en-US" altLang="zh-TW" sz="2000" dirty="0">
              <a:latin typeface="華康新特明體(P)" pitchFamily="18" charset="-120"/>
              <a:ea typeface="華康新特明體(P)" pitchFamily="18" charset="-120"/>
              <a:cs typeface="新細明體" charset="-120"/>
            </a:endParaRPr>
          </a:p>
        </p:txBody>
      </p:sp>
      <p:grpSp>
        <p:nvGrpSpPr>
          <p:cNvPr id="3" name="群組 15"/>
          <p:cNvGrpSpPr>
            <a:grpSpLocks/>
          </p:cNvGrpSpPr>
          <p:nvPr/>
        </p:nvGrpSpPr>
        <p:grpSpPr bwMode="auto">
          <a:xfrm>
            <a:off x="395536" y="2636912"/>
            <a:ext cx="8207375" cy="3527425"/>
            <a:chOff x="395536" y="2204863"/>
            <a:chExt cx="7488832" cy="3360374"/>
          </a:xfrm>
        </p:grpSpPr>
        <p:pic>
          <p:nvPicPr>
            <p:cNvPr id="21511" name="Picture 2" descr="C:\Users\user\Desktop\2015照片檔\104.05.15台美衛生福利政策研討會外賓參訪\IMG_7360.JPG"/>
            <p:cNvPicPr>
              <a:picLocks noChangeAspect="1" noChangeArrowheads="1"/>
            </p:cNvPicPr>
            <p:nvPr/>
          </p:nvPicPr>
          <p:blipFill>
            <a:blip r:embed="rId2" cstate="print"/>
            <a:srcRect/>
            <a:stretch>
              <a:fillRect/>
            </a:stretch>
          </p:blipFill>
          <p:spPr bwMode="auto">
            <a:xfrm>
              <a:off x="395536" y="2204864"/>
              <a:ext cx="2484276" cy="1656184"/>
            </a:xfrm>
            <a:prstGeom prst="rect">
              <a:avLst/>
            </a:prstGeom>
            <a:noFill/>
            <a:ln w="9525">
              <a:noFill/>
              <a:miter lim="800000"/>
              <a:headEnd/>
              <a:tailEnd/>
            </a:ln>
          </p:spPr>
        </p:pic>
        <p:pic>
          <p:nvPicPr>
            <p:cNvPr id="21512" name="Picture 3" descr="C:\Users\user\Desktop\2015照片檔\104.05.15台美衛生福利政策研討會外賓參訪\IMG_7380.JPG"/>
            <p:cNvPicPr>
              <a:picLocks noChangeAspect="1" noChangeArrowheads="1"/>
            </p:cNvPicPr>
            <p:nvPr/>
          </p:nvPicPr>
          <p:blipFill>
            <a:blip r:embed="rId3" cstate="print"/>
            <a:srcRect/>
            <a:stretch>
              <a:fillRect/>
            </a:stretch>
          </p:blipFill>
          <p:spPr bwMode="auto">
            <a:xfrm>
              <a:off x="2915816" y="2204864"/>
              <a:ext cx="2451612" cy="1634408"/>
            </a:xfrm>
            <a:prstGeom prst="rect">
              <a:avLst/>
            </a:prstGeom>
            <a:noFill/>
            <a:ln w="9525">
              <a:noFill/>
              <a:miter lim="800000"/>
              <a:headEnd/>
              <a:tailEnd/>
            </a:ln>
          </p:spPr>
        </p:pic>
        <p:pic>
          <p:nvPicPr>
            <p:cNvPr id="21513" name="Picture 4" descr="C:\Users\user\Desktop\2015照片檔\104.05.15台美衛生福利政策研討會外賓參訪\IMG_7382.JPG"/>
            <p:cNvPicPr>
              <a:picLocks noChangeAspect="1" noChangeArrowheads="1"/>
            </p:cNvPicPr>
            <p:nvPr/>
          </p:nvPicPr>
          <p:blipFill>
            <a:blip r:embed="rId4" cstate="print"/>
            <a:srcRect/>
            <a:stretch>
              <a:fillRect/>
            </a:stretch>
          </p:blipFill>
          <p:spPr bwMode="auto">
            <a:xfrm>
              <a:off x="395536" y="3933056"/>
              <a:ext cx="2492688" cy="1613787"/>
            </a:xfrm>
            <a:prstGeom prst="rect">
              <a:avLst/>
            </a:prstGeom>
            <a:noFill/>
            <a:ln w="9525">
              <a:noFill/>
              <a:miter lim="800000"/>
              <a:headEnd/>
              <a:tailEnd/>
            </a:ln>
          </p:spPr>
        </p:pic>
        <p:pic>
          <p:nvPicPr>
            <p:cNvPr id="21514" name="Picture 5" descr="C:\Users\user\Desktop\2015照片檔\104.05.15台美衛生福利政策研討會外賓參訪\IMG_7385.JPG"/>
            <p:cNvPicPr>
              <a:picLocks noChangeAspect="1" noChangeArrowheads="1"/>
            </p:cNvPicPr>
            <p:nvPr/>
          </p:nvPicPr>
          <p:blipFill>
            <a:blip r:embed="rId5" cstate="print"/>
            <a:srcRect/>
            <a:stretch>
              <a:fillRect/>
            </a:stretch>
          </p:blipFill>
          <p:spPr bwMode="auto">
            <a:xfrm>
              <a:off x="2915816" y="3933056"/>
              <a:ext cx="2448272" cy="1632181"/>
            </a:xfrm>
            <a:prstGeom prst="rect">
              <a:avLst/>
            </a:prstGeom>
            <a:noFill/>
            <a:ln w="9525">
              <a:noFill/>
              <a:miter lim="800000"/>
              <a:headEnd/>
              <a:tailEnd/>
            </a:ln>
          </p:spPr>
        </p:pic>
        <p:pic>
          <p:nvPicPr>
            <p:cNvPr id="21515" name="Picture 6" descr="C:\Users\user\Desktop\2015照片檔\104.05.15台美衛生福利政策研討會外賓參訪\IMG_7368.JPG"/>
            <p:cNvPicPr>
              <a:picLocks noChangeAspect="1" noChangeArrowheads="1"/>
            </p:cNvPicPr>
            <p:nvPr/>
          </p:nvPicPr>
          <p:blipFill>
            <a:blip r:embed="rId6" cstate="print"/>
            <a:srcRect/>
            <a:stretch>
              <a:fillRect/>
            </a:stretch>
          </p:blipFill>
          <p:spPr bwMode="auto">
            <a:xfrm>
              <a:off x="5436096" y="3933056"/>
              <a:ext cx="2448272" cy="1632181"/>
            </a:xfrm>
            <a:prstGeom prst="rect">
              <a:avLst/>
            </a:prstGeom>
            <a:noFill/>
            <a:ln w="9525">
              <a:noFill/>
              <a:miter lim="800000"/>
              <a:headEnd/>
              <a:tailEnd/>
            </a:ln>
          </p:spPr>
        </p:pic>
        <p:pic>
          <p:nvPicPr>
            <p:cNvPr id="21516" name="Picture 7" descr="C:\Users\user\Desktop\2015照片檔\104.05.15台美衛生福利政策研討會外賓參訪\IMG_7376.JPG"/>
            <p:cNvPicPr>
              <a:picLocks noChangeAspect="1" noChangeArrowheads="1"/>
            </p:cNvPicPr>
            <p:nvPr/>
          </p:nvPicPr>
          <p:blipFill>
            <a:blip r:embed="rId7" cstate="print"/>
            <a:srcRect/>
            <a:stretch>
              <a:fillRect/>
            </a:stretch>
          </p:blipFill>
          <p:spPr bwMode="auto">
            <a:xfrm>
              <a:off x="5436096" y="2204863"/>
              <a:ext cx="2448272" cy="1632181"/>
            </a:xfrm>
            <a:prstGeom prst="rect">
              <a:avLst/>
            </a:prstGeom>
            <a:noFill/>
            <a:ln w="9525">
              <a:noFill/>
              <a:miter lim="800000"/>
              <a:headEnd/>
              <a:tailEnd/>
            </a:ln>
          </p:spPr>
        </p:pic>
      </p:grpSp>
      <p:sp>
        <p:nvSpPr>
          <p:cNvPr id="21507" name="矩形 10"/>
          <p:cNvSpPr>
            <a:spLocks noChangeArrowheads="1"/>
          </p:cNvSpPr>
          <p:nvPr/>
        </p:nvSpPr>
        <p:spPr bwMode="auto">
          <a:xfrm>
            <a:off x="827088" y="6092825"/>
            <a:ext cx="7880350" cy="503238"/>
          </a:xfrm>
          <a:prstGeom prst="rect">
            <a:avLst/>
          </a:prstGeom>
          <a:noFill/>
          <a:ln w="9525">
            <a:noFill/>
            <a:miter lim="800000"/>
            <a:headEnd/>
            <a:tailEnd/>
          </a:ln>
        </p:spPr>
        <p:txBody>
          <a:bodyPr wrap="none">
            <a:spAutoFit/>
          </a:bodyPr>
          <a:lstStyle/>
          <a:p>
            <a:pPr>
              <a:lnSpc>
                <a:spcPts val="3500"/>
              </a:lnSpc>
            </a:pPr>
            <a:r>
              <a:rPr lang="zh-TW" altLang="en-US" sz="2400" b="1">
                <a:solidFill>
                  <a:srgbClr val="0000FF"/>
                </a:solidFill>
                <a:latin typeface="標楷體" pitchFamily="65" charset="-120"/>
                <a:ea typeface="標楷體" pitchFamily="65" charset="-120"/>
              </a:rPr>
              <a:t>張惠雯區長、中華醫事大學曾信超校長、陳美珠主任蒞臨</a:t>
            </a:r>
            <a:endParaRPr lang="en-US" altLang="zh-TW" sz="2400" b="1">
              <a:solidFill>
                <a:srgbClr val="0000FF"/>
              </a:solidFill>
              <a:latin typeface="標楷體" pitchFamily="65" charset="-120"/>
              <a:ea typeface="標楷體" pitchFamily="65" charset="-120"/>
            </a:endParaRPr>
          </a:p>
        </p:txBody>
      </p:sp>
      <p:pic>
        <p:nvPicPr>
          <p:cNvPr id="2" name="Picture 2" descr="C:\Users\user\Desktop\新增資料夾\DSC_7492.JPG"/>
          <p:cNvPicPr>
            <a:picLocks noChangeAspect="1" noChangeArrowheads="1"/>
          </p:cNvPicPr>
          <p:nvPr/>
        </p:nvPicPr>
        <p:blipFill>
          <a:blip r:embed="rId8" cstate="print"/>
          <a:srcRect/>
          <a:stretch>
            <a:fillRect/>
          </a:stretch>
        </p:blipFill>
        <p:spPr bwMode="auto">
          <a:xfrm>
            <a:off x="0" y="0"/>
            <a:ext cx="9144000" cy="6165850"/>
          </a:xfrm>
          <a:prstGeom prst="rect">
            <a:avLst/>
          </a:prstGeom>
          <a:noFill/>
          <a:ln w="9525">
            <a:noFill/>
            <a:miter lim="800000"/>
            <a:headEnd/>
            <a:tailEnd/>
          </a:ln>
        </p:spPr>
      </p:pic>
      <p:pic>
        <p:nvPicPr>
          <p:cNvPr id="1027" name="Picture 3" descr="C:\Users\user\Desktop\新增資料夾\DSC_7491.JPG"/>
          <p:cNvPicPr>
            <a:picLocks noChangeAspect="1" noChangeArrowheads="1"/>
          </p:cNvPicPr>
          <p:nvPr/>
        </p:nvPicPr>
        <p:blipFill>
          <a:blip r:embed="rId9" cstate="print"/>
          <a:srcRect/>
          <a:stretch>
            <a:fillRect/>
          </a:stretch>
        </p:blipFill>
        <p:spPr bwMode="auto">
          <a:xfrm>
            <a:off x="0" y="0"/>
            <a:ext cx="9144000" cy="6092825"/>
          </a:xfrm>
          <a:prstGeom prst="rect">
            <a:avLst/>
          </a:prstGeom>
          <a:noFill/>
          <a:ln w="9525">
            <a:noFill/>
            <a:miter lim="800000"/>
            <a:headEnd/>
            <a:tailEnd/>
          </a:ln>
        </p:spPr>
      </p:pic>
      <p:pic>
        <p:nvPicPr>
          <p:cNvPr id="1026" name="Picture 2" descr="C:\Users\user\Desktop\2015照片檔\104.05.15台美衛生福利政策研討會外賓參訪\IMG_7355.JPG"/>
          <p:cNvPicPr>
            <a:picLocks noChangeAspect="1" noChangeArrowheads="1"/>
          </p:cNvPicPr>
          <p:nvPr/>
        </p:nvPicPr>
        <p:blipFill>
          <a:blip r:embed="rId10" cstate="print"/>
          <a:srcRect/>
          <a:stretch>
            <a:fillRect/>
          </a:stretch>
        </p:blipFill>
        <p:spPr bwMode="auto">
          <a:xfrm>
            <a:off x="4762" y="0"/>
            <a:ext cx="9139238" cy="60928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p:cTn id="13" dur="500" fill="hold"/>
                                        <p:tgtEl>
                                          <p:spTgt spid="1027"/>
                                        </p:tgtEl>
                                        <p:attrNameLst>
                                          <p:attrName>ppt_w</p:attrName>
                                        </p:attrNameLst>
                                      </p:cBhvr>
                                      <p:tavLst>
                                        <p:tav tm="0">
                                          <p:val>
                                            <p:fltVal val="0"/>
                                          </p:val>
                                        </p:tav>
                                        <p:tav tm="100000">
                                          <p:val>
                                            <p:strVal val="#ppt_w"/>
                                          </p:val>
                                        </p:tav>
                                      </p:tavLst>
                                    </p:anim>
                                    <p:anim calcmode="lin" valueType="num">
                                      <p:cBhvr>
                                        <p:cTn id="14" dur="500" fill="hold"/>
                                        <p:tgtEl>
                                          <p:spTgt spid="102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副標題 1"/>
          <p:cNvSpPr>
            <a:spLocks noGrp="1"/>
          </p:cNvSpPr>
          <p:nvPr>
            <p:ph type="subTitle" idx="1"/>
          </p:nvPr>
        </p:nvSpPr>
        <p:spPr bwMode="auto">
          <a:xfrm>
            <a:off x="1474177" y="5053013"/>
            <a:ext cx="5637335" cy="881062"/>
          </a:xfrm>
          <a:noFill/>
          <a:ln>
            <a:miter lim="800000"/>
            <a:headEnd/>
            <a:tailEnd/>
          </a:ln>
        </p:spPr>
        <p:txBody>
          <a:bodyPr vert="horz" wrap="square" lIns="91440" tIns="45720" rIns="91440" bIns="45720" numCol="1" anchor="t" anchorCtr="0" compatLnSpc="1">
            <a:prstTxWarp prst="textNoShape">
              <a:avLst/>
            </a:prstTxWarp>
          </a:bodyPr>
          <a:lstStyle/>
          <a:p>
            <a:endParaRPr lang="zh-TW" altLang="en-US" smtClean="0">
              <a:ea typeface="新細明體" charset="-120"/>
            </a:endParaRPr>
          </a:p>
        </p:txBody>
      </p:sp>
      <p:sp>
        <p:nvSpPr>
          <p:cNvPr id="62466" name="標題 2"/>
          <p:cNvSpPr>
            <a:spLocks noGrp="1"/>
          </p:cNvSpPr>
          <p:nvPr>
            <p:ph type="ctrTitle"/>
          </p:nvPr>
        </p:nvSpPr>
        <p:spPr bwMode="auto">
          <a:xfrm>
            <a:off x="817685" y="3132139"/>
            <a:ext cx="7174523" cy="1793875"/>
          </a:xfrm>
          <a:noFill/>
          <a:ln>
            <a:miter lim="800000"/>
            <a:headEnd/>
            <a:tailEnd/>
          </a:ln>
        </p:spPr>
        <p:txBody>
          <a:bodyPr vert="horz" wrap="square" lIns="91440" tIns="45720" rIns="91440" bIns="45720" numCol="1" anchor="t" anchorCtr="0" compatLnSpc="1">
            <a:prstTxWarp prst="textNoShape">
              <a:avLst/>
            </a:prstTxWarp>
          </a:bodyPr>
          <a:lstStyle/>
          <a:p>
            <a:pPr marL="639763"/>
            <a:endParaRPr lang="zh-TW" altLang="en-US" smtClean="0">
              <a:ea typeface="新細明體" charset="-120"/>
            </a:endParaRPr>
          </a:p>
        </p:txBody>
      </p:sp>
      <p:pic>
        <p:nvPicPr>
          <p:cNvPr id="62467"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8" name="副標題 2"/>
          <p:cNvSpPr txBox="1">
            <a:spLocks/>
          </p:cNvSpPr>
          <p:nvPr/>
        </p:nvSpPr>
        <p:spPr>
          <a:xfrm>
            <a:off x="1403839" y="3860800"/>
            <a:ext cx="7200900" cy="1512888"/>
          </a:xfrm>
          <a:prstGeom prst="rect">
            <a:avLst/>
          </a:prstGeom>
        </p:spPr>
        <p:txBody>
          <a:bodyPr/>
          <a:lstStyle/>
          <a:p>
            <a:pPr algn="ctr" fontAlgn="auto">
              <a:spcBef>
                <a:spcPct val="20000"/>
              </a:spcBef>
              <a:spcAft>
                <a:spcPts val="300"/>
              </a:spcAft>
              <a:buClr>
                <a:schemeClr val="accent6">
                  <a:lumMod val="75000"/>
                </a:schemeClr>
              </a:buClr>
              <a:buSzPct val="130000"/>
              <a:buFont typeface="Georgia" pitchFamily="18" charset="0"/>
              <a:buNone/>
              <a:defRPr/>
            </a:pPr>
            <a:r>
              <a:rPr kumimoji="0" lang="zh-TW" altLang="en-US" sz="4800" dirty="0">
                <a:solidFill>
                  <a:schemeClr val="tx2"/>
                </a:solidFill>
                <a:latin typeface="標楷體" pitchFamily="65" charset="-120"/>
                <a:ea typeface="文鼎粗隸"/>
              </a:rPr>
              <a:t> </a:t>
            </a:r>
            <a:endParaRPr kumimoji="0" lang="en-US" altLang="zh-TW" sz="4800" dirty="0">
              <a:solidFill>
                <a:schemeClr val="tx2"/>
              </a:solidFill>
              <a:latin typeface="標楷體" pitchFamily="65" charset="-120"/>
              <a:ea typeface="文鼎粗隸"/>
            </a:endParaRPr>
          </a:p>
          <a:p>
            <a:pPr algn="ctr" fontAlgn="auto">
              <a:spcBef>
                <a:spcPct val="20000"/>
              </a:spcBef>
              <a:spcAft>
                <a:spcPts val="300"/>
              </a:spcAft>
              <a:buClr>
                <a:schemeClr val="accent6">
                  <a:lumMod val="75000"/>
                </a:schemeClr>
              </a:buClr>
              <a:buSzPct val="130000"/>
              <a:buFont typeface="Georgia" pitchFamily="18" charset="0"/>
              <a:buNone/>
              <a:defRPr/>
            </a:pPr>
            <a:r>
              <a:rPr kumimoji="0" lang="zh-TW" altLang="en-US" sz="4800" dirty="0">
                <a:solidFill>
                  <a:schemeClr val="tx2"/>
                </a:solidFill>
                <a:latin typeface="標楷體" pitchFamily="65" charset="-120"/>
                <a:ea typeface="文鼎粗隸"/>
              </a:rPr>
              <a:t>                     </a:t>
            </a:r>
            <a:endParaRPr kumimoji="0" lang="zh-TW" altLang="en-US" sz="2800" dirty="0">
              <a:solidFill>
                <a:schemeClr val="tx2"/>
              </a:solidFill>
              <a:latin typeface="標楷體" pitchFamily="65" charset="-120"/>
              <a:ea typeface="文鼎粗隸"/>
            </a:endParaRPr>
          </a:p>
        </p:txBody>
      </p:sp>
      <p:pic>
        <p:nvPicPr>
          <p:cNvPr id="7" name="圖片 6"/>
          <p:cNvPicPr>
            <a:picLocks noChangeAspect="1" noChangeArrowheads="1"/>
          </p:cNvPicPr>
          <p:nvPr/>
        </p:nvPicPr>
        <p:blipFill>
          <a:blip r:embed="rId3" cstate="print"/>
          <a:srcRect/>
          <a:stretch>
            <a:fillRect/>
          </a:stretch>
        </p:blipFill>
        <p:spPr bwMode="auto">
          <a:xfrm>
            <a:off x="45428" y="1725614"/>
            <a:ext cx="3138854" cy="2547937"/>
          </a:xfrm>
          <a:prstGeom prst="rect">
            <a:avLst/>
          </a:prstGeom>
          <a:noFill/>
        </p:spPr>
      </p:pic>
      <p:pic>
        <p:nvPicPr>
          <p:cNvPr id="9" name="圖片 8"/>
          <p:cNvPicPr>
            <a:picLocks noChangeAspect="1" noChangeArrowheads="1"/>
          </p:cNvPicPr>
          <p:nvPr/>
        </p:nvPicPr>
        <p:blipFill>
          <a:blip r:embed="rId4" cstate="print"/>
          <a:srcRect/>
          <a:stretch>
            <a:fillRect/>
          </a:stretch>
        </p:blipFill>
        <p:spPr bwMode="auto">
          <a:xfrm>
            <a:off x="6094536" y="1725614"/>
            <a:ext cx="3061188" cy="2486025"/>
          </a:xfrm>
          <a:prstGeom prst="rect">
            <a:avLst/>
          </a:prstGeom>
          <a:noFill/>
        </p:spPr>
      </p:pic>
      <p:pic>
        <p:nvPicPr>
          <p:cNvPr id="10" name="圖片 9"/>
          <p:cNvPicPr>
            <a:picLocks noChangeAspect="1" noChangeArrowheads="1"/>
          </p:cNvPicPr>
          <p:nvPr/>
        </p:nvPicPr>
        <p:blipFill>
          <a:blip r:embed="rId5" cstate="print"/>
          <a:srcRect/>
          <a:stretch>
            <a:fillRect/>
          </a:stretch>
        </p:blipFill>
        <p:spPr bwMode="auto">
          <a:xfrm>
            <a:off x="3100754" y="1725614"/>
            <a:ext cx="3134458" cy="2547937"/>
          </a:xfrm>
          <a:prstGeom prst="rect">
            <a:avLst/>
          </a:prstGeom>
          <a:noFill/>
        </p:spPr>
      </p:pic>
      <p:pic>
        <p:nvPicPr>
          <p:cNvPr id="11" name="圖片 10"/>
          <p:cNvPicPr>
            <a:picLocks noChangeAspect="1" noChangeArrowheads="1"/>
          </p:cNvPicPr>
          <p:nvPr/>
        </p:nvPicPr>
        <p:blipFill>
          <a:blip r:embed="rId6" cstate="print"/>
          <a:srcRect/>
          <a:stretch>
            <a:fillRect/>
          </a:stretch>
        </p:blipFill>
        <p:spPr bwMode="auto">
          <a:xfrm>
            <a:off x="106974" y="4175126"/>
            <a:ext cx="3055326" cy="2487613"/>
          </a:xfrm>
          <a:prstGeom prst="rect">
            <a:avLst/>
          </a:prstGeom>
          <a:noFill/>
        </p:spPr>
      </p:pic>
      <p:pic>
        <p:nvPicPr>
          <p:cNvPr id="12" name="圖片 11"/>
          <p:cNvPicPr>
            <a:picLocks noChangeAspect="1" noChangeArrowheads="1"/>
          </p:cNvPicPr>
          <p:nvPr/>
        </p:nvPicPr>
        <p:blipFill>
          <a:blip r:embed="rId7" cstate="print"/>
          <a:srcRect/>
          <a:stretch>
            <a:fillRect/>
          </a:stretch>
        </p:blipFill>
        <p:spPr bwMode="auto">
          <a:xfrm>
            <a:off x="6150220" y="4175125"/>
            <a:ext cx="2982057" cy="2427288"/>
          </a:xfrm>
          <a:prstGeom prst="rect">
            <a:avLst/>
          </a:prstGeom>
          <a:noFill/>
        </p:spPr>
      </p:pic>
      <p:pic>
        <p:nvPicPr>
          <p:cNvPr id="13" name="圖片 12"/>
          <p:cNvPicPr>
            <a:picLocks noChangeAspect="1" noChangeArrowheads="1"/>
          </p:cNvPicPr>
          <p:nvPr/>
        </p:nvPicPr>
        <p:blipFill>
          <a:blip r:embed="rId8" cstate="print"/>
          <a:srcRect/>
          <a:stretch>
            <a:fillRect/>
          </a:stretch>
        </p:blipFill>
        <p:spPr bwMode="auto">
          <a:xfrm>
            <a:off x="3156439" y="4175126"/>
            <a:ext cx="3055327" cy="2487613"/>
          </a:xfrm>
          <a:prstGeom prst="rect">
            <a:avLst/>
          </a:prstGeom>
          <a:noFill/>
        </p:spPr>
      </p:pic>
      <p:pic>
        <p:nvPicPr>
          <p:cNvPr id="105473" name="Picture 1" descr="H:\102資料夾\102照片\2013-02-23國民健康局\DSC00643.JPG"/>
          <p:cNvPicPr>
            <a:picLocks noChangeAspect="1" noChangeArrowheads="1"/>
          </p:cNvPicPr>
          <p:nvPr/>
        </p:nvPicPr>
        <p:blipFill>
          <a:blip r:embed="rId9" cstate="print"/>
          <a:srcRect/>
          <a:stretch>
            <a:fillRect/>
          </a:stretch>
        </p:blipFill>
        <p:spPr bwMode="auto">
          <a:xfrm>
            <a:off x="0" y="10901"/>
            <a:ext cx="9144000" cy="6847099"/>
          </a:xfrm>
          <a:prstGeom prst="rect">
            <a:avLst/>
          </a:prstGeom>
          <a:noFill/>
        </p:spPr>
      </p:pic>
      <p:sp>
        <p:nvSpPr>
          <p:cNvPr id="15" name="矩形 14"/>
          <p:cNvSpPr/>
          <p:nvPr/>
        </p:nvSpPr>
        <p:spPr>
          <a:xfrm>
            <a:off x="982678" y="5877273"/>
            <a:ext cx="7311582" cy="830997"/>
          </a:xfrm>
          <a:prstGeom prst="rect">
            <a:avLst/>
          </a:prstGeom>
        </p:spPr>
        <p:txBody>
          <a:bodyPr wrap="square">
            <a:spAutoFit/>
          </a:bodyPr>
          <a:lstStyle/>
          <a:p>
            <a:r>
              <a:rPr lang="zh-TW" altLang="en-US" sz="2400" b="1" dirty="0" smtClean="0">
                <a:solidFill>
                  <a:srgbClr val="FFFF00"/>
                </a:solidFill>
                <a:latin typeface="標楷體" pitchFamily="65" charset="-120"/>
                <a:ea typeface="標楷體" pitchFamily="65" charset="-120"/>
              </a:rPr>
              <a:t>衛生福利部國民健康署長官率英國國民健康主管機構研究專員參訪金華社區</a:t>
            </a:r>
            <a:endParaRPr lang="zh-TW" altLang="en-US" sz="2400" dirty="0">
              <a:solidFill>
                <a:srgbClr val="FFFF00"/>
              </a:solidFill>
            </a:endParaRPr>
          </a:p>
        </p:txBody>
      </p:sp>
      <p:sp>
        <p:nvSpPr>
          <p:cNvPr id="16" name="矩形 13"/>
          <p:cNvSpPr>
            <a:spLocks noChangeArrowheads="1"/>
          </p:cNvSpPr>
          <p:nvPr/>
        </p:nvSpPr>
        <p:spPr bwMode="auto">
          <a:xfrm>
            <a:off x="1619672" y="188640"/>
            <a:ext cx="6408737" cy="584775"/>
          </a:xfrm>
          <a:prstGeom prst="rect">
            <a:avLst/>
          </a:prstGeom>
          <a:noFill/>
          <a:ln w="9525">
            <a:noFill/>
            <a:miter lim="800000"/>
            <a:headEnd/>
            <a:tailEnd/>
          </a:ln>
        </p:spPr>
        <p:txBody>
          <a:bodyPr>
            <a:spAutoFit/>
          </a:bodyPr>
          <a:lstStyle/>
          <a:p>
            <a:r>
              <a:rPr lang="zh-TW" altLang="en-US" sz="3200" b="1" dirty="0">
                <a:solidFill>
                  <a:srgbClr val="0000FF"/>
                </a:solidFill>
                <a:ea typeface="標楷體" pitchFamily="65" charset="-120"/>
              </a:rPr>
              <a:t>多元管道結合、社會資源運用</a:t>
            </a:r>
          </a:p>
        </p:txBody>
      </p:sp>
      <p:sp>
        <p:nvSpPr>
          <p:cNvPr id="17" name="矩形 5"/>
          <p:cNvSpPr>
            <a:spLocks noChangeArrowheads="1"/>
          </p:cNvSpPr>
          <p:nvPr/>
        </p:nvSpPr>
        <p:spPr bwMode="auto">
          <a:xfrm>
            <a:off x="1619672" y="764704"/>
            <a:ext cx="6336704" cy="1015663"/>
          </a:xfrm>
          <a:prstGeom prst="rect">
            <a:avLst/>
          </a:prstGeom>
          <a:noFill/>
          <a:ln w="9525">
            <a:noFill/>
            <a:miter lim="800000"/>
            <a:headEnd/>
            <a:tailEnd/>
          </a:ln>
        </p:spPr>
        <p:txBody>
          <a:bodyPr wrap="square">
            <a:spAutoFit/>
          </a:bodyPr>
          <a:lstStyle/>
          <a:p>
            <a:pPr algn="ctr"/>
            <a:r>
              <a:rPr lang="zh-TW" altLang="en-US" sz="2000" b="1" dirty="0">
                <a:latin typeface="標楷體" pitchFamily="65" charset="-120"/>
                <a:ea typeface="標楷體" pitchFamily="65" charset="-120"/>
              </a:rPr>
              <a:t> 成功大學護理系 、嘉南藥理科技大學、中華醫事科技大學、臺南應用科技大學、長榮大學社會力研究發展中心南台科技大學、</a:t>
            </a:r>
            <a:r>
              <a:rPr lang="zh-TW" altLang="en-US" sz="2000" b="1" dirty="0" smtClean="0">
                <a:latin typeface="標楷體" pitchFamily="65" charset="-120"/>
                <a:ea typeface="標楷體" pitchFamily="65" charset="-120"/>
              </a:rPr>
              <a:t>協助研習課程編排及活動帶領</a:t>
            </a:r>
            <a:endParaRPr lang="zh-TW" altLang="en-US" sz="2000" b="1" dirty="0">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5473"/>
                                        </p:tgtEl>
                                        <p:attrNameLst>
                                          <p:attrName>style.visibility</p:attrName>
                                        </p:attrNameLst>
                                      </p:cBhvr>
                                      <p:to>
                                        <p:strVal val="visible"/>
                                      </p:to>
                                    </p:set>
                                    <p:anim calcmode="lin" valueType="num">
                                      <p:cBhvr>
                                        <p:cTn id="7" dur="500" fill="hold"/>
                                        <p:tgtEl>
                                          <p:spTgt spid="105473"/>
                                        </p:tgtEl>
                                        <p:attrNameLst>
                                          <p:attrName>ppt_w</p:attrName>
                                        </p:attrNameLst>
                                      </p:cBhvr>
                                      <p:tavLst>
                                        <p:tav tm="0">
                                          <p:val>
                                            <p:fltVal val="0"/>
                                          </p:val>
                                        </p:tav>
                                        <p:tav tm="100000">
                                          <p:val>
                                            <p:strVal val="#ppt_w"/>
                                          </p:val>
                                        </p:tav>
                                      </p:tavLst>
                                    </p:anim>
                                    <p:anim calcmode="lin" valueType="num">
                                      <p:cBhvr>
                                        <p:cTn id="8" dur="500" fill="hold"/>
                                        <p:tgtEl>
                                          <p:spTgt spid="10547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G:\我的文件101-01-08\101照片\2012-10-14\DSC08168.JPG"/>
          <p:cNvPicPr>
            <a:picLocks noChangeAspect="1" noChangeArrowheads="1"/>
          </p:cNvPicPr>
          <p:nvPr/>
        </p:nvPicPr>
        <p:blipFill>
          <a:blip r:embed="rId2" cstate="print"/>
          <a:srcRect/>
          <a:stretch>
            <a:fillRect/>
          </a:stretch>
        </p:blipFill>
        <p:spPr bwMode="auto">
          <a:xfrm>
            <a:off x="-30163" y="4763"/>
            <a:ext cx="9124951" cy="6845300"/>
          </a:xfrm>
          <a:prstGeom prst="rect">
            <a:avLst/>
          </a:prstGeom>
          <a:noFill/>
          <a:ln w="9525">
            <a:noFill/>
            <a:miter lim="800000"/>
            <a:headEnd/>
            <a:tailEnd/>
          </a:ln>
        </p:spPr>
      </p:pic>
      <p:pic>
        <p:nvPicPr>
          <p:cNvPr id="3" name="Picture 5" descr="C:\Users\USER\Desktop\DSC08157.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副標題 1"/>
          <p:cNvSpPr>
            <a:spLocks noGrp="1"/>
          </p:cNvSpPr>
          <p:nvPr>
            <p:ph type="subTitle" idx="1"/>
          </p:nvPr>
        </p:nvSpPr>
        <p:spPr>
          <a:xfrm>
            <a:off x="1474788" y="5053013"/>
            <a:ext cx="5637212" cy="881062"/>
          </a:xfrm>
        </p:spPr>
        <p:txBody>
          <a:bodyPr/>
          <a:lstStyle/>
          <a:p>
            <a:endParaRPr lang="zh-TW" altLang="en-US" smtClean="0">
              <a:ea typeface="新細明體" charset="-120"/>
            </a:endParaRPr>
          </a:p>
        </p:txBody>
      </p:sp>
      <p:sp>
        <p:nvSpPr>
          <p:cNvPr id="63490" name="標題 2"/>
          <p:cNvSpPr>
            <a:spLocks noGrp="1"/>
          </p:cNvSpPr>
          <p:nvPr>
            <p:ph type="ctrTitle"/>
          </p:nvPr>
        </p:nvSpPr>
        <p:spPr bwMode="auto">
          <a:xfrm>
            <a:off x="817563" y="3132138"/>
            <a:ext cx="7173912" cy="1793875"/>
          </a:xfrm>
          <a:ln>
            <a:miter lim="800000"/>
            <a:headEnd/>
            <a:tailEnd/>
          </a:ln>
        </p:spPr>
        <p:txBody>
          <a:bodyPr wrap="square" numCol="1" compatLnSpc="1">
            <a:prstTxWarp prst="textNoShape">
              <a:avLst/>
            </a:prstTxWarp>
          </a:bodyPr>
          <a:lstStyle/>
          <a:p>
            <a:pPr marL="639763">
              <a:defRPr/>
            </a:pPr>
            <a:endParaRPr lang="zh-TW" altLang="en-US" smtClean="0">
              <a:ea typeface="新細明體" charset="-120"/>
            </a:endParaRPr>
          </a:p>
        </p:txBody>
      </p:sp>
      <p:pic>
        <p:nvPicPr>
          <p:cNvPr id="29699"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8" name="副標題 2"/>
          <p:cNvSpPr txBox="1">
            <a:spLocks/>
          </p:cNvSpPr>
          <p:nvPr/>
        </p:nvSpPr>
        <p:spPr>
          <a:xfrm>
            <a:off x="1403350" y="3860800"/>
            <a:ext cx="7200900" cy="1512888"/>
          </a:xfrm>
          <a:prstGeom prst="rect">
            <a:avLst/>
          </a:prstGeom>
        </p:spPr>
        <p:txBody>
          <a:bodyPr/>
          <a:lstStyle/>
          <a:p>
            <a:pPr algn="ctr" fontAlgn="auto">
              <a:spcBef>
                <a:spcPct val="20000"/>
              </a:spcBef>
              <a:spcAft>
                <a:spcPts val="300"/>
              </a:spcAft>
              <a:buClr>
                <a:schemeClr val="accent6">
                  <a:lumMod val="75000"/>
                </a:schemeClr>
              </a:buClr>
              <a:buSzPct val="130000"/>
              <a:buFont typeface="Georgia" pitchFamily="18" charset="0"/>
              <a:buNone/>
              <a:defRPr/>
            </a:pPr>
            <a:r>
              <a:rPr kumimoji="0" lang="zh-TW" altLang="en-US" sz="4800" dirty="0">
                <a:solidFill>
                  <a:schemeClr val="tx2"/>
                </a:solidFill>
                <a:latin typeface="標楷體" pitchFamily="65" charset="-120"/>
                <a:ea typeface="文鼎粗隸"/>
              </a:rPr>
              <a:t> </a:t>
            </a:r>
            <a:endParaRPr kumimoji="0" lang="en-US" altLang="zh-TW" sz="4800" dirty="0">
              <a:solidFill>
                <a:schemeClr val="tx2"/>
              </a:solidFill>
              <a:latin typeface="標楷體" pitchFamily="65" charset="-120"/>
              <a:ea typeface="文鼎粗隸"/>
            </a:endParaRPr>
          </a:p>
          <a:p>
            <a:pPr algn="ctr" fontAlgn="auto">
              <a:spcBef>
                <a:spcPct val="20000"/>
              </a:spcBef>
              <a:spcAft>
                <a:spcPts val="300"/>
              </a:spcAft>
              <a:buClr>
                <a:schemeClr val="accent6">
                  <a:lumMod val="75000"/>
                </a:schemeClr>
              </a:buClr>
              <a:buSzPct val="130000"/>
              <a:buFont typeface="Georgia" pitchFamily="18" charset="0"/>
              <a:buNone/>
              <a:defRPr/>
            </a:pPr>
            <a:r>
              <a:rPr kumimoji="0" lang="zh-TW" altLang="en-US" sz="4800" dirty="0">
                <a:solidFill>
                  <a:schemeClr val="tx2"/>
                </a:solidFill>
                <a:latin typeface="標楷體" pitchFamily="65" charset="-120"/>
                <a:ea typeface="文鼎粗隸"/>
              </a:rPr>
              <a:t>                     </a:t>
            </a:r>
            <a:endParaRPr kumimoji="0" lang="zh-TW" altLang="en-US" sz="2800" dirty="0">
              <a:solidFill>
                <a:schemeClr val="tx2"/>
              </a:solidFill>
              <a:latin typeface="標楷體" pitchFamily="65" charset="-120"/>
              <a:ea typeface="文鼎粗隸"/>
            </a:endParaRPr>
          </a:p>
        </p:txBody>
      </p:sp>
      <p:sp>
        <p:nvSpPr>
          <p:cNvPr id="29701" name="矩形 5"/>
          <p:cNvSpPr>
            <a:spLocks noChangeArrowheads="1"/>
          </p:cNvSpPr>
          <p:nvPr/>
        </p:nvSpPr>
        <p:spPr bwMode="auto">
          <a:xfrm>
            <a:off x="1907704" y="188640"/>
            <a:ext cx="5184353" cy="584775"/>
          </a:xfrm>
          <a:prstGeom prst="rect">
            <a:avLst/>
          </a:prstGeom>
          <a:noFill/>
          <a:ln w="9525">
            <a:noFill/>
            <a:miter lim="800000"/>
            <a:headEnd/>
            <a:tailEnd/>
          </a:ln>
        </p:spPr>
        <p:txBody>
          <a:bodyPr wrap="square">
            <a:spAutoFit/>
          </a:bodyPr>
          <a:lstStyle/>
          <a:p>
            <a:r>
              <a:rPr kumimoji="0" lang="zh-TW" altLang="en-US" sz="3200" b="1">
                <a:solidFill>
                  <a:srgbClr val="0000FF"/>
                </a:solidFill>
                <a:latin typeface="Comic Sans MS" pitchFamily="66" charset="0"/>
                <a:ea typeface="標楷體" pitchFamily="65" charset="-120"/>
              </a:rPr>
              <a:t>  </a:t>
            </a:r>
            <a:r>
              <a:rPr kumimoji="0" lang="zh-TW" altLang="en-US" sz="3200" b="1" smtClean="0">
                <a:solidFill>
                  <a:srgbClr val="0000FF"/>
                </a:solidFill>
                <a:latin typeface="Comic Sans MS" pitchFamily="66" charset="0"/>
                <a:ea typeface="標楷體" pitchFamily="65" charset="-120"/>
              </a:rPr>
              <a:t>二、 </a:t>
            </a:r>
            <a:r>
              <a:rPr kumimoji="0" lang="zh-TW" altLang="en-US" sz="3200" b="1">
                <a:solidFill>
                  <a:srgbClr val="0000FF"/>
                </a:solidFill>
                <a:latin typeface="Comic Sans MS" pitchFamily="66" charset="0"/>
                <a:ea typeface="標楷體" pitchFamily="65" charset="-120"/>
              </a:rPr>
              <a:t>社區資源運用</a:t>
            </a:r>
          </a:p>
        </p:txBody>
      </p:sp>
      <p:sp>
        <p:nvSpPr>
          <p:cNvPr id="29702" name="矩形 13"/>
          <p:cNvSpPr>
            <a:spLocks noChangeArrowheads="1"/>
          </p:cNvSpPr>
          <p:nvPr/>
        </p:nvSpPr>
        <p:spPr bwMode="auto">
          <a:xfrm>
            <a:off x="503238" y="3302000"/>
            <a:ext cx="8640762" cy="830263"/>
          </a:xfrm>
          <a:prstGeom prst="rect">
            <a:avLst/>
          </a:prstGeom>
          <a:noFill/>
          <a:ln w="9525">
            <a:noFill/>
            <a:miter lim="800000"/>
            <a:headEnd/>
            <a:tailEnd/>
          </a:ln>
        </p:spPr>
        <p:txBody>
          <a:bodyPr>
            <a:spAutoFit/>
          </a:bodyPr>
          <a:lstStyle/>
          <a:p>
            <a:pPr algn="ctr"/>
            <a:r>
              <a:rPr kumimoji="0" lang="zh-TW" altLang="en-US" sz="2400" b="1">
                <a:solidFill>
                  <a:srgbClr val="5D2C07"/>
                </a:solidFill>
                <a:latin typeface="Comic Sans MS" pitchFamily="66" charset="0"/>
                <a:ea typeface="標楷體" pitchFamily="65" charset="-120"/>
              </a:rPr>
              <a:t>衛生局、南區衛生所、署南、市醫、新樓、郭綜合、社區診所</a:t>
            </a:r>
            <a:endParaRPr kumimoji="0" lang="en-US" altLang="zh-TW" sz="2400" b="1">
              <a:solidFill>
                <a:srgbClr val="5D2C07"/>
              </a:solidFill>
              <a:latin typeface="Comic Sans MS" pitchFamily="66" charset="0"/>
              <a:ea typeface="標楷體" pitchFamily="65" charset="-120"/>
            </a:endParaRPr>
          </a:p>
          <a:p>
            <a:pPr algn="ctr"/>
            <a:endParaRPr kumimoji="0" lang="zh-TW" altLang="en-US" sz="2400" b="1">
              <a:solidFill>
                <a:srgbClr val="5D2C07"/>
              </a:solidFill>
              <a:latin typeface="Comic Sans MS" pitchFamily="66" charset="0"/>
              <a:ea typeface="標楷體" pitchFamily="65" charset="-120"/>
            </a:endParaRPr>
          </a:p>
        </p:txBody>
      </p:sp>
      <p:pic>
        <p:nvPicPr>
          <p:cNvPr id="15" name="Picture 2" descr="P6160077"/>
          <p:cNvPicPr>
            <a:picLocks noChangeAspect="1" noChangeArrowheads="1"/>
          </p:cNvPicPr>
          <p:nvPr/>
        </p:nvPicPr>
        <p:blipFill>
          <a:blip r:embed="rId3" cstate="print"/>
          <a:srcRect/>
          <a:stretch>
            <a:fillRect/>
          </a:stretch>
        </p:blipFill>
        <p:spPr bwMode="auto">
          <a:xfrm>
            <a:off x="3373438" y="3878263"/>
            <a:ext cx="2651125" cy="2152650"/>
          </a:xfrm>
          <a:prstGeom prst="rect">
            <a:avLst/>
          </a:prstGeom>
          <a:noFill/>
          <a:ln w="9525">
            <a:noFill/>
            <a:miter lim="800000"/>
            <a:headEnd/>
            <a:tailEnd/>
          </a:ln>
          <a:effectLst>
            <a:outerShdw dist="139700" dir="2700000" algn="tl" rotWithShape="0">
              <a:srgbClr val="333333">
                <a:alpha val="64998"/>
              </a:srgbClr>
            </a:outerShdw>
          </a:effectLst>
        </p:spPr>
      </p:pic>
      <p:pic>
        <p:nvPicPr>
          <p:cNvPr id="16" name="Picture 3" descr="P6160145"/>
          <p:cNvPicPr>
            <a:picLocks noChangeAspect="1" noChangeArrowheads="1"/>
          </p:cNvPicPr>
          <p:nvPr/>
        </p:nvPicPr>
        <p:blipFill>
          <a:blip r:embed="rId4" cstate="print"/>
          <a:srcRect/>
          <a:stretch>
            <a:fillRect/>
          </a:stretch>
        </p:blipFill>
        <p:spPr bwMode="auto">
          <a:xfrm>
            <a:off x="6167438" y="3860800"/>
            <a:ext cx="2646362" cy="2149475"/>
          </a:xfrm>
          <a:prstGeom prst="rect">
            <a:avLst/>
          </a:prstGeom>
          <a:noFill/>
          <a:ln w="9525">
            <a:noFill/>
            <a:miter lim="800000"/>
            <a:headEnd/>
            <a:tailEnd/>
          </a:ln>
          <a:effectLst>
            <a:outerShdw dist="139700" dir="2700000" algn="tl" rotWithShape="0">
              <a:srgbClr val="333333">
                <a:alpha val="64998"/>
              </a:srgbClr>
            </a:outerShdw>
          </a:effectLst>
        </p:spPr>
      </p:pic>
      <p:pic>
        <p:nvPicPr>
          <p:cNvPr id="17" name="Picture 4" descr="P6160079"/>
          <p:cNvPicPr>
            <a:picLocks noChangeAspect="1" noChangeArrowheads="1"/>
          </p:cNvPicPr>
          <p:nvPr/>
        </p:nvPicPr>
        <p:blipFill>
          <a:blip r:embed="rId5" cstate="print"/>
          <a:srcRect/>
          <a:stretch>
            <a:fillRect/>
          </a:stretch>
        </p:blipFill>
        <p:spPr bwMode="auto">
          <a:xfrm>
            <a:off x="6167438" y="1052513"/>
            <a:ext cx="2544762" cy="2070100"/>
          </a:xfrm>
          <a:prstGeom prst="rect">
            <a:avLst/>
          </a:prstGeom>
          <a:noFill/>
          <a:ln w="9525">
            <a:noFill/>
            <a:miter lim="800000"/>
            <a:headEnd/>
            <a:tailEnd/>
          </a:ln>
          <a:effectLst>
            <a:outerShdw dist="139700" dir="2700000" algn="tl" rotWithShape="0">
              <a:srgbClr val="333333">
                <a:alpha val="64998"/>
              </a:srgbClr>
            </a:outerShdw>
          </a:effectLst>
        </p:spPr>
      </p:pic>
      <p:pic>
        <p:nvPicPr>
          <p:cNvPr id="18" name="Picture 6" descr="IMG_3031"/>
          <p:cNvPicPr>
            <a:picLocks noChangeAspect="1" noChangeArrowheads="1"/>
          </p:cNvPicPr>
          <p:nvPr/>
        </p:nvPicPr>
        <p:blipFill>
          <a:blip r:embed="rId6" cstate="print"/>
          <a:srcRect/>
          <a:stretch>
            <a:fillRect/>
          </a:stretch>
        </p:blipFill>
        <p:spPr bwMode="auto">
          <a:xfrm>
            <a:off x="3400425" y="1052513"/>
            <a:ext cx="2552700" cy="2068512"/>
          </a:xfrm>
          <a:prstGeom prst="rect">
            <a:avLst/>
          </a:prstGeom>
          <a:noFill/>
          <a:ln w="9525">
            <a:noFill/>
            <a:miter lim="800000"/>
            <a:headEnd/>
            <a:tailEnd/>
          </a:ln>
          <a:effectLst>
            <a:outerShdw dist="139700" dir="2700000" algn="tl" rotWithShape="0">
              <a:srgbClr val="333333">
                <a:alpha val="64998"/>
              </a:srgbClr>
            </a:outerShdw>
          </a:effectLst>
        </p:spPr>
      </p:pic>
      <p:pic>
        <p:nvPicPr>
          <p:cNvPr id="19" name="圖片 18" descr="P1310791.JPG"/>
          <p:cNvPicPr>
            <a:picLocks noChangeAspect="1"/>
          </p:cNvPicPr>
          <p:nvPr/>
        </p:nvPicPr>
        <p:blipFill>
          <a:blip r:embed="rId7" cstate="print"/>
          <a:srcRect/>
          <a:stretch>
            <a:fillRect/>
          </a:stretch>
        </p:blipFill>
        <p:spPr bwMode="auto">
          <a:xfrm>
            <a:off x="715963" y="1052513"/>
            <a:ext cx="2546350" cy="2068512"/>
          </a:xfrm>
          <a:prstGeom prst="rect">
            <a:avLst/>
          </a:prstGeom>
          <a:noFill/>
          <a:ln w="9525">
            <a:noFill/>
            <a:miter lim="800000"/>
            <a:headEnd/>
            <a:tailEnd/>
          </a:ln>
          <a:effectLst>
            <a:outerShdw dist="139700" dir="2700000" algn="tl" rotWithShape="0">
              <a:srgbClr val="333333">
                <a:alpha val="64998"/>
              </a:srgbClr>
            </a:outerShdw>
          </a:effectLst>
        </p:spPr>
      </p:pic>
      <p:pic>
        <p:nvPicPr>
          <p:cNvPr id="20" name="圖片 19"/>
          <p:cNvPicPr>
            <a:picLocks noChangeAspect="1"/>
          </p:cNvPicPr>
          <p:nvPr/>
        </p:nvPicPr>
        <p:blipFill>
          <a:blip r:embed="rId8" cstate="print"/>
          <a:srcRect/>
          <a:stretch>
            <a:fillRect/>
          </a:stretch>
        </p:blipFill>
        <p:spPr bwMode="auto">
          <a:xfrm>
            <a:off x="582613" y="3933825"/>
            <a:ext cx="2633662" cy="2138363"/>
          </a:xfrm>
          <a:prstGeom prst="rect">
            <a:avLst/>
          </a:prstGeom>
          <a:noFill/>
          <a:ln w="9525">
            <a:noFill/>
            <a:miter lim="800000"/>
            <a:headEnd/>
            <a:tailEnd/>
          </a:ln>
          <a:effectLst>
            <a:outerShdw dist="139700" dir="2700000" algn="tl" rotWithShape="0">
              <a:srgbClr val="333333">
                <a:alpha val="64998"/>
              </a:srgbClr>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3"/>
          <p:cNvGrpSpPr>
            <a:grpSpLocks/>
          </p:cNvGrpSpPr>
          <p:nvPr/>
        </p:nvGrpSpPr>
        <p:grpSpPr bwMode="auto">
          <a:xfrm>
            <a:off x="179388" y="188913"/>
            <a:ext cx="8707437" cy="6027737"/>
            <a:chOff x="251520" y="521296"/>
            <a:chExt cx="8707429" cy="6027642"/>
          </a:xfrm>
        </p:grpSpPr>
        <p:sp>
          <p:nvSpPr>
            <p:cNvPr id="30722" name="矩形 4"/>
            <p:cNvSpPr>
              <a:spLocks noChangeArrowheads="1"/>
            </p:cNvSpPr>
            <p:nvPr/>
          </p:nvSpPr>
          <p:spPr bwMode="auto">
            <a:xfrm>
              <a:off x="384458" y="1124745"/>
              <a:ext cx="8574491" cy="461665"/>
            </a:xfrm>
            <a:prstGeom prst="rect">
              <a:avLst/>
            </a:prstGeom>
            <a:noFill/>
            <a:ln w="9525">
              <a:noFill/>
              <a:miter lim="800000"/>
              <a:headEnd/>
              <a:tailEnd/>
            </a:ln>
          </p:spPr>
          <p:txBody>
            <a:bodyPr>
              <a:spAutoFit/>
            </a:bodyPr>
            <a:lstStyle/>
            <a:p>
              <a:pPr algn="ctr"/>
              <a:r>
                <a:rPr lang="zh-TW" altLang="en-US" sz="2400" b="1">
                  <a:solidFill>
                    <a:srgbClr val="5D2C07"/>
                  </a:solidFill>
                  <a:ea typeface="標楷體" pitchFamily="65" charset="-120"/>
                </a:rPr>
                <a:t>  </a:t>
              </a:r>
              <a:r>
                <a:rPr lang="zh-TW" altLang="en-US" sz="2400" b="1">
                  <a:ea typeface="標楷體" pitchFamily="65" charset="-120"/>
                </a:rPr>
                <a:t>與市立醫院、新樓醫院連結，辦理</a:t>
              </a:r>
              <a:r>
                <a:rPr lang="en-US" altLang="zh-TW" sz="2400" b="1">
                  <a:latin typeface="標楷體" pitchFamily="65" charset="-120"/>
                  <a:ea typeface="標楷體" pitchFamily="65" charset="-120"/>
                </a:rPr>
                <a:t>PGY</a:t>
              </a:r>
              <a:r>
                <a:rPr lang="zh-TW" altLang="en-US" sz="2400" b="1">
                  <a:ea typeface="標楷體" pitchFamily="65" charset="-120"/>
                </a:rPr>
                <a:t>醫師社區實務訓練課程</a:t>
              </a:r>
            </a:p>
          </p:txBody>
        </p:sp>
        <p:pic>
          <p:nvPicPr>
            <p:cNvPr id="6" name="圖片 5"/>
            <p:cNvPicPr>
              <a:picLocks noChangeAspect="1"/>
            </p:cNvPicPr>
            <p:nvPr/>
          </p:nvPicPr>
          <p:blipFill>
            <a:blip r:embed="rId2" cstate="print"/>
            <a:srcRect/>
            <a:stretch>
              <a:fillRect/>
            </a:stretch>
          </p:blipFill>
          <p:spPr bwMode="auto">
            <a:xfrm>
              <a:off x="5967847" y="1700809"/>
              <a:ext cx="2839920" cy="2307435"/>
            </a:xfrm>
            <a:prstGeom prst="rect">
              <a:avLst/>
            </a:prstGeom>
            <a:noFill/>
            <a:ln w="9525">
              <a:noFill/>
              <a:miter lim="800000"/>
              <a:headEnd/>
              <a:tailEnd/>
            </a:ln>
            <a:effectLst>
              <a:outerShdw dist="139700" dir="2700000" algn="tl" rotWithShape="0">
                <a:srgbClr val="333333">
                  <a:alpha val="64999"/>
                </a:srgbClr>
              </a:outerShdw>
            </a:effectLst>
          </p:spPr>
        </p:pic>
        <p:pic>
          <p:nvPicPr>
            <p:cNvPr id="7" name="圖片 6"/>
            <p:cNvPicPr>
              <a:picLocks noChangeAspect="1"/>
            </p:cNvPicPr>
            <p:nvPr/>
          </p:nvPicPr>
          <p:blipFill>
            <a:blip r:embed="rId3" cstate="print"/>
            <a:srcRect/>
            <a:stretch>
              <a:fillRect/>
            </a:stretch>
          </p:blipFill>
          <p:spPr bwMode="auto">
            <a:xfrm>
              <a:off x="3043215" y="1700809"/>
              <a:ext cx="2856584" cy="2320975"/>
            </a:xfrm>
            <a:prstGeom prst="rect">
              <a:avLst/>
            </a:prstGeom>
            <a:noFill/>
            <a:ln w="9525">
              <a:noFill/>
              <a:miter lim="800000"/>
              <a:headEnd/>
              <a:tailEnd/>
            </a:ln>
            <a:effectLst>
              <a:outerShdw dist="139700" dir="2700000" algn="tl" rotWithShape="0">
                <a:srgbClr val="333333">
                  <a:alpha val="64999"/>
                </a:srgbClr>
              </a:outerShdw>
            </a:effectLst>
          </p:spPr>
        </p:pic>
        <p:pic>
          <p:nvPicPr>
            <p:cNvPr id="8" name="圖片 7"/>
            <p:cNvPicPr>
              <a:picLocks noChangeAspect="1"/>
            </p:cNvPicPr>
            <p:nvPr/>
          </p:nvPicPr>
          <p:blipFill>
            <a:blip r:embed="rId4" cstate="print"/>
            <a:srcRect/>
            <a:stretch>
              <a:fillRect/>
            </a:stretch>
          </p:blipFill>
          <p:spPr bwMode="auto">
            <a:xfrm>
              <a:off x="251521" y="1700808"/>
              <a:ext cx="2747382" cy="2304256"/>
            </a:xfrm>
            <a:prstGeom prst="rect">
              <a:avLst/>
            </a:prstGeom>
            <a:noFill/>
            <a:ln w="9525">
              <a:noFill/>
              <a:miter lim="800000"/>
              <a:headEnd/>
              <a:tailEnd/>
            </a:ln>
            <a:effectLst>
              <a:outerShdw dist="139700" dir="2700000" algn="tl" rotWithShape="0">
                <a:srgbClr val="333333">
                  <a:alpha val="64999"/>
                </a:srgbClr>
              </a:outerShdw>
            </a:effectLst>
          </p:spPr>
        </p:pic>
        <p:pic>
          <p:nvPicPr>
            <p:cNvPr id="9" name="圖片 8"/>
            <p:cNvPicPr>
              <a:picLocks noChangeAspect="1"/>
            </p:cNvPicPr>
            <p:nvPr/>
          </p:nvPicPr>
          <p:blipFill>
            <a:blip r:embed="rId5" cstate="print"/>
            <a:srcRect/>
            <a:stretch>
              <a:fillRect/>
            </a:stretch>
          </p:blipFill>
          <p:spPr bwMode="auto">
            <a:xfrm>
              <a:off x="251520" y="4221088"/>
              <a:ext cx="2776421" cy="2327850"/>
            </a:xfrm>
            <a:prstGeom prst="rect">
              <a:avLst/>
            </a:prstGeom>
            <a:noFill/>
            <a:ln w="9525">
              <a:noFill/>
              <a:miter lim="800000"/>
              <a:headEnd/>
              <a:tailEnd/>
            </a:ln>
            <a:effectLst>
              <a:outerShdw dist="139700" dir="2700000" algn="tl" rotWithShape="0">
                <a:srgbClr val="333333">
                  <a:alpha val="64999"/>
                </a:srgbClr>
              </a:outerShdw>
            </a:effectLst>
          </p:spPr>
        </p:pic>
        <p:pic>
          <p:nvPicPr>
            <p:cNvPr id="10" name="圖片 9"/>
            <p:cNvPicPr>
              <a:picLocks noChangeAspect="1"/>
            </p:cNvPicPr>
            <p:nvPr/>
          </p:nvPicPr>
          <p:blipFill>
            <a:blip r:embed="rId6" cstate="print"/>
            <a:srcRect/>
            <a:stretch>
              <a:fillRect/>
            </a:stretch>
          </p:blipFill>
          <p:spPr bwMode="auto">
            <a:xfrm>
              <a:off x="3176153" y="4221089"/>
              <a:ext cx="2776421" cy="2255841"/>
            </a:xfrm>
            <a:prstGeom prst="rect">
              <a:avLst/>
            </a:prstGeom>
            <a:noFill/>
            <a:ln w="9525">
              <a:noFill/>
              <a:miter lim="800000"/>
              <a:headEnd/>
              <a:tailEnd/>
            </a:ln>
            <a:effectLst>
              <a:outerShdw dist="139700" dir="2700000" algn="tl" rotWithShape="0">
                <a:srgbClr val="333333">
                  <a:alpha val="64999"/>
                </a:srgbClr>
              </a:outerShdw>
            </a:effectLst>
          </p:spPr>
        </p:pic>
        <p:pic>
          <p:nvPicPr>
            <p:cNvPr id="11" name="圖片 10"/>
            <p:cNvPicPr>
              <a:picLocks noChangeAspect="1"/>
            </p:cNvPicPr>
            <p:nvPr/>
          </p:nvPicPr>
          <p:blipFill>
            <a:blip r:embed="rId7" cstate="print"/>
            <a:srcRect/>
            <a:stretch>
              <a:fillRect/>
            </a:stretch>
          </p:blipFill>
          <p:spPr bwMode="auto">
            <a:xfrm>
              <a:off x="6073124" y="4165800"/>
              <a:ext cx="2776421" cy="2255841"/>
            </a:xfrm>
            <a:prstGeom prst="rect">
              <a:avLst/>
            </a:prstGeom>
            <a:noFill/>
            <a:ln w="9525">
              <a:noFill/>
              <a:miter lim="800000"/>
              <a:headEnd/>
              <a:tailEnd/>
            </a:ln>
            <a:effectLst>
              <a:outerShdw dist="139700" dir="2700000" algn="tl" rotWithShape="0">
                <a:srgbClr val="333333">
                  <a:alpha val="64999"/>
                </a:srgbClr>
              </a:outerShdw>
            </a:effectLst>
          </p:spPr>
        </p:pic>
        <p:sp>
          <p:nvSpPr>
            <p:cNvPr id="30729" name="矩形 11"/>
            <p:cNvSpPr>
              <a:spLocks noChangeArrowheads="1"/>
            </p:cNvSpPr>
            <p:nvPr/>
          </p:nvSpPr>
          <p:spPr bwMode="auto">
            <a:xfrm>
              <a:off x="2267744" y="521296"/>
              <a:ext cx="4032448" cy="584775"/>
            </a:xfrm>
            <a:prstGeom prst="rect">
              <a:avLst/>
            </a:prstGeom>
            <a:noFill/>
            <a:ln w="9525">
              <a:noFill/>
              <a:miter lim="800000"/>
              <a:headEnd/>
              <a:tailEnd/>
            </a:ln>
          </p:spPr>
          <p:txBody>
            <a:bodyPr>
              <a:spAutoFit/>
            </a:bodyPr>
            <a:lstStyle/>
            <a:p>
              <a:r>
                <a:rPr lang="zh-TW" altLang="en-US" sz="3200" b="1" smtClean="0">
                  <a:solidFill>
                    <a:srgbClr val="0000FF"/>
                  </a:solidFill>
                  <a:ea typeface="標楷體" pitchFamily="65" charset="-120"/>
                </a:rPr>
                <a:t>二、社區</a:t>
              </a:r>
              <a:r>
                <a:rPr lang="zh-TW" altLang="en-US" sz="3200" b="1">
                  <a:solidFill>
                    <a:srgbClr val="0000FF"/>
                  </a:solidFill>
                  <a:ea typeface="標楷體" pitchFamily="65" charset="-120"/>
                </a:rPr>
                <a:t>資源運用</a:t>
              </a: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3"/>
          <p:cNvGrpSpPr/>
          <p:nvPr/>
        </p:nvGrpSpPr>
        <p:grpSpPr>
          <a:xfrm>
            <a:off x="395536" y="692696"/>
            <a:ext cx="8302456" cy="4968875"/>
            <a:chOff x="250825" y="620713"/>
            <a:chExt cx="8302456" cy="4968875"/>
          </a:xfrm>
        </p:grpSpPr>
        <p:pic>
          <p:nvPicPr>
            <p:cNvPr id="4" name="Picture 2" descr="D:\2014資料夾\2014手機照片\1030815-金華里(社區)-2014里社區活動中心藝術季\萬國簽約儀式\IMG_2815.JPG"/>
            <p:cNvPicPr>
              <a:picLocks noChangeAspect="1" noChangeArrowheads="1"/>
            </p:cNvPicPr>
            <p:nvPr/>
          </p:nvPicPr>
          <p:blipFill>
            <a:blip r:embed="rId3" cstate="print"/>
            <a:srcRect/>
            <a:stretch>
              <a:fillRect/>
            </a:stretch>
          </p:blipFill>
          <p:spPr bwMode="auto">
            <a:xfrm>
              <a:off x="3059832" y="2319338"/>
              <a:ext cx="5472608" cy="3227435"/>
            </a:xfrm>
            <a:prstGeom prst="rect">
              <a:avLst/>
            </a:prstGeom>
            <a:noFill/>
          </p:spPr>
        </p:pic>
        <p:pic>
          <p:nvPicPr>
            <p:cNvPr id="38916" name="Picture 3" descr="C:\Users\user\Pictures\新增資料夾 (2)\10013838_1448960148662127_2639061040023245381_n.jpg"/>
            <p:cNvPicPr>
              <a:picLocks noChangeAspect="1" noChangeArrowheads="1"/>
            </p:cNvPicPr>
            <p:nvPr/>
          </p:nvPicPr>
          <p:blipFill>
            <a:blip r:embed="rId4" cstate="print"/>
            <a:srcRect/>
            <a:stretch>
              <a:fillRect/>
            </a:stretch>
          </p:blipFill>
          <p:spPr bwMode="auto">
            <a:xfrm>
              <a:off x="5891711" y="694875"/>
              <a:ext cx="2661570" cy="1557409"/>
            </a:xfrm>
            <a:prstGeom prst="rect">
              <a:avLst/>
            </a:prstGeom>
            <a:noFill/>
            <a:ln w="9525">
              <a:noFill/>
              <a:miter lim="800000"/>
              <a:headEnd/>
              <a:tailEnd/>
            </a:ln>
          </p:spPr>
        </p:pic>
        <p:pic>
          <p:nvPicPr>
            <p:cNvPr id="38918" name="Picture 6" descr="C:\Users\user\Pictures\新增資料夾 (2)\10540827_1448960265328782_2959541222890410387_n.jpg"/>
            <p:cNvPicPr>
              <a:picLocks noChangeAspect="1" noChangeArrowheads="1"/>
            </p:cNvPicPr>
            <p:nvPr/>
          </p:nvPicPr>
          <p:blipFill>
            <a:blip r:embed="rId5" cstate="print"/>
            <a:srcRect/>
            <a:stretch>
              <a:fillRect/>
            </a:stretch>
          </p:blipFill>
          <p:spPr bwMode="auto">
            <a:xfrm>
              <a:off x="3035566" y="620713"/>
              <a:ext cx="2796130" cy="1629672"/>
            </a:xfrm>
            <a:prstGeom prst="rect">
              <a:avLst/>
            </a:prstGeom>
            <a:noFill/>
            <a:ln w="9525">
              <a:noFill/>
              <a:miter lim="800000"/>
              <a:headEnd/>
              <a:tailEnd/>
            </a:ln>
          </p:spPr>
        </p:pic>
        <p:grpSp>
          <p:nvGrpSpPr>
            <p:cNvPr id="3" name="群組 7"/>
            <p:cNvGrpSpPr>
              <a:grpSpLocks/>
            </p:cNvGrpSpPr>
            <p:nvPr/>
          </p:nvGrpSpPr>
          <p:grpSpPr bwMode="auto">
            <a:xfrm>
              <a:off x="250825" y="620713"/>
              <a:ext cx="2713338" cy="4968875"/>
              <a:chOff x="539552" y="1628800"/>
              <a:chExt cx="2667000" cy="4663777"/>
            </a:xfrm>
          </p:grpSpPr>
          <p:pic>
            <p:nvPicPr>
              <p:cNvPr id="38920" name="Picture 2" descr="C:\Users\user\Pictures\新增資料夾 (2)\10616530_1448960391995436_175901183229416614_n.jpg"/>
              <p:cNvPicPr>
                <a:picLocks noChangeAspect="1" noChangeArrowheads="1"/>
              </p:cNvPicPr>
              <p:nvPr/>
            </p:nvPicPr>
            <p:blipFill>
              <a:blip r:embed="rId6" cstate="print"/>
              <a:srcRect/>
              <a:stretch>
                <a:fillRect/>
              </a:stretch>
            </p:blipFill>
            <p:spPr bwMode="auto">
              <a:xfrm>
                <a:off x="539552" y="1628800"/>
                <a:ext cx="2667000" cy="1495425"/>
              </a:xfrm>
              <a:prstGeom prst="rect">
                <a:avLst/>
              </a:prstGeom>
              <a:noFill/>
              <a:ln w="9525">
                <a:noFill/>
                <a:miter lim="800000"/>
                <a:headEnd/>
                <a:tailEnd/>
              </a:ln>
            </p:spPr>
          </p:pic>
          <p:pic>
            <p:nvPicPr>
              <p:cNvPr id="38921" name="Picture 5" descr="C:\Users\user\Pictures\新增資料夾 (2)\10509583_1448953321996143_5468044974664530534_n.jpg"/>
              <p:cNvPicPr>
                <a:picLocks noChangeAspect="1" noChangeArrowheads="1"/>
              </p:cNvPicPr>
              <p:nvPr/>
            </p:nvPicPr>
            <p:blipFill>
              <a:blip r:embed="rId7" cstate="print"/>
              <a:srcRect/>
              <a:stretch>
                <a:fillRect/>
              </a:stretch>
            </p:blipFill>
            <p:spPr bwMode="auto">
              <a:xfrm>
                <a:off x="539552" y="4797152"/>
                <a:ext cx="2667000" cy="1495425"/>
              </a:xfrm>
              <a:prstGeom prst="rect">
                <a:avLst/>
              </a:prstGeom>
              <a:noFill/>
              <a:ln w="9525">
                <a:noFill/>
                <a:miter lim="800000"/>
                <a:headEnd/>
                <a:tailEnd/>
              </a:ln>
            </p:spPr>
          </p:pic>
          <p:pic>
            <p:nvPicPr>
              <p:cNvPr id="38922" name="Picture 7" descr="C:\Users\user\Pictures\新增資料夾 (2)\10603408_1448960541995421_8202736891297612147_n.jpg"/>
              <p:cNvPicPr>
                <a:picLocks noChangeAspect="1" noChangeArrowheads="1"/>
              </p:cNvPicPr>
              <p:nvPr/>
            </p:nvPicPr>
            <p:blipFill>
              <a:blip r:embed="rId8" cstate="print"/>
              <a:srcRect/>
              <a:stretch>
                <a:fillRect/>
              </a:stretch>
            </p:blipFill>
            <p:spPr bwMode="auto">
              <a:xfrm>
                <a:off x="539552" y="3212976"/>
                <a:ext cx="2667000" cy="1495425"/>
              </a:xfrm>
              <a:prstGeom prst="rect">
                <a:avLst/>
              </a:prstGeom>
              <a:noFill/>
              <a:ln w="9525">
                <a:noFill/>
                <a:miter lim="800000"/>
                <a:headEnd/>
                <a:tailEnd/>
              </a:ln>
            </p:spPr>
          </p:pic>
        </p:grpSp>
      </p:grpSp>
      <p:pic>
        <p:nvPicPr>
          <p:cNvPr id="11" name="Picture 2" descr="C:\Users\USER\Desktop\關懷據點照片要PPT製作用\萬國遠距啟動典禮\DSC02415.JPG"/>
          <p:cNvPicPr>
            <a:picLocks noChangeAspect="1" noChangeArrowheads="1"/>
          </p:cNvPicPr>
          <p:nvPr/>
        </p:nvPicPr>
        <p:blipFill>
          <a:blip r:embed="rId9" cstate="print"/>
          <a:srcRect/>
          <a:stretch>
            <a:fillRect/>
          </a:stretch>
        </p:blipFill>
        <p:spPr bwMode="auto">
          <a:xfrm>
            <a:off x="0" y="0"/>
            <a:ext cx="9144000" cy="5733256"/>
          </a:xfrm>
          <a:prstGeom prst="rect">
            <a:avLst/>
          </a:prstGeom>
          <a:noFill/>
          <a:ln w="9525">
            <a:noFill/>
            <a:miter lim="800000"/>
            <a:headEnd/>
            <a:tailEnd/>
          </a:ln>
        </p:spPr>
      </p:pic>
      <p:pic>
        <p:nvPicPr>
          <p:cNvPr id="38915" name="Picture 3" descr="D:\2014資料夾\2014手機照片\1030815-金華里(社區)-2014里社區活動中心藝術季\萬國簽約儀式\IMG_2828.JPG"/>
          <p:cNvPicPr>
            <a:picLocks noChangeAspect="1" noChangeArrowheads="1"/>
          </p:cNvPicPr>
          <p:nvPr/>
        </p:nvPicPr>
        <p:blipFill>
          <a:blip r:embed="rId10" cstate="print"/>
          <a:srcRect/>
          <a:stretch>
            <a:fillRect/>
          </a:stretch>
        </p:blipFill>
        <p:spPr bwMode="auto">
          <a:xfrm>
            <a:off x="0" y="0"/>
            <a:ext cx="9168341" cy="5733256"/>
          </a:xfrm>
          <a:prstGeom prst="rect">
            <a:avLst/>
          </a:prstGeom>
          <a:noFill/>
        </p:spPr>
      </p:pic>
      <p:sp>
        <p:nvSpPr>
          <p:cNvPr id="13" name="矩形 12"/>
          <p:cNvSpPr/>
          <p:nvPr/>
        </p:nvSpPr>
        <p:spPr>
          <a:xfrm>
            <a:off x="251520" y="5805264"/>
            <a:ext cx="8712968" cy="707886"/>
          </a:xfrm>
          <a:prstGeom prst="rect">
            <a:avLst/>
          </a:prstGeom>
        </p:spPr>
        <p:txBody>
          <a:bodyPr wrap="square">
            <a:spAutoFit/>
          </a:bodyPr>
          <a:lstStyle/>
          <a:p>
            <a:r>
              <a:rPr lang="en-US" altLang="zh-TW" sz="2000" b="1" dirty="0" smtClean="0">
                <a:solidFill>
                  <a:srgbClr val="FF0000"/>
                </a:solidFill>
                <a:latin typeface="標楷體" pitchFamily="65" charset="-120"/>
                <a:ea typeface="標楷體" pitchFamily="65" charset="-120"/>
              </a:rPr>
              <a:t>2015</a:t>
            </a:r>
            <a:r>
              <a:rPr lang="zh-TW" altLang="en-US" sz="2000" b="1" dirty="0" smtClean="0">
                <a:solidFill>
                  <a:srgbClr val="FF0000"/>
                </a:solidFill>
                <a:latin typeface="標楷體" pitchFamily="65" charset="-120"/>
                <a:ea typeface="標楷體" pitchFamily="65" charset="-120"/>
              </a:rPr>
              <a:t>年金華國際安全社區與萬國健康股份有限公司合作，提供遠距檢測儀器，建置遠距健康照護之服務資訊系統，建構互通之電子照護的完整健康資料。</a:t>
            </a:r>
            <a:endParaRPr lang="zh-TW" altLang="en-US" sz="2000" b="1" dirty="0">
              <a:solidFill>
                <a:srgbClr val="FF0000"/>
              </a:solidFill>
              <a:latin typeface="標楷體" pitchFamily="65" charset="-120"/>
              <a:ea typeface="標楷體" pitchFamily="65" charset="-120"/>
            </a:endParaRPr>
          </a:p>
        </p:txBody>
      </p:sp>
      <p:sp>
        <p:nvSpPr>
          <p:cNvPr id="14" name="矩形 13"/>
          <p:cNvSpPr/>
          <p:nvPr/>
        </p:nvSpPr>
        <p:spPr>
          <a:xfrm>
            <a:off x="2123728" y="0"/>
            <a:ext cx="4801314" cy="646331"/>
          </a:xfrm>
          <a:prstGeom prst="rect">
            <a:avLst/>
          </a:prstGeom>
        </p:spPr>
        <p:txBody>
          <a:bodyPr wrap="none">
            <a:spAutoFit/>
          </a:bodyPr>
          <a:lstStyle/>
          <a:p>
            <a:r>
              <a:rPr lang="zh-TW" altLang="en-US" sz="3600" dirty="0" smtClean="0">
                <a:solidFill>
                  <a:srgbClr val="FFFF00"/>
                </a:solidFill>
                <a:latin typeface="標楷體" pitchFamily="65" charset="-120"/>
                <a:ea typeface="標楷體" pitchFamily="65" charset="-120"/>
              </a:rPr>
              <a:t>遠距健康智慧社區營造</a:t>
            </a:r>
            <a:endParaRPr lang="zh-TW" altLang="en-US" sz="3600" dirty="0">
              <a:solidFill>
                <a:srgbClr val="FFFF00"/>
              </a:solidFill>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8915"/>
                                        </p:tgtEl>
                                        <p:attrNameLst>
                                          <p:attrName>style.visibility</p:attrName>
                                        </p:attrNameLst>
                                      </p:cBhvr>
                                      <p:to>
                                        <p:strVal val="visible"/>
                                      </p:to>
                                    </p:set>
                                    <p:anim calcmode="lin" valueType="num">
                                      <p:cBhvr additive="base">
                                        <p:cTn id="19" dur="500" fill="hold"/>
                                        <p:tgtEl>
                                          <p:spTgt spid="38915"/>
                                        </p:tgtEl>
                                        <p:attrNameLst>
                                          <p:attrName>ppt_x</p:attrName>
                                        </p:attrNameLst>
                                      </p:cBhvr>
                                      <p:tavLst>
                                        <p:tav tm="0">
                                          <p:val>
                                            <p:strVal val="#ppt_x"/>
                                          </p:val>
                                        </p:tav>
                                        <p:tav tm="100000">
                                          <p:val>
                                            <p:strVal val="#ppt_x"/>
                                          </p:val>
                                        </p:tav>
                                      </p:tavLst>
                                    </p:anim>
                                    <p:anim calcmode="lin" valueType="num">
                                      <p:cBhvr additive="base">
                                        <p:cTn id="20" dur="500" fill="hold"/>
                                        <p:tgtEl>
                                          <p:spTgt spid="389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9"/>
          <p:cNvGrpSpPr>
            <a:grpSpLocks/>
          </p:cNvGrpSpPr>
          <p:nvPr/>
        </p:nvGrpSpPr>
        <p:grpSpPr bwMode="auto">
          <a:xfrm>
            <a:off x="684213" y="1412875"/>
            <a:ext cx="7775575" cy="3833813"/>
            <a:chOff x="899592" y="404664"/>
            <a:chExt cx="7776864" cy="3834427"/>
          </a:xfrm>
        </p:grpSpPr>
        <p:pic>
          <p:nvPicPr>
            <p:cNvPr id="79876" name="Picture 12" descr="C:\Users\user\Desktop\關懷據點照片要PPT製作用\血壓站\DSC02220.JPG"/>
            <p:cNvPicPr>
              <a:picLocks noChangeAspect="1" noChangeArrowheads="1"/>
            </p:cNvPicPr>
            <p:nvPr/>
          </p:nvPicPr>
          <p:blipFill>
            <a:blip r:embed="rId2" cstate="print"/>
            <a:srcRect/>
            <a:stretch>
              <a:fillRect/>
            </a:stretch>
          </p:blipFill>
          <p:spPr bwMode="auto">
            <a:xfrm>
              <a:off x="6156176" y="404664"/>
              <a:ext cx="2496277" cy="1872208"/>
            </a:xfrm>
            <a:prstGeom prst="rect">
              <a:avLst/>
            </a:prstGeom>
            <a:noFill/>
            <a:ln w="9525">
              <a:noFill/>
              <a:miter lim="800000"/>
              <a:headEnd/>
              <a:tailEnd/>
            </a:ln>
          </p:spPr>
        </p:pic>
        <p:pic>
          <p:nvPicPr>
            <p:cNvPr id="79877" name="Picture 13" descr="C:\Users\user\Desktop\關懷據點照片要PPT製作用\血壓站\DSC02407.JPG"/>
            <p:cNvPicPr>
              <a:picLocks noChangeAspect="1" noChangeArrowheads="1"/>
            </p:cNvPicPr>
            <p:nvPr/>
          </p:nvPicPr>
          <p:blipFill>
            <a:blip r:embed="rId3" cstate="print"/>
            <a:srcRect/>
            <a:stretch>
              <a:fillRect/>
            </a:stretch>
          </p:blipFill>
          <p:spPr bwMode="auto">
            <a:xfrm>
              <a:off x="6156176" y="2348880"/>
              <a:ext cx="2520280" cy="1890211"/>
            </a:xfrm>
            <a:prstGeom prst="rect">
              <a:avLst/>
            </a:prstGeom>
            <a:noFill/>
            <a:ln w="9525">
              <a:noFill/>
              <a:miter lim="800000"/>
              <a:headEnd/>
              <a:tailEnd/>
            </a:ln>
          </p:spPr>
        </p:pic>
        <p:pic>
          <p:nvPicPr>
            <p:cNvPr id="79878" name="Picture 14" descr="C:\Users\user\Desktop\關懷據點照片要PPT製作用\血壓站\DSC07857.JPG"/>
            <p:cNvPicPr>
              <a:picLocks noChangeAspect="1" noChangeArrowheads="1"/>
            </p:cNvPicPr>
            <p:nvPr/>
          </p:nvPicPr>
          <p:blipFill>
            <a:blip r:embed="rId4" cstate="print"/>
            <a:srcRect/>
            <a:stretch>
              <a:fillRect/>
            </a:stretch>
          </p:blipFill>
          <p:spPr bwMode="auto">
            <a:xfrm>
              <a:off x="3563888" y="2348880"/>
              <a:ext cx="2496277" cy="1872208"/>
            </a:xfrm>
            <a:prstGeom prst="rect">
              <a:avLst/>
            </a:prstGeom>
            <a:noFill/>
            <a:ln w="9525">
              <a:noFill/>
              <a:miter lim="800000"/>
              <a:headEnd/>
              <a:tailEnd/>
            </a:ln>
          </p:spPr>
        </p:pic>
        <p:pic>
          <p:nvPicPr>
            <p:cNvPr id="79879" name="Picture 15" descr="C:\Users\user\Desktop\關懷據點照片要PPT製作用\血壓站\DSC07870.JPG"/>
            <p:cNvPicPr>
              <a:picLocks noChangeAspect="1" noChangeArrowheads="1"/>
            </p:cNvPicPr>
            <p:nvPr/>
          </p:nvPicPr>
          <p:blipFill>
            <a:blip r:embed="rId5" cstate="print"/>
            <a:srcRect/>
            <a:stretch>
              <a:fillRect/>
            </a:stretch>
          </p:blipFill>
          <p:spPr bwMode="auto">
            <a:xfrm>
              <a:off x="899592" y="2348880"/>
              <a:ext cx="2592288" cy="1890210"/>
            </a:xfrm>
            <a:prstGeom prst="rect">
              <a:avLst/>
            </a:prstGeom>
            <a:noFill/>
            <a:ln w="9525">
              <a:noFill/>
              <a:miter lim="800000"/>
              <a:headEnd/>
              <a:tailEnd/>
            </a:ln>
          </p:spPr>
        </p:pic>
        <p:pic>
          <p:nvPicPr>
            <p:cNvPr id="79880" name="Picture 16" descr="C:\Users\user\Desktop\關懷據點照片要PPT製作用\血壓站\DSC08894.JPG"/>
            <p:cNvPicPr>
              <a:picLocks noChangeAspect="1" noChangeArrowheads="1"/>
            </p:cNvPicPr>
            <p:nvPr/>
          </p:nvPicPr>
          <p:blipFill>
            <a:blip r:embed="rId6" cstate="print"/>
            <a:srcRect/>
            <a:stretch>
              <a:fillRect/>
            </a:stretch>
          </p:blipFill>
          <p:spPr bwMode="auto">
            <a:xfrm>
              <a:off x="3563888" y="404664"/>
              <a:ext cx="2496278" cy="1872208"/>
            </a:xfrm>
            <a:prstGeom prst="rect">
              <a:avLst/>
            </a:prstGeom>
            <a:noFill/>
            <a:ln w="9525">
              <a:noFill/>
              <a:miter lim="800000"/>
              <a:headEnd/>
              <a:tailEnd/>
            </a:ln>
          </p:spPr>
        </p:pic>
        <p:pic>
          <p:nvPicPr>
            <p:cNvPr id="79881" name="Picture 17" descr="C:\Users\user\Desktop\關懷據點照片要PPT製作用\血壓站\IMAG1644.jpg"/>
            <p:cNvPicPr>
              <a:picLocks noChangeAspect="1" noChangeArrowheads="1"/>
            </p:cNvPicPr>
            <p:nvPr/>
          </p:nvPicPr>
          <p:blipFill>
            <a:blip r:embed="rId7" cstate="print"/>
            <a:srcRect/>
            <a:stretch>
              <a:fillRect/>
            </a:stretch>
          </p:blipFill>
          <p:spPr bwMode="auto">
            <a:xfrm>
              <a:off x="899592" y="476672"/>
              <a:ext cx="2592288" cy="1800200"/>
            </a:xfrm>
            <a:prstGeom prst="rect">
              <a:avLst/>
            </a:prstGeom>
            <a:noFill/>
            <a:ln w="9525">
              <a:noFill/>
              <a:miter lim="800000"/>
              <a:headEnd/>
              <a:tailEnd/>
            </a:ln>
          </p:spPr>
        </p:pic>
      </p:grpSp>
      <p:pic>
        <p:nvPicPr>
          <p:cNvPr id="10251" name="Picture 11" descr="C:\Users\user\Desktop\關懷據點照片要PPT製作用\血壓站\DSC00548.JPG"/>
          <p:cNvPicPr>
            <a:picLocks noChangeAspect="1" noChangeArrowheads="1"/>
          </p:cNvPicPr>
          <p:nvPr/>
        </p:nvPicPr>
        <p:blipFill>
          <a:blip r:embed="rId8" cstate="print"/>
          <a:srcRect/>
          <a:stretch>
            <a:fillRect/>
          </a:stretch>
        </p:blipFill>
        <p:spPr bwMode="auto">
          <a:xfrm>
            <a:off x="468313" y="115888"/>
            <a:ext cx="7991475" cy="5545137"/>
          </a:xfrm>
          <a:prstGeom prst="rect">
            <a:avLst/>
          </a:prstGeom>
          <a:noFill/>
          <a:ln w="9525">
            <a:noFill/>
            <a:miter lim="800000"/>
            <a:headEnd/>
            <a:tailEnd/>
          </a:ln>
        </p:spPr>
      </p:pic>
      <p:sp>
        <p:nvSpPr>
          <p:cNvPr id="79875" name="矩形 10"/>
          <p:cNvSpPr>
            <a:spLocks noChangeArrowheads="1"/>
          </p:cNvSpPr>
          <p:nvPr/>
        </p:nvSpPr>
        <p:spPr bwMode="auto">
          <a:xfrm>
            <a:off x="827088" y="5661025"/>
            <a:ext cx="7775575" cy="831850"/>
          </a:xfrm>
          <a:prstGeom prst="rect">
            <a:avLst/>
          </a:prstGeom>
          <a:noFill/>
          <a:ln w="9525">
            <a:noFill/>
            <a:miter lim="800000"/>
            <a:headEnd/>
            <a:tailEnd/>
          </a:ln>
        </p:spPr>
        <p:txBody>
          <a:bodyPr>
            <a:spAutoFit/>
          </a:bodyPr>
          <a:lstStyle/>
          <a:p>
            <a:r>
              <a:rPr kumimoji="0" lang="zh-TW" altLang="en-US" sz="2400" b="1">
                <a:solidFill>
                  <a:srgbClr val="FF0000"/>
                </a:solidFill>
                <a:latin typeface="標楷體" pitchFamily="65" charset="-120"/>
                <a:ea typeface="標楷體" pitchFamily="65" charset="-120"/>
              </a:rPr>
              <a:t>每周一至周六，保健志工隊每日輪值，負責血壓站、醫護、急救、聯繫之預備工作</a:t>
            </a:r>
            <a:endParaRPr kumimoji="0" lang="zh-TW" altLang="en-US" sz="240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251"/>
                                        </p:tgtEl>
                                        <p:attrNameLst>
                                          <p:attrName>style.visibility</p:attrName>
                                        </p:attrNameLst>
                                      </p:cBhvr>
                                      <p:to>
                                        <p:strVal val="visible"/>
                                      </p:to>
                                    </p:set>
                                    <p:anim calcmode="lin" valueType="num">
                                      <p:cBhvr additive="base">
                                        <p:cTn id="13" dur="500" fill="hold"/>
                                        <p:tgtEl>
                                          <p:spTgt spid="10251"/>
                                        </p:tgtEl>
                                        <p:attrNameLst>
                                          <p:attrName>ppt_x</p:attrName>
                                        </p:attrNameLst>
                                      </p:cBhvr>
                                      <p:tavLst>
                                        <p:tav tm="0">
                                          <p:val>
                                            <p:strVal val="0-#ppt_w/2"/>
                                          </p:val>
                                        </p:tav>
                                        <p:tav tm="100000">
                                          <p:val>
                                            <p:strVal val="#ppt_x"/>
                                          </p:val>
                                        </p:tav>
                                      </p:tavLst>
                                    </p:anim>
                                    <p:anim calcmode="lin" valueType="num">
                                      <p:cBhvr additive="base">
                                        <p:cTn id="14" dur="500" fill="hold"/>
                                        <p:tgtEl>
                                          <p:spTgt spid="102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3" descr="C:\Users\user\Desktop\金華ㄟ春天！漫舞花弄巷2013-08-07\2013-08-17媒體報導藝術介入空間成果\020817in03-1.jpg"/>
          <p:cNvPicPr>
            <a:picLocks noChangeAspect="1" noChangeArrowheads="1"/>
          </p:cNvPicPr>
          <p:nvPr/>
        </p:nvPicPr>
        <p:blipFill>
          <a:blip r:embed="rId2" cstate="print"/>
          <a:srcRect/>
          <a:stretch>
            <a:fillRect/>
          </a:stretch>
        </p:blipFill>
        <p:spPr bwMode="auto">
          <a:xfrm>
            <a:off x="0" y="1"/>
            <a:ext cx="9144000" cy="6308725"/>
          </a:xfrm>
          <a:prstGeom prst="rect">
            <a:avLst/>
          </a:prstGeom>
          <a:noFill/>
          <a:ln w="9525">
            <a:noFill/>
            <a:miter lim="800000"/>
            <a:headEnd/>
            <a:tailEnd/>
          </a:ln>
        </p:spPr>
      </p:pic>
      <p:pic>
        <p:nvPicPr>
          <p:cNvPr id="70660" name="Picture 4" descr="C:\Users\user\Desktop\金華ㄟ春天！漫舞花弄巷2013-08-07\2013-08-17媒體報導藝術介入空間成果\020817in03-2.jpg"/>
          <p:cNvPicPr>
            <a:picLocks noChangeAspect="1" noChangeArrowheads="1"/>
          </p:cNvPicPr>
          <p:nvPr/>
        </p:nvPicPr>
        <p:blipFill>
          <a:blip r:embed="rId3" cstate="print"/>
          <a:srcRect/>
          <a:stretch>
            <a:fillRect/>
          </a:stretch>
        </p:blipFill>
        <p:spPr bwMode="auto">
          <a:xfrm>
            <a:off x="0" y="1"/>
            <a:ext cx="9144000" cy="6308725"/>
          </a:xfrm>
          <a:prstGeom prst="rect">
            <a:avLst/>
          </a:prstGeom>
          <a:noFill/>
          <a:ln w="9525">
            <a:noFill/>
            <a:miter lim="800000"/>
            <a:headEnd/>
            <a:tailEnd/>
          </a:ln>
        </p:spPr>
      </p:pic>
      <p:pic>
        <p:nvPicPr>
          <p:cNvPr id="2050" name="Picture 2" descr="H:\102資料夾\102照片\漫舞花弄巷揭幕2013-08-17\IMG_5225.JPG"/>
          <p:cNvPicPr>
            <a:picLocks noChangeAspect="1" noChangeArrowheads="1"/>
          </p:cNvPicPr>
          <p:nvPr/>
        </p:nvPicPr>
        <p:blipFill>
          <a:blip r:embed="rId4" cstate="print"/>
          <a:srcRect/>
          <a:stretch>
            <a:fillRect/>
          </a:stretch>
        </p:blipFill>
        <p:spPr bwMode="auto">
          <a:xfrm>
            <a:off x="0" y="0"/>
            <a:ext cx="9144000" cy="6604000"/>
          </a:xfrm>
          <a:prstGeom prst="rect">
            <a:avLst/>
          </a:prstGeom>
          <a:noFill/>
          <a:ln w="9525">
            <a:noFill/>
            <a:miter lim="800000"/>
            <a:headEnd/>
            <a:tailEnd/>
          </a:ln>
        </p:spPr>
      </p:pic>
      <p:pic>
        <p:nvPicPr>
          <p:cNvPr id="2051" name="Picture 3" descr="H:\102資料夾\102照片\漫舞花弄巷揭幕2013-08-17\IMG_5227.JPG"/>
          <p:cNvPicPr>
            <a:picLocks noChangeAspect="1" noChangeArrowheads="1"/>
          </p:cNvPicPr>
          <p:nvPr/>
        </p:nvPicPr>
        <p:blipFill>
          <a:blip r:embed="rId5" cstate="print"/>
          <a:srcRect/>
          <a:stretch>
            <a:fillRect/>
          </a:stretch>
        </p:blipFill>
        <p:spPr bwMode="auto">
          <a:xfrm>
            <a:off x="8792" y="0"/>
            <a:ext cx="9135208"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0659"/>
                                        </p:tgtEl>
                                        <p:attrNameLst>
                                          <p:attrName>style.visibility</p:attrName>
                                        </p:attrNameLst>
                                      </p:cBhvr>
                                      <p:to>
                                        <p:strVal val="visible"/>
                                      </p:to>
                                    </p:set>
                                    <p:anim calcmode="lin" valueType="num">
                                      <p:cBhvr additive="base">
                                        <p:cTn id="7" dur="500" fill="hold"/>
                                        <p:tgtEl>
                                          <p:spTgt spid="70659"/>
                                        </p:tgtEl>
                                        <p:attrNameLst>
                                          <p:attrName>ppt_x</p:attrName>
                                        </p:attrNameLst>
                                      </p:cBhvr>
                                      <p:tavLst>
                                        <p:tav tm="0">
                                          <p:val>
                                            <p:strVal val="#ppt_x"/>
                                          </p:val>
                                        </p:tav>
                                        <p:tav tm="100000">
                                          <p:val>
                                            <p:strVal val="#ppt_x"/>
                                          </p:val>
                                        </p:tav>
                                      </p:tavLst>
                                    </p:anim>
                                    <p:anim calcmode="lin" valueType="num">
                                      <p:cBhvr additive="base">
                                        <p:cTn id="8" dur="500" fill="hold"/>
                                        <p:tgtEl>
                                          <p:spTgt spid="706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70660"/>
                                        </p:tgtEl>
                                        <p:attrNameLst>
                                          <p:attrName>style.visibility</p:attrName>
                                        </p:attrNameLst>
                                      </p:cBhvr>
                                      <p:to>
                                        <p:strVal val="visible"/>
                                      </p:to>
                                    </p:set>
                                    <p:anim calcmode="lin" valueType="num">
                                      <p:cBhvr additive="base">
                                        <p:cTn id="13" dur="500" fill="hold"/>
                                        <p:tgtEl>
                                          <p:spTgt spid="70660"/>
                                        </p:tgtEl>
                                        <p:attrNameLst>
                                          <p:attrName>ppt_x</p:attrName>
                                        </p:attrNameLst>
                                      </p:cBhvr>
                                      <p:tavLst>
                                        <p:tav tm="0">
                                          <p:val>
                                            <p:strVal val="#ppt_x"/>
                                          </p:val>
                                        </p:tav>
                                        <p:tav tm="100000">
                                          <p:val>
                                            <p:strVal val="#ppt_x"/>
                                          </p:val>
                                        </p:tav>
                                      </p:tavLst>
                                    </p:anim>
                                    <p:anim calcmode="lin" valueType="num">
                                      <p:cBhvr additive="base">
                                        <p:cTn id="14" dur="500" fill="hold"/>
                                        <p:tgtEl>
                                          <p:spTgt spid="7066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additive="base">
                                        <p:cTn id="19" dur="500" fill="hold"/>
                                        <p:tgtEl>
                                          <p:spTgt spid="2050"/>
                                        </p:tgtEl>
                                        <p:attrNameLst>
                                          <p:attrName>ppt_x</p:attrName>
                                        </p:attrNameLst>
                                      </p:cBhvr>
                                      <p:tavLst>
                                        <p:tav tm="0">
                                          <p:val>
                                            <p:strVal val="#ppt_x"/>
                                          </p:val>
                                        </p:tav>
                                        <p:tav tm="100000">
                                          <p:val>
                                            <p:strVal val="#ppt_x"/>
                                          </p:val>
                                        </p:tav>
                                      </p:tavLst>
                                    </p:anim>
                                    <p:anim calcmode="lin" valueType="num">
                                      <p:cBhvr additive="base">
                                        <p:cTn id="20"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051"/>
                                        </p:tgtEl>
                                        <p:attrNameLst>
                                          <p:attrName>style.visibility</p:attrName>
                                        </p:attrNameLst>
                                      </p:cBhvr>
                                      <p:to>
                                        <p:strVal val="visible"/>
                                      </p:to>
                                    </p:set>
                                    <p:anim calcmode="lin" valueType="num">
                                      <p:cBhvr additive="base">
                                        <p:cTn id="25" dur="500" fill="hold"/>
                                        <p:tgtEl>
                                          <p:spTgt spid="2051"/>
                                        </p:tgtEl>
                                        <p:attrNameLst>
                                          <p:attrName>ppt_x</p:attrName>
                                        </p:attrNameLst>
                                      </p:cBhvr>
                                      <p:tavLst>
                                        <p:tav tm="0">
                                          <p:val>
                                            <p:strVal val="#ppt_x"/>
                                          </p:val>
                                        </p:tav>
                                        <p:tav tm="100000">
                                          <p:val>
                                            <p:strVal val="#ppt_x"/>
                                          </p:val>
                                        </p:tav>
                                      </p:tavLst>
                                    </p:anim>
                                    <p:anim calcmode="lin" valueType="num">
                                      <p:cBhvr additive="base">
                                        <p:cTn id="26" dur="500" fill="hold"/>
                                        <p:tgtEl>
                                          <p:spTgt spid="20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群組 19"/>
          <p:cNvGrpSpPr/>
          <p:nvPr/>
        </p:nvGrpSpPr>
        <p:grpSpPr>
          <a:xfrm>
            <a:off x="467544" y="1196752"/>
            <a:ext cx="8208912" cy="4896544"/>
            <a:chOff x="611560" y="1484784"/>
            <a:chExt cx="7813249" cy="4608512"/>
          </a:xfrm>
        </p:grpSpPr>
        <p:pic>
          <p:nvPicPr>
            <p:cNvPr id="13319" name="Picture 7" descr="F:\104.01.28志工會議、衛教\IMAG1576.jpg"/>
            <p:cNvPicPr>
              <a:picLocks noChangeAspect="1" noChangeArrowheads="1"/>
            </p:cNvPicPr>
            <p:nvPr/>
          </p:nvPicPr>
          <p:blipFill>
            <a:blip r:embed="rId2" cstate="print"/>
            <a:srcRect/>
            <a:stretch>
              <a:fillRect/>
            </a:stretch>
          </p:blipFill>
          <p:spPr bwMode="auto">
            <a:xfrm>
              <a:off x="3203848" y="3140968"/>
              <a:ext cx="5220961" cy="2952328"/>
            </a:xfrm>
            <a:prstGeom prst="rect">
              <a:avLst/>
            </a:prstGeom>
            <a:noFill/>
          </p:spPr>
        </p:pic>
        <p:grpSp>
          <p:nvGrpSpPr>
            <p:cNvPr id="19" name="群組 18"/>
            <p:cNvGrpSpPr/>
            <p:nvPr/>
          </p:nvGrpSpPr>
          <p:grpSpPr>
            <a:xfrm>
              <a:off x="611560" y="1484784"/>
              <a:ext cx="7776864" cy="1570816"/>
              <a:chOff x="755576" y="2276872"/>
              <a:chExt cx="7776864" cy="1426800"/>
            </a:xfrm>
          </p:grpSpPr>
          <p:pic>
            <p:nvPicPr>
              <p:cNvPr id="13315" name="Picture 3" descr="F:\104.01.28志工會議、衛教\IMAG1554.jpg"/>
              <p:cNvPicPr>
                <a:picLocks noChangeAspect="1" noChangeArrowheads="1"/>
              </p:cNvPicPr>
              <p:nvPr/>
            </p:nvPicPr>
            <p:blipFill>
              <a:blip r:embed="rId3" cstate="print"/>
              <a:srcRect/>
              <a:stretch>
                <a:fillRect/>
              </a:stretch>
            </p:blipFill>
            <p:spPr bwMode="auto">
              <a:xfrm>
                <a:off x="5940152" y="2276872"/>
                <a:ext cx="2592288" cy="1426800"/>
              </a:xfrm>
              <a:prstGeom prst="rect">
                <a:avLst/>
              </a:prstGeom>
              <a:noFill/>
            </p:spPr>
          </p:pic>
          <p:pic>
            <p:nvPicPr>
              <p:cNvPr id="13318" name="Picture 6" descr="F:\104.01.28志工會議、衛教\IMAG1567.jpg"/>
              <p:cNvPicPr>
                <a:picLocks noChangeAspect="1" noChangeArrowheads="1"/>
              </p:cNvPicPr>
              <p:nvPr/>
            </p:nvPicPr>
            <p:blipFill>
              <a:blip r:embed="rId4" cstate="print"/>
              <a:srcRect/>
              <a:stretch>
                <a:fillRect/>
              </a:stretch>
            </p:blipFill>
            <p:spPr bwMode="auto">
              <a:xfrm>
                <a:off x="755576" y="2276872"/>
                <a:ext cx="2523184" cy="1426800"/>
              </a:xfrm>
              <a:prstGeom prst="rect">
                <a:avLst/>
              </a:prstGeom>
              <a:noFill/>
            </p:spPr>
          </p:pic>
          <p:pic>
            <p:nvPicPr>
              <p:cNvPr id="13320" name="Picture 8" descr="F:\104.01.28志工會議、衛教\IMAG1577.jpg"/>
              <p:cNvPicPr>
                <a:picLocks noChangeAspect="1" noChangeArrowheads="1"/>
              </p:cNvPicPr>
              <p:nvPr/>
            </p:nvPicPr>
            <p:blipFill>
              <a:blip r:embed="rId5" cstate="print"/>
              <a:srcRect/>
              <a:stretch>
                <a:fillRect/>
              </a:stretch>
            </p:blipFill>
            <p:spPr bwMode="auto">
              <a:xfrm>
                <a:off x="3347864" y="2276872"/>
                <a:ext cx="2523184" cy="1426800"/>
              </a:xfrm>
              <a:prstGeom prst="rect">
                <a:avLst/>
              </a:prstGeom>
              <a:noFill/>
            </p:spPr>
          </p:pic>
        </p:grpSp>
        <p:grpSp>
          <p:nvGrpSpPr>
            <p:cNvPr id="3" name="群組 12"/>
            <p:cNvGrpSpPr/>
            <p:nvPr/>
          </p:nvGrpSpPr>
          <p:grpSpPr>
            <a:xfrm>
              <a:off x="611560" y="3140968"/>
              <a:ext cx="2546810" cy="2952328"/>
              <a:chOff x="899592" y="3645024"/>
              <a:chExt cx="2546810" cy="2952328"/>
            </a:xfrm>
          </p:grpSpPr>
          <p:pic>
            <p:nvPicPr>
              <p:cNvPr id="13316" name="Picture 4" descr="F:\104.01.28志工會議、衛教\IMAG1564.jpg"/>
              <p:cNvPicPr>
                <a:picLocks noChangeAspect="1" noChangeArrowheads="1"/>
              </p:cNvPicPr>
              <p:nvPr/>
            </p:nvPicPr>
            <p:blipFill>
              <a:blip r:embed="rId6" cstate="print"/>
              <a:srcRect/>
              <a:stretch>
                <a:fillRect/>
              </a:stretch>
            </p:blipFill>
            <p:spPr bwMode="auto">
              <a:xfrm>
                <a:off x="899592" y="3645024"/>
                <a:ext cx="2523184" cy="1426800"/>
              </a:xfrm>
              <a:prstGeom prst="rect">
                <a:avLst/>
              </a:prstGeom>
              <a:noFill/>
            </p:spPr>
          </p:pic>
          <p:pic>
            <p:nvPicPr>
              <p:cNvPr id="13323" name="Picture 11" descr="F:\104.01.28志工會議、衛教\IMAG1545.jpg"/>
              <p:cNvPicPr>
                <a:picLocks noChangeAspect="1" noChangeArrowheads="1"/>
              </p:cNvPicPr>
              <p:nvPr/>
            </p:nvPicPr>
            <p:blipFill>
              <a:blip r:embed="rId7" cstate="print"/>
              <a:srcRect/>
              <a:stretch>
                <a:fillRect/>
              </a:stretch>
            </p:blipFill>
            <p:spPr bwMode="auto">
              <a:xfrm>
                <a:off x="899592" y="5157192"/>
                <a:ext cx="2546810" cy="1440160"/>
              </a:xfrm>
              <a:prstGeom prst="rect">
                <a:avLst/>
              </a:prstGeom>
              <a:noFill/>
            </p:spPr>
          </p:pic>
        </p:grpSp>
      </p:grpSp>
      <p:sp>
        <p:nvSpPr>
          <p:cNvPr id="16" name="矩形 9"/>
          <p:cNvSpPr>
            <a:spLocks noChangeArrowheads="1"/>
          </p:cNvSpPr>
          <p:nvPr/>
        </p:nvSpPr>
        <p:spPr bwMode="auto">
          <a:xfrm>
            <a:off x="2267744" y="6165304"/>
            <a:ext cx="4494212" cy="523875"/>
          </a:xfrm>
          <a:prstGeom prst="rect">
            <a:avLst/>
          </a:prstGeom>
          <a:noFill/>
          <a:ln w="9525">
            <a:noFill/>
            <a:miter lim="800000"/>
            <a:headEnd/>
            <a:tailEnd/>
          </a:ln>
        </p:spPr>
        <p:txBody>
          <a:bodyPr wrap="none">
            <a:spAutoFit/>
          </a:bodyPr>
          <a:lstStyle/>
          <a:p>
            <a:r>
              <a:rPr lang="zh-TW" altLang="en-US" sz="2800" b="1" dirty="0">
                <a:solidFill>
                  <a:srgbClr val="FF0000"/>
                </a:solidFill>
                <a:latin typeface="標楷體" pitchFamily="65" charset="-120"/>
                <a:ea typeface="標楷體" pitchFamily="65" charset="-120"/>
              </a:rPr>
              <a:t>保健志工月會報、專業訓練</a:t>
            </a:r>
          </a:p>
        </p:txBody>
      </p:sp>
      <p:sp>
        <p:nvSpPr>
          <p:cNvPr id="15" name="Rectangle 2"/>
          <p:cNvSpPr>
            <a:spLocks noChangeArrowheads="1"/>
          </p:cNvSpPr>
          <p:nvPr/>
        </p:nvSpPr>
        <p:spPr bwMode="auto">
          <a:xfrm>
            <a:off x="1691680" y="260648"/>
            <a:ext cx="5580063" cy="633413"/>
          </a:xfrm>
          <a:prstGeom prst="rect">
            <a:avLst/>
          </a:prstGeom>
          <a:noFill/>
          <a:ln w="9525">
            <a:noFill/>
            <a:miter lim="800000"/>
            <a:headEnd/>
            <a:tailEnd/>
          </a:ln>
        </p:spPr>
        <p:txBody>
          <a:bodyPr anchor="b"/>
          <a:lstStyle/>
          <a:p>
            <a:r>
              <a:rPr kumimoji="0" lang="zh-TW" altLang="en-US" sz="3200" b="1" dirty="0">
                <a:solidFill>
                  <a:srgbClr val="0000FF"/>
                </a:solidFill>
                <a:latin typeface="Trebuchet MS" pitchFamily="34" charset="0"/>
                <a:ea typeface="標楷體" pitchFamily="65" charset="-120"/>
              </a:rPr>
              <a:t>三、志工人力運用與管理</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1"/>
          <p:cNvGrpSpPr>
            <a:grpSpLocks/>
          </p:cNvGrpSpPr>
          <p:nvPr/>
        </p:nvGrpSpPr>
        <p:grpSpPr bwMode="auto">
          <a:xfrm>
            <a:off x="431800" y="1412875"/>
            <a:ext cx="8207375" cy="4122738"/>
            <a:chOff x="827584" y="548680"/>
            <a:chExt cx="7080667" cy="3546304"/>
          </a:xfrm>
        </p:grpSpPr>
        <p:pic>
          <p:nvPicPr>
            <p:cNvPr id="31749" name="Picture 2" descr="C:\Users\user\Desktop\關懷據點照片要PPT製作用\志工會議\IMG_4614.JPG"/>
            <p:cNvPicPr>
              <a:picLocks noChangeAspect="1" noChangeArrowheads="1"/>
            </p:cNvPicPr>
            <p:nvPr/>
          </p:nvPicPr>
          <p:blipFill>
            <a:blip r:embed="rId2" cstate="print"/>
            <a:srcRect/>
            <a:stretch>
              <a:fillRect/>
            </a:stretch>
          </p:blipFill>
          <p:spPr bwMode="auto">
            <a:xfrm>
              <a:off x="827584" y="548680"/>
              <a:ext cx="2304256" cy="1728192"/>
            </a:xfrm>
            <a:prstGeom prst="rect">
              <a:avLst/>
            </a:prstGeom>
            <a:noFill/>
            <a:ln w="9525">
              <a:noFill/>
              <a:miter lim="800000"/>
              <a:headEnd/>
              <a:tailEnd/>
            </a:ln>
          </p:spPr>
        </p:pic>
        <p:pic>
          <p:nvPicPr>
            <p:cNvPr id="31750" name="Picture 3" descr="C:\Users\user\Desktop\關懷據點照片要PPT製作用\志工會議\DSC06037.JPG"/>
            <p:cNvPicPr>
              <a:picLocks noChangeAspect="1" noChangeArrowheads="1"/>
            </p:cNvPicPr>
            <p:nvPr/>
          </p:nvPicPr>
          <p:blipFill>
            <a:blip r:embed="rId3" cstate="print"/>
            <a:srcRect/>
            <a:stretch>
              <a:fillRect/>
            </a:stretch>
          </p:blipFill>
          <p:spPr bwMode="auto">
            <a:xfrm>
              <a:off x="827584" y="2348880"/>
              <a:ext cx="2304256" cy="1728192"/>
            </a:xfrm>
            <a:prstGeom prst="rect">
              <a:avLst/>
            </a:prstGeom>
            <a:noFill/>
            <a:ln w="9525">
              <a:noFill/>
              <a:miter lim="800000"/>
              <a:headEnd/>
              <a:tailEnd/>
            </a:ln>
          </p:spPr>
        </p:pic>
        <p:pic>
          <p:nvPicPr>
            <p:cNvPr id="31751" name="Picture 4" descr="C:\Users\user\Desktop\關懷據點照片要PPT製作用\志工會議\DSC06661.JPG"/>
            <p:cNvPicPr>
              <a:picLocks noChangeAspect="1" noChangeArrowheads="1"/>
            </p:cNvPicPr>
            <p:nvPr/>
          </p:nvPicPr>
          <p:blipFill>
            <a:blip r:embed="rId4" cstate="print"/>
            <a:srcRect/>
            <a:stretch>
              <a:fillRect/>
            </a:stretch>
          </p:blipFill>
          <p:spPr bwMode="auto">
            <a:xfrm>
              <a:off x="5580112" y="548680"/>
              <a:ext cx="2328139" cy="1746104"/>
            </a:xfrm>
            <a:prstGeom prst="rect">
              <a:avLst/>
            </a:prstGeom>
            <a:noFill/>
            <a:ln w="9525">
              <a:noFill/>
              <a:miter lim="800000"/>
              <a:headEnd/>
              <a:tailEnd/>
            </a:ln>
          </p:spPr>
        </p:pic>
        <p:pic>
          <p:nvPicPr>
            <p:cNvPr id="31752" name="Picture 5" descr="C:\Users\user\Desktop\關懷據點照片要PPT製作用\志工會議\DSC06667.JPG"/>
            <p:cNvPicPr>
              <a:picLocks noChangeAspect="1" noChangeArrowheads="1"/>
            </p:cNvPicPr>
            <p:nvPr/>
          </p:nvPicPr>
          <p:blipFill>
            <a:blip r:embed="rId5" cstate="print"/>
            <a:srcRect/>
            <a:stretch>
              <a:fillRect/>
            </a:stretch>
          </p:blipFill>
          <p:spPr bwMode="auto">
            <a:xfrm>
              <a:off x="3203848" y="548680"/>
              <a:ext cx="2328139" cy="1746104"/>
            </a:xfrm>
            <a:prstGeom prst="rect">
              <a:avLst/>
            </a:prstGeom>
            <a:noFill/>
            <a:ln w="9525">
              <a:noFill/>
              <a:miter lim="800000"/>
              <a:headEnd/>
              <a:tailEnd/>
            </a:ln>
          </p:spPr>
        </p:pic>
        <p:pic>
          <p:nvPicPr>
            <p:cNvPr id="31753" name="Picture 6" descr="C:\Users\user\Desktop\關懷據點照片要PPT製作用\志工會議\DSC06684.JPG"/>
            <p:cNvPicPr>
              <a:picLocks noChangeAspect="1" noChangeArrowheads="1"/>
            </p:cNvPicPr>
            <p:nvPr/>
          </p:nvPicPr>
          <p:blipFill>
            <a:blip r:embed="rId6" cstate="print"/>
            <a:srcRect/>
            <a:stretch>
              <a:fillRect/>
            </a:stretch>
          </p:blipFill>
          <p:spPr bwMode="auto">
            <a:xfrm>
              <a:off x="5580112" y="2348880"/>
              <a:ext cx="2328139" cy="1746104"/>
            </a:xfrm>
            <a:prstGeom prst="rect">
              <a:avLst/>
            </a:prstGeom>
            <a:noFill/>
            <a:ln w="9525">
              <a:noFill/>
              <a:miter lim="800000"/>
              <a:headEnd/>
              <a:tailEnd/>
            </a:ln>
          </p:spPr>
        </p:pic>
        <p:pic>
          <p:nvPicPr>
            <p:cNvPr id="31754" name="Picture 7" descr="C:\Users\user\Desktop\關懷據點照片要PPT製作用\志工會議\DSC06692.JPG"/>
            <p:cNvPicPr>
              <a:picLocks noChangeAspect="1" noChangeArrowheads="1"/>
            </p:cNvPicPr>
            <p:nvPr/>
          </p:nvPicPr>
          <p:blipFill>
            <a:blip r:embed="rId7" cstate="print"/>
            <a:srcRect/>
            <a:stretch>
              <a:fillRect/>
            </a:stretch>
          </p:blipFill>
          <p:spPr bwMode="auto">
            <a:xfrm>
              <a:off x="3203848" y="2348880"/>
              <a:ext cx="2328139" cy="1746104"/>
            </a:xfrm>
            <a:prstGeom prst="rect">
              <a:avLst/>
            </a:prstGeom>
            <a:noFill/>
            <a:ln w="9525">
              <a:noFill/>
              <a:miter lim="800000"/>
              <a:headEnd/>
              <a:tailEnd/>
            </a:ln>
          </p:spPr>
        </p:pic>
      </p:grpSp>
      <p:sp>
        <p:nvSpPr>
          <p:cNvPr id="31747" name="矩形 9"/>
          <p:cNvSpPr>
            <a:spLocks noChangeArrowheads="1"/>
          </p:cNvSpPr>
          <p:nvPr/>
        </p:nvSpPr>
        <p:spPr bwMode="auto">
          <a:xfrm>
            <a:off x="2483768" y="5733256"/>
            <a:ext cx="4494212" cy="523875"/>
          </a:xfrm>
          <a:prstGeom prst="rect">
            <a:avLst/>
          </a:prstGeom>
          <a:noFill/>
          <a:ln w="9525">
            <a:noFill/>
            <a:miter lim="800000"/>
            <a:headEnd/>
            <a:tailEnd/>
          </a:ln>
        </p:spPr>
        <p:txBody>
          <a:bodyPr wrap="none">
            <a:spAutoFit/>
          </a:bodyPr>
          <a:lstStyle/>
          <a:p>
            <a:r>
              <a:rPr lang="zh-TW" altLang="en-US" sz="2800" b="1" dirty="0">
                <a:solidFill>
                  <a:srgbClr val="FF0000"/>
                </a:solidFill>
                <a:latin typeface="標楷體" pitchFamily="65" charset="-120"/>
                <a:ea typeface="標楷體" pitchFamily="65" charset="-120"/>
              </a:rPr>
              <a:t>保健志工月會報、專業訓練</a:t>
            </a:r>
          </a:p>
        </p:txBody>
      </p:sp>
      <p:sp>
        <p:nvSpPr>
          <p:cNvPr id="31748" name="Rectangle 2"/>
          <p:cNvSpPr>
            <a:spLocks noChangeArrowheads="1"/>
          </p:cNvSpPr>
          <p:nvPr/>
        </p:nvSpPr>
        <p:spPr bwMode="auto">
          <a:xfrm>
            <a:off x="1763688" y="332656"/>
            <a:ext cx="5580062" cy="719138"/>
          </a:xfrm>
          <a:prstGeom prst="rect">
            <a:avLst/>
          </a:prstGeom>
          <a:noFill/>
          <a:ln w="9525">
            <a:noFill/>
            <a:miter lim="800000"/>
            <a:headEnd/>
            <a:tailEnd/>
          </a:ln>
        </p:spPr>
        <p:txBody>
          <a:bodyPr anchor="b"/>
          <a:lstStyle/>
          <a:p>
            <a:r>
              <a:rPr kumimoji="0" lang="zh-TW" altLang="en-US" sz="3200" b="1" smtClean="0">
                <a:solidFill>
                  <a:srgbClr val="0000FF"/>
                </a:solidFill>
                <a:latin typeface="Trebuchet MS" pitchFamily="34" charset="0"/>
                <a:ea typeface="標楷體" pitchFamily="65" charset="-120"/>
              </a:rPr>
              <a:t>三、志</a:t>
            </a:r>
            <a:r>
              <a:rPr kumimoji="0" lang="zh-TW" altLang="en-US" sz="3200" b="1" dirty="0">
                <a:solidFill>
                  <a:srgbClr val="0000FF"/>
                </a:solidFill>
                <a:latin typeface="Trebuchet MS" pitchFamily="34" charset="0"/>
                <a:ea typeface="標楷體" pitchFamily="65" charset="-120"/>
              </a:rPr>
              <a:t>工人力運用與管理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3"/>
          <p:cNvGrpSpPr>
            <a:grpSpLocks/>
          </p:cNvGrpSpPr>
          <p:nvPr/>
        </p:nvGrpSpPr>
        <p:grpSpPr bwMode="auto">
          <a:xfrm>
            <a:off x="323850" y="188913"/>
            <a:ext cx="8280400" cy="5761037"/>
            <a:chOff x="683568" y="620688"/>
            <a:chExt cx="4852489" cy="3661192"/>
          </a:xfrm>
        </p:grpSpPr>
        <p:pic>
          <p:nvPicPr>
            <p:cNvPr id="36867" name="Picture 2" descr="C:\Users\USER\Desktop\關懷據點照片要PPT製作用\衛教\IMG_4545.JPG"/>
            <p:cNvPicPr>
              <a:picLocks noChangeAspect="1" noChangeArrowheads="1"/>
            </p:cNvPicPr>
            <p:nvPr/>
          </p:nvPicPr>
          <p:blipFill>
            <a:blip r:embed="rId2" cstate="print"/>
            <a:srcRect/>
            <a:stretch>
              <a:fillRect/>
            </a:stretch>
          </p:blipFill>
          <p:spPr bwMode="auto">
            <a:xfrm>
              <a:off x="2327320" y="3078728"/>
              <a:ext cx="1563624" cy="1172718"/>
            </a:xfrm>
            <a:prstGeom prst="rect">
              <a:avLst/>
            </a:prstGeom>
            <a:noFill/>
            <a:ln w="9525">
              <a:noFill/>
              <a:miter lim="800000"/>
              <a:headEnd/>
              <a:tailEnd/>
            </a:ln>
          </p:spPr>
        </p:pic>
        <p:pic>
          <p:nvPicPr>
            <p:cNvPr id="36868" name="Picture 3" descr="C:\Users\USER\Desktop\關懷據點照片要PPT製作用\衛教\DSC07286.JPG"/>
            <p:cNvPicPr>
              <a:picLocks noChangeAspect="1" noChangeArrowheads="1"/>
            </p:cNvPicPr>
            <p:nvPr/>
          </p:nvPicPr>
          <p:blipFill>
            <a:blip r:embed="rId3" cstate="print"/>
            <a:srcRect/>
            <a:stretch>
              <a:fillRect/>
            </a:stretch>
          </p:blipFill>
          <p:spPr bwMode="auto">
            <a:xfrm>
              <a:off x="683568" y="3089528"/>
              <a:ext cx="1563624" cy="1172718"/>
            </a:xfrm>
            <a:prstGeom prst="rect">
              <a:avLst/>
            </a:prstGeom>
            <a:noFill/>
            <a:ln w="9525">
              <a:noFill/>
              <a:miter lim="800000"/>
              <a:headEnd/>
              <a:tailEnd/>
            </a:ln>
          </p:spPr>
        </p:pic>
        <p:pic>
          <p:nvPicPr>
            <p:cNvPr id="36869" name="Picture 4" descr="C:\Users\USER\Desktop\關懷據點照片要PPT製作用\衛教\DSC07288.JPG"/>
            <p:cNvPicPr>
              <a:picLocks noChangeAspect="1" noChangeArrowheads="1"/>
            </p:cNvPicPr>
            <p:nvPr/>
          </p:nvPicPr>
          <p:blipFill>
            <a:blip r:embed="rId4" cstate="print"/>
            <a:srcRect/>
            <a:stretch>
              <a:fillRect/>
            </a:stretch>
          </p:blipFill>
          <p:spPr bwMode="auto">
            <a:xfrm>
              <a:off x="2327320" y="1866063"/>
              <a:ext cx="1563624" cy="1172718"/>
            </a:xfrm>
            <a:prstGeom prst="rect">
              <a:avLst/>
            </a:prstGeom>
            <a:noFill/>
            <a:ln w="9525">
              <a:noFill/>
              <a:miter lim="800000"/>
              <a:headEnd/>
              <a:tailEnd/>
            </a:ln>
          </p:spPr>
        </p:pic>
        <p:pic>
          <p:nvPicPr>
            <p:cNvPr id="36870" name="Picture 5" descr="C:\Users\USER\Desktop\關懷據點照片要PPT製作用\衛教\DSC07290.JPG"/>
            <p:cNvPicPr>
              <a:picLocks noChangeAspect="1" noChangeArrowheads="1"/>
            </p:cNvPicPr>
            <p:nvPr/>
          </p:nvPicPr>
          <p:blipFill>
            <a:blip r:embed="rId5" cstate="print"/>
            <a:srcRect/>
            <a:stretch>
              <a:fillRect/>
            </a:stretch>
          </p:blipFill>
          <p:spPr bwMode="auto">
            <a:xfrm>
              <a:off x="3951582" y="1866063"/>
              <a:ext cx="1563624" cy="1172718"/>
            </a:xfrm>
            <a:prstGeom prst="rect">
              <a:avLst/>
            </a:prstGeom>
            <a:noFill/>
            <a:ln w="9525">
              <a:noFill/>
              <a:miter lim="800000"/>
              <a:headEnd/>
              <a:tailEnd/>
            </a:ln>
          </p:spPr>
        </p:pic>
        <p:pic>
          <p:nvPicPr>
            <p:cNvPr id="36871" name="Picture 6" descr="C:\Users\USER\Desktop\關懷據點照片要PPT製作用\衛教\DSC07299.JPG"/>
            <p:cNvPicPr>
              <a:picLocks noChangeAspect="1" noChangeArrowheads="1"/>
            </p:cNvPicPr>
            <p:nvPr/>
          </p:nvPicPr>
          <p:blipFill>
            <a:blip r:embed="rId6" cstate="print"/>
            <a:srcRect/>
            <a:stretch>
              <a:fillRect/>
            </a:stretch>
          </p:blipFill>
          <p:spPr bwMode="auto">
            <a:xfrm>
              <a:off x="695400" y="1866063"/>
              <a:ext cx="1563624" cy="1172718"/>
            </a:xfrm>
            <a:prstGeom prst="rect">
              <a:avLst/>
            </a:prstGeom>
            <a:noFill/>
            <a:ln w="9525">
              <a:noFill/>
              <a:miter lim="800000"/>
              <a:headEnd/>
              <a:tailEnd/>
            </a:ln>
          </p:spPr>
        </p:pic>
        <p:pic>
          <p:nvPicPr>
            <p:cNvPr id="36872" name="Picture 7" descr="C:\Users\USER\Desktop\關懷據點照片要PPT製作用\衛教\DSC07307.JPG"/>
            <p:cNvPicPr>
              <a:picLocks noChangeAspect="1" noChangeArrowheads="1"/>
            </p:cNvPicPr>
            <p:nvPr/>
          </p:nvPicPr>
          <p:blipFill>
            <a:blip r:embed="rId7" cstate="print"/>
            <a:srcRect/>
            <a:stretch>
              <a:fillRect/>
            </a:stretch>
          </p:blipFill>
          <p:spPr bwMode="auto">
            <a:xfrm>
              <a:off x="3972433" y="620688"/>
              <a:ext cx="1563624" cy="1172718"/>
            </a:xfrm>
            <a:prstGeom prst="rect">
              <a:avLst/>
            </a:prstGeom>
            <a:noFill/>
            <a:ln w="9525">
              <a:noFill/>
              <a:miter lim="800000"/>
              <a:headEnd/>
              <a:tailEnd/>
            </a:ln>
          </p:spPr>
        </p:pic>
        <p:pic>
          <p:nvPicPr>
            <p:cNvPr id="36873" name="Picture 8" descr="C:\Users\USER\Desktop\關懷據點照片要PPT製作用\衛教\DSC07323.JPG"/>
            <p:cNvPicPr>
              <a:picLocks noChangeAspect="1" noChangeArrowheads="1"/>
            </p:cNvPicPr>
            <p:nvPr/>
          </p:nvPicPr>
          <p:blipFill>
            <a:blip r:embed="rId8" cstate="print"/>
            <a:srcRect/>
            <a:stretch>
              <a:fillRect/>
            </a:stretch>
          </p:blipFill>
          <p:spPr bwMode="auto">
            <a:xfrm>
              <a:off x="2339752" y="620688"/>
              <a:ext cx="1563624" cy="1172718"/>
            </a:xfrm>
            <a:prstGeom prst="rect">
              <a:avLst/>
            </a:prstGeom>
            <a:noFill/>
            <a:ln w="9525">
              <a:noFill/>
              <a:miter lim="800000"/>
              <a:headEnd/>
              <a:tailEnd/>
            </a:ln>
          </p:spPr>
        </p:pic>
        <p:pic>
          <p:nvPicPr>
            <p:cNvPr id="36874" name="Picture 9" descr="C:\Users\USER\Desktop\關懷據點照片要PPT製作用\衛教\DSC07326.JPG"/>
            <p:cNvPicPr>
              <a:picLocks noChangeAspect="1" noChangeArrowheads="1"/>
            </p:cNvPicPr>
            <p:nvPr/>
          </p:nvPicPr>
          <p:blipFill>
            <a:blip r:embed="rId9" cstate="print"/>
            <a:srcRect/>
            <a:stretch>
              <a:fillRect/>
            </a:stretch>
          </p:blipFill>
          <p:spPr bwMode="auto">
            <a:xfrm>
              <a:off x="683568" y="620688"/>
              <a:ext cx="1563624" cy="1172718"/>
            </a:xfrm>
            <a:prstGeom prst="rect">
              <a:avLst/>
            </a:prstGeom>
            <a:noFill/>
            <a:ln w="9525">
              <a:noFill/>
              <a:miter lim="800000"/>
              <a:headEnd/>
              <a:tailEnd/>
            </a:ln>
          </p:spPr>
        </p:pic>
        <p:pic>
          <p:nvPicPr>
            <p:cNvPr id="36875" name="Picture 10" descr="C:\Users\USER\Desktop\關懷據點照片要PPT製作用\衛教\IMG_4525.JPG"/>
            <p:cNvPicPr>
              <a:picLocks noChangeAspect="1" noChangeArrowheads="1"/>
            </p:cNvPicPr>
            <p:nvPr/>
          </p:nvPicPr>
          <p:blipFill>
            <a:blip r:embed="rId10" cstate="print"/>
            <a:srcRect/>
            <a:stretch>
              <a:fillRect/>
            </a:stretch>
          </p:blipFill>
          <p:spPr bwMode="auto">
            <a:xfrm>
              <a:off x="3972433" y="3124800"/>
              <a:ext cx="1542773" cy="1157080"/>
            </a:xfrm>
            <a:prstGeom prst="rect">
              <a:avLst/>
            </a:prstGeom>
            <a:noFill/>
            <a:ln w="9525">
              <a:noFill/>
              <a:miter lim="800000"/>
              <a:headEnd/>
              <a:tailEnd/>
            </a:ln>
          </p:spPr>
        </p:pic>
      </p:grpSp>
      <p:sp>
        <p:nvSpPr>
          <p:cNvPr id="36866" name="矩形 11"/>
          <p:cNvSpPr>
            <a:spLocks noChangeArrowheads="1"/>
          </p:cNvSpPr>
          <p:nvPr/>
        </p:nvSpPr>
        <p:spPr bwMode="auto">
          <a:xfrm>
            <a:off x="2627313" y="6021388"/>
            <a:ext cx="3057525" cy="523875"/>
          </a:xfrm>
          <a:prstGeom prst="rect">
            <a:avLst/>
          </a:prstGeom>
          <a:noFill/>
          <a:ln w="9525">
            <a:noFill/>
            <a:miter lim="800000"/>
            <a:headEnd/>
            <a:tailEnd/>
          </a:ln>
        </p:spPr>
        <p:txBody>
          <a:bodyPr wrap="none">
            <a:spAutoFit/>
          </a:bodyPr>
          <a:lstStyle/>
          <a:p>
            <a:r>
              <a:rPr lang="zh-TW" altLang="en-US" sz="2800" b="1">
                <a:solidFill>
                  <a:srgbClr val="FF0000"/>
                </a:solidFill>
                <a:latin typeface="標楷體" pitchFamily="65" charset="-120"/>
                <a:ea typeface="標楷體" pitchFamily="65" charset="-120"/>
              </a:rPr>
              <a:t>保健志工專業訓練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5"/>
          <p:cNvGrpSpPr>
            <a:grpSpLocks/>
          </p:cNvGrpSpPr>
          <p:nvPr/>
        </p:nvGrpSpPr>
        <p:grpSpPr bwMode="auto">
          <a:xfrm>
            <a:off x="468313" y="188913"/>
            <a:ext cx="7718425" cy="5788025"/>
            <a:chOff x="467544" y="476672"/>
            <a:chExt cx="7718600" cy="5788950"/>
          </a:xfrm>
        </p:grpSpPr>
        <p:pic>
          <p:nvPicPr>
            <p:cNvPr id="37891" name="Picture 2" descr="C:\Users\user\Desktop\關懷據點照片要PPT製作用\AED\IMG_4091.JPG"/>
            <p:cNvPicPr>
              <a:picLocks noChangeAspect="1" noChangeArrowheads="1"/>
            </p:cNvPicPr>
            <p:nvPr/>
          </p:nvPicPr>
          <p:blipFill>
            <a:blip r:embed="rId2" cstate="print"/>
            <a:srcRect/>
            <a:stretch>
              <a:fillRect/>
            </a:stretch>
          </p:blipFill>
          <p:spPr bwMode="auto">
            <a:xfrm>
              <a:off x="3059833" y="2420888"/>
              <a:ext cx="2520280" cy="1890210"/>
            </a:xfrm>
            <a:prstGeom prst="rect">
              <a:avLst/>
            </a:prstGeom>
            <a:noFill/>
            <a:ln w="9525">
              <a:noFill/>
              <a:miter lim="800000"/>
              <a:headEnd/>
              <a:tailEnd/>
            </a:ln>
          </p:spPr>
        </p:pic>
        <p:pic>
          <p:nvPicPr>
            <p:cNvPr id="37892" name="Picture 3" descr="C:\Users\user\Desktop\關懷據點照片要PPT製作用\AED\IMG_4106.JPG"/>
            <p:cNvPicPr>
              <a:picLocks noChangeAspect="1" noChangeArrowheads="1"/>
            </p:cNvPicPr>
            <p:nvPr/>
          </p:nvPicPr>
          <p:blipFill>
            <a:blip r:embed="rId3" cstate="print"/>
            <a:srcRect/>
            <a:stretch>
              <a:fillRect/>
            </a:stretch>
          </p:blipFill>
          <p:spPr bwMode="auto">
            <a:xfrm>
              <a:off x="467544" y="2420888"/>
              <a:ext cx="2520280" cy="1890210"/>
            </a:xfrm>
            <a:prstGeom prst="rect">
              <a:avLst/>
            </a:prstGeom>
            <a:noFill/>
            <a:ln w="9525">
              <a:noFill/>
              <a:miter lim="800000"/>
              <a:headEnd/>
              <a:tailEnd/>
            </a:ln>
          </p:spPr>
        </p:pic>
        <p:pic>
          <p:nvPicPr>
            <p:cNvPr id="37893" name="Picture 5" descr="C:\Users\user\Desktop\關懷據點照片要PPT製作用\AED\IMG_4116.JPG"/>
            <p:cNvPicPr>
              <a:picLocks noChangeAspect="1" noChangeArrowheads="1"/>
            </p:cNvPicPr>
            <p:nvPr/>
          </p:nvPicPr>
          <p:blipFill>
            <a:blip r:embed="rId4" cstate="print"/>
            <a:srcRect/>
            <a:stretch>
              <a:fillRect/>
            </a:stretch>
          </p:blipFill>
          <p:spPr bwMode="auto">
            <a:xfrm>
              <a:off x="3059832" y="476672"/>
              <a:ext cx="2448272" cy="1836204"/>
            </a:xfrm>
            <a:prstGeom prst="rect">
              <a:avLst/>
            </a:prstGeom>
            <a:noFill/>
            <a:ln w="9525">
              <a:noFill/>
              <a:miter lim="800000"/>
              <a:headEnd/>
              <a:tailEnd/>
            </a:ln>
          </p:spPr>
        </p:pic>
        <p:pic>
          <p:nvPicPr>
            <p:cNvPr id="37894" name="Picture 6" descr="C:\Users\user\Desktop\關懷據點照片要PPT製作用\AED\IMG_4125.JPG"/>
            <p:cNvPicPr>
              <a:picLocks noChangeAspect="1" noChangeArrowheads="1"/>
            </p:cNvPicPr>
            <p:nvPr/>
          </p:nvPicPr>
          <p:blipFill>
            <a:blip r:embed="rId5" cstate="print"/>
            <a:srcRect/>
            <a:stretch>
              <a:fillRect/>
            </a:stretch>
          </p:blipFill>
          <p:spPr bwMode="auto">
            <a:xfrm>
              <a:off x="539552" y="476672"/>
              <a:ext cx="2462016" cy="1846512"/>
            </a:xfrm>
            <a:prstGeom prst="rect">
              <a:avLst/>
            </a:prstGeom>
            <a:noFill/>
            <a:ln w="9525">
              <a:noFill/>
              <a:miter lim="800000"/>
              <a:headEnd/>
              <a:tailEnd/>
            </a:ln>
          </p:spPr>
        </p:pic>
        <p:pic>
          <p:nvPicPr>
            <p:cNvPr id="37895" name="Picture 7" descr="C:\Users\user\Desktop\關懷據點照片要PPT製作用\AED\IMG_4127.JPG"/>
            <p:cNvPicPr>
              <a:picLocks noChangeAspect="1" noChangeArrowheads="1"/>
            </p:cNvPicPr>
            <p:nvPr/>
          </p:nvPicPr>
          <p:blipFill>
            <a:blip r:embed="rId6" cstate="print"/>
            <a:srcRect/>
            <a:stretch>
              <a:fillRect/>
            </a:stretch>
          </p:blipFill>
          <p:spPr bwMode="auto">
            <a:xfrm>
              <a:off x="5580112" y="476672"/>
              <a:ext cx="2496277" cy="1872208"/>
            </a:xfrm>
            <a:prstGeom prst="rect">
              <a:avLst/>
            </a:prstGeom>
            <a:noFill/>
            <a:ln w="9525">
              <a:noFill/>
              <a:miter lim="800000"/>
              <a:headEnd/>
              <a:tailEnd/>
            </a:ln>
          </p:spPr>
        </p:pic>
        <p:pic>
          <p:nvPicPr>
            <p:cNvPr id="37896" name="Picture 9" descr="C:\Users\user\Desktop\關懷據點照片要PPT製作用\AED\IMG_4145.JPG"/>
            <p:cNvPicPr>
              <a:picLocks noChangeAspect="1" noChangeArrowheads="1"/>
            </p:cNvPicPr>
            <p:nvPr/>
          </p:nvPicPr>
          <p:blipFill>
            <a:blip r:embed="rId7" cstate="print"/>
            <a:srcRect/>
            <a:stretch>
              <a:fillRect/>
            </a:stretch>
          </p:blipFill>
          <p:spPr bwMode="auto">
            <a:xfrm>
              <a:off x="3059832" y="4365104"/>
              <a:ext cx="2534024" cy="1900518"/>
            </a:xfrm>
            <a:prstGeom prst="rect">
              <a:avLst/>
            </a:prstGeom>
            <a:noFill/>
            <a:ln w="9525">
              <a:noFill/>
              <a:miter lim="800000"/>
              <a:headEnd/>
              <a:tailEnd/>
            </a:ln>
          </p:spPr>
        </p:pic>
        <p:pic>
          <p:nvPicPr>
            <p:cNvPr id="37897" name="Picture 10" descr="C:\Users\user\Desktop\關懷據點照片要PPT製作用\AED\IMG_4134.JPG"/>
            <p:cNvPicPr>
              <a:picLocks noChangeAspect="1" noChangeArrowheads="1"/>
            </p:cNvPicPr>
            <p:nvPr/>
          </p:nvPicPr>
          <p:blipFill>
            <a:blip r:embed="rId8" cstate="print"/>
            <a:srcRect/>
            <a:stretch>
              <a:fillRect/>
            </a:stretch>
          </p:blipFill>
          <p:spPr bwMode="auto">
            <a:xfrm>
              <a:off x="467544" y="4365104"/>
              <a:ext cx="2534024" cy="1900518"/>
            </a:xfrm>
            <a:prstGeom prst="rect">
              <a:avLst/>
            </a:prstGeom>
            <a:noFill/>
            <a:ln w="9525">
              <a:noFill/>
              <a:miter lim="800000"/>
              <a:headEnd/>
              <a:tailEnd/>
            </a:ln>
          </p:spPr>
        </p:pic>
        <p:pic>
          <p:nvPicPr>
            <p:cNvPr id="37898" name="Picture 11" descr="C:\Users\user\Desktop\關懷據點照片要PPT製作用\AED\IMG_4144.JPG"/>
            <p:cNvPicPr>
              <a:picLocks noChangeAspect="1" noChangeArrowheads="1"/>
            </p:cNvPicPr>
            <p:nvPr/>
          </p:nvPicPr>
          <p:blipFill>
            <a:blip r:embed="rId9" cstate="print"/>
            <a:srcRect/>
            <a:stretch>
              <a:fillRect/>
            </a:stretch>
          </p:blipFill>
          <p:spPr bwMode="auto">
            <a:xfrm>
              <a:off x="5652120" y="2420888"/>
              <a:ext cx="2534024" cy="1900518"/>
            </a:xfrm>
            <a:prstGeom prst="rect">
              <a:avLst/>
            </a:prstGeom>
            <a:noFill/>
            <a:ln w="9525">
              <a:noFill/>
              <a:miter lim="800000"/>
              <a:headEnd/>
              <a:tailEnd/>
            </a:ln>
          </p:spPr>
        </p:pic>
        <p:pic>
          <p:nvPicPr>
            <p:cNvPr id="37899" name="Picture 12" descr="C:\Users\user\Desktop\關懷據點照片要PPT製作用\AED\IMG_4133.JPG"/>
            <p:cNvPicPr>
              <a:picLocks noChangeAspect="1" noChangeArrowheads="1"/>
            </p:cNvPicPr>
            <p:nvPr/>
          </p:nvPicPr>
          <p:blipFill>
            <a:blip r:embed="rId10" cstate="print"/>
            <a:srcRect/>
            <a:stretch>
              <a:fillRect/>
            </a:stretch>
          </p:blipFill>
          <p:spPr bwMode="auto">
            <a:xfrm>
              <a:off x="5652119" y="4365104"/>
              <a:ext cx="2520281" cy="1890212"/>
            </a:xfrm>
            <a:prstGeom prst="rect">
              <a:avLst/>
            </a:prstGeom>
            <a:noFill/>
            <a:ln w="9525">
              <a:noFill/>
              <a:miter lim="800000"/>
              <a:headEnd/>
              <a:tailEnd/>
            </a:ln>
          </p:spPr>
        </p:pic>
      </p:grpSp>
      <p:sp>
        <p:nvSpPr>
          <p:cNvPr id="37890" name="矩形 17"/>
          <p:cNvSpPr>
            <a:spLocks noChangeArrowheads="1"/>
          </p:cNvSpPr>
          <p:nvPr/>
        </p:nvSpPr>
        <p:spPr bwMode="auto">
          <a:xfrm>
            <a:off x="1042988" y="6092825"/>
            <a:ext cx="6769100" cy="523875"/>
          </a:xfrm>
          <a:prstGeom prst="rect">
            <a:avLst/>
          </a:prstGeom>
          <a:noFill/>
          <a:ln w="9525">
            <a:noFill/>
            <a:miter lim="800000"/>
            <a:headEnd/>
            <a:tailEnd/>
          </a:ln>
        </p:spPr>
        <p:txBody>
          <a:bodyPr>
            <a:spAutoFit/>
          </a:bodyPr>
          <a:lstStyle/>
          <a:p>
            <a:r>
              <a:rPr lang="zh-TW" altLang="en-US" sz="2800" b="1">
                <a:solidFill>
                  <a:srgbClr val="FF0000"/>
                </a:solidFill>
                <a:latin typeface="標楷體" pitchFamily="65" charset="-120"/>
                <a:ea typeface="標楷體" pitchFamily="65" charset="-120"/>
              </a:rPr>
              <a:t>保健志工專業訓練</a:t>
            </a:r>
            <a:r>
              <a:rPr lang="en-US" altLang="zh-TW" sz="2800" b="1">
                <a:solidFill>
                  <a:srgbClr val="FF0000"/>
                </a:solidFill>
                <a:latin typeface="標楷體" pitchFamily="65" charset="-120"/>
                <a:ea typeface="標楷體" pitchFamily="65" charset="-120"/>
              </a:rPr>
              <a:t>AED</a:t>
            </a:r>
            <a:r>
              <a:rPr lang="zh-TW" altLang="en-US" sz="2800" b="1">
                <a:solidFill>
                  <a:srgbClr val="FF0000"/>
                </a:solidFill>
                <a:latin typeface="標楷體" pitchFamily="65" charset="-120"/>
                <a:ea typeface="標楷體" pitchFamily="65" charset="-120"/>
              </a:rPr>
              <a:t>使用時機及操作要領</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副標題 1"/>
          <p:cNvSpPr>
            <a:spLocks noGrp="1"/>
          </p:cNvSpPr>
          <p:nvPr>
            <p:ph type="subTitle" idx="1"/>
          </p:nvPr>
        </p:nvSpPr>
        <p:spPr bwMode="auto">
          <a:xfrm>
            <a:off x="1474177" y="5053013"/>
            <a:ext cx="5637335" cy="881062"/>
          </a:xfrm>
          <a:noFill/>
          <a:ln>
            <a:miter lim="800000"/>
            <a:headEnd/>
            <a:tailEnd/>
          </a:ln>
        </p:spPr>
        <p:txBody>
          <a:bodyPr vert="horz" wrap="square" lIns="91440" tIns="45720" rIns="91440" bIns="45720" numCol="1" anchor="t" anchorCtr="0" compatLnSpc="1">
            <a:prstTxWarp prst="textNoShape">
              <a:avLst/>
            </a:prstTxWarp>
          </a:bodyPr>
          <a:lstStyle/>
          <a:p>
            <a:endParaRPr lang="zh-TW" altLang="en-US" smtClean="0">
              <a:ea typeface="新細明體" charset="-120"/>
            </a:endParaRPr>
          </a:p>
        </p:txBody>
      </p:sp>
      <p:sp>
        <p:nvSpPr>
          <p:cNvPr id="69634" name="標題 2"/>
          <p:cNvSpPr>
            <a:spLocks noGrp="1"/>
          </p:cNvSpPr>
          <p:nvPr>
            <p:ph type="ctrTitle"/>
          </p:nvPr>
        </p:nvSpPr>
        <p:spPr bwMode="auto">
          <a:xfrm>
            <a:off x="817685" y="3132139"/>
            <a:ext cx="7174523" cy="1793875"/>
          </a:xfrm>
          <a:noFill/>
          <a:ln>
            <a:miter lim="800000"/>
            <a:headEnd/>
            <a:tailEnd/>
          </a:ln>
        </p:spPr>
        <p:txBody>
          <a:bodyPr vert="horz" wrap="square" lIns="91440" tIns="45720" rIns="91440" bIns="45720" numCol="1" anchor="t" anchorCtr="0" compatLnSpc="1">
            <a:prstTxWarp prst="textNoShape">
              <a:avLst/>
            </a:prstTxWarp>
          </a:bodyPr>
          <a:lstStyle/>
          <a:p>
            <a:pPr marL="639763"/>
            <a:endParaRPr lang="zh-TW" altLang="en-US" smtClean="0">
              <a:ea typeface="新細明體" charset="-120"/>
            </a:endParaRPr>
          </a:p>
        </p:txBody>
      </p:sp>
      <p:pic>
        <p:nvPicPr>
          <p:cNvPr id="69635" name="Picture 2"/>
          <p:cNvPicPr>
            <a:picLocks noChangeAspect="1" noChangeArrowheads="1"/>
          </p:cNvPicPr>
          <p:nvPr/>
        </p:nvPicPr>
        <p:blipFill>
          <a:blip r:embed="rId2" cstate="print"/>
          <a:srcRect/>
          <a:stretch>
            <a:fillRect/>
          </a:stretch>
        </p:blipFill>
        <p:spPr bwMode="auto">
          <a:xfrm>
            <a:off x="-5862" y="-4763"/>
            <a:ext cx="9144000" cy="6858001"/>
          </a:xfrm>
          <a:prstGeom prst="rect">
            <a:avLst/>
          </a:prstGeom>
          <a:noFill/>
          <a:ln w="9525">
            <a:noFill/>
            <a:miter lim="800000"/>
            <a:headEnd/>
            <a:tailEnd/>
          </a:ln>
        </p:spPr>
      </p:pic>
      <p:sp>
        <p:nvSpPr>
          <p:cNvPr id="8" name="副標題 2"/>
          <p:cNvSpPr txBox="1">
            <a:spLocks/>
          </p:cNvSpPr>
          <p:nvPr/>
        </p:nvSpPr>
        <p:spPr>
          <a:xfrm>
            <a:off x="1403839" y="3860800"/>
            <a:ext cx="7200900" cy="1512888"/>
          </a:xfrm>
          <a:prstGeom prst="rect">
            <a:avLst/>
          </a:prstGeom>
        </p:spPr>
        <p:txBody>
          <a:bodyPr/>
          <a:lstStyle/>
          <a:p>
            <a:pPr algn="ctr" fontAlgn="auto">
              <a:spcBef>
                <a:spcPct val="20000"/>
              </a:spcBef>
              <a:spcAft>
                <a:spcPts val="300"/>
              </a:spcAft>
              <a:buClr>
                <a:schemeClr val="accent6">
                  <a:lumMod val="75000"/>
                </a:schemeClr>
              </a:buClr>
              <a:buSzPct val="130000"/>
              <a:buFont typeface="Georgia" pitchFamily="18" charset="0"/>
              <a:buNone/>
              <a:defRPr/>
            </a:pPr>
            <a:r>
              <a:rPr kumimoji="0" lang="zh-TW" altLang="en-US" sz="4800" dirty="0">
                <a:solidFill>
                  <a:schemeClr val="tx2"/>
                </a:solidFill>
                <a:latin typeface="標楷體" pitchFamily="65" charset="-120"/>
                <a:ea typeface="文鼎粗隸"/>
              </a:rPr>
              <a:t> </a:t>
            </a:r>
            <a:endParaRPr kumimoji="0" lang="en-US" altLang="zh-TW" sz="4800" dirty="0">
              <a:solidFill>
                <a:schemeClr val="tx2"/>
              </a:solidFill>
              <a:latin typeface="標楷體" pitchFamily="65" charset="-120"/>
              <a:ea typeface="文鼎粗隸"/>
            </a:endParaRPr>
          </a:p>
          <a:p>
            <a:pPr algn="ctr" fontAlgn="auto">
              <a:spcBef>
                <a:spcPct val="20000"/>
              </a:spcBef>
              <a:spcAft>
                <a:spcPts val="300"/>
              </a:spcAft>
              <a:buClr>
                <a:schemeClr val="accent6">
                  <a:lumMod val="75000"/>
                </a:schemeClr>
              </a:buClr>
              <a:buSzPct val="130000"/>
              <a:buFont typeface="Georgia" pitchFamily="18" charset="0"/>
              <a:buNone/>
              <a:defRPr/>
            </a:pPr>
            <a:r>
              <a:rPr kumimoji="0" lang="zh-TW" altLang="en-US" sz="4800" dirty="0">
                <a:solidFill>
                  <a:schemeClr val="tx2"/>
                </a:solidFill>
                <a:latin typeface="標楷體" pitchFamily="65" charset="-120"/>
                <a:ea typeface="文鼎粗隸"/>
              </a:rPr>
              <a:t>                     </a:t>
            </a:r>
            <a:endParaRPr kumimoji="0" lang="zh-TW" altLang="en-US" sz="2800" dirty="0">
              <a:solidFill>
                <a:schemeClr val="tx2"/>
              </a:solidFill>
              <a:latin typeface="標楷體" pitchFamily="65" charset="-120"/>
              <a:ea typeface="文鼎粗隸"/>
            </a:endParaRPr>
          </a:p>
        </p:txBody>
      </p:sp>
      <p:sp>
        <p:nvSpPr>
          <p:cNvPr id="69638" name="Rectangle 4"/>
          <p:cNvSpPr>
            <a:spLocks noChangeArrowheads="1"/>
          </p:cNvSpPr>
          <p:nvPr/>
        </p:nvSpPr>
        <p:spPr bwMode="auto">
          <a:xfrm>
            <a:off x="3707904" y="836712"/>
            <a:ext cx="1415772" cy="461665"/>
          </a:xfrm>
          <a:prstGeom prst="rect">
            <a:avLst/>
          </a:prstGeom>
          <a:noFill/>
          <a:ln w="9525">
            <a:noFill/>
            <a:miter lim="800000"/>
            <a:headEnd/>
            <a:tailEnd/>
          </a:ln>
        </p:spPr>
        <p:txBody>
          <a:bodyPr wrap="none">
            <a:spAutoFit/>
          </a:bodyPr>
          <a:lstStyle/>
          <a:p>
            <a:pPr>
              <a:buClr>
                <a:schemeClr val="tx1"/>
              </a:buClr>
              <a:buFont typeface="Wingdings" pitchFamily="2" charset="2"/>
              <a:buNone/>
            </a:pPr>
            <a:r>
              <a:rPr kumimoji="0" lang="zh-TW" altLang="en-US" sz="2400" b="1" dirty="0">
                <a:solidFill>
                  <a:srgbClr val="FF0000"/>
                </a:solidFill>
                <a:latin typeface="Comic Sans MS" pitchFamily="66" charset="0"/>
                <a:ea typeface="標楷體" pitchFamily="65" charset="-120"/>
              </a:rPr>
              <a:t>電話問安</a:t>
            </a:r>
          </a:p>
        </p:txBody>
      </p:sp>
      <p:sp>
        <p:nvSpPr>
          <p:cNvPr id="69639" name="Rectangle 4"/>
          <p:cNvSpPr>
            <a:spLocks noChangeArrowheads="1"/>
          </p:cNvSpPr>
          <p:nvPr/>
        </p:nvSpPr>
        <p:spPr bwMode="auto">
          <a:xfrm>
            <a:off x="3923928" y="3501008"/>
            <a:ext cx="1415772" cy="461665"/>
          </a:xfrm>
          <a:prstGeom prst="rect">
            <a:avLst/>
          </a:prstGeom>
          <a:noFill/>
          <a:ln w="9525">
            <a:noFill/>
            <a:miter lim="800000"/>
            <a:headEnd/>
            <a:tailEnd/>
          </a:ln>
        </p:spPr>
        <p:txBody>
          <a:bodyPr wrap="none">
            <a:spAutoFit/>
          </a:bodyPr>
          <a:lstStyle/>
          <a:p>
            <a:pPr>
              <a:buClr>
                <a:schemeClr val="tx1"/>
              </a:buClr>
              <a:buFont typeface="Wingdings" pitchFamily="2" charset="2"/>
              <a:buNone/>
            </a:pPr>
            <a:r>
              <a:rPr kumimoji="0" lang="zh-TW" altLang="en-US" sz="2400" b="1" dirty="0">
                <a:solidFill>
                  <a:srgbClr val="FF0000"/>
                </a:solidFill>
                <a:latin typeface="Comic Sans MS" pitchFamily="66" charset="0"/>
                <a:ea typeface="標楷體" pitchFamily="65" charset="-120"/>
              </a:rPr>
              <a:t>關懷訪視</a:t>
            </a:r>
          </a:p>
        </p:txBody>
      </p:sp>
      <p:grpSp>
        <p:nvGrpSpPr>
          <p:cNvPr id="17" name="群組 16"/>
          <p:cNvGrpSpPr/>
          <p:nvPr/>
        </p:nvGrpSpPr>
        <p:grpSpPr>
          <a:xfrm>
            <a:off x="755576" y="4005064"/>
            <a:ext cx="8102729" cy="2232248"/>
            <a:chOff x="899592" y="4221088"/>
            <a:chExt cx="7958713" cy="2125537"/>
          </a:xfrm>
        </p:grpSpPr>
        <p:pic>
          <p:nvPicPr>
            <p:cNvPr id="69642" name="Picture 4" descr="IMG_0604"/>
            <p:cNvPicPr>
              <a:picLocks noChangeAspect="1" noChangeArrowheads="1"/>
            </p:cNvPicPr>
            <p:nvPr/>
          </p:nvPicPr>
          <p:blipFill>
            <a:blip r:embed="rId3" cstate="print"/>
            <a:srcRect/>
            <a:stretch>
              <a:fillRect/>
            </a:stretch>
          </p:blipFill>
          <p:spPr bwMode="auto">
            <a:xfrm>
              <a:off x="3491880" y="4221088"/>
              <a:ext cx="2617701" cy="2125537"/>
            </a:xfrm>
            <a:prstGeom prst="rect">
              <a:avLst/>
            </a:prstGeom>
            <a:noFill/>
            <a:ln w="9525">
              <a:noFill/>
              <a:miter lim="800000"/>
              <a:headEnd/>
              <a:tailEnd/>
            </a:ln>
          </p:spPr>
        </p:pic>
        <p:pic>
          <p:nvPicPr>
            <p:cNvPr id="69643" name="Picture 5" descr="IMG_4322"/>
            <p:cNvPicPr>
              <a:picLocks noChangeAspect="1" noChangeArrowheads="1"/>
            </p:cNvPicPr>
            <p:nvPr/>
          </p:nvPicPr>
          <p:blipFill>
            <a:blip r:embed="rId4" cstate="print"/>
            <a:srcRect/>
            <a:stretch>
              <a:fillRect/>
            </a:stretch>
          </p:blipFill>
          <p:spPr bwMode="auto">
            <a:xfrm>
              <a:off x="6228184" y="4221088"/>
              <a:ext cx="2630121" cy="2120156"/>
            </a:xfrm>
            <a:prstGeom prst="rect">
              <a:avLst/>
            </a:prstGeom>
            <a:noFill/>
            <a:ln w="9525">
              <a:noFill/>
              <a:miter lim="800000"/>
              <a:headEnd/>
              <a:tailEnd/>
            </a:ln>
          </p:spPr>
        </p:pic>
        <p:pic>
          <p:nvPicPr>
            <p:cNvPr id="69644" name="Picture 6" descr="IMG_1817"/>
            <p:cNvPicPr>
              <a:picLocks noChangeAspect="1" noChangeArrowheads="1"/>
            </p:cNvPicPr>
            <p:nvPr/>
          </p:nvPicPr>
          <p:blipFill>
            <a:blip r:embed="rId5" cstate="print"/>
            <a:srcRect/>
            <a:stretch>
              <a:fillRect/>
            </a:stretch>
          </p:blipFill>
          <p:spPr bwMode="auto">
            <a:xfrm>
              <a:off x="899592" y="4221088"/>
              <a:ext cx="2515874" cy="2120156"/>
            </a:xfrm>
            <a:prstGeom prst="rect">
              <a:avLst/>
            </a:prstGeom>
            <a:noFill/>
            <a:ln w="9525">
              <a:noFill/>
              <a:miter lim="800000"/>
              <a:headEnd/>
              <a:tailEnd/>
            </a:ln>
          </p:spPr>
        </p:pic>
      </p:grpSp>
      <p:grpSp>
        <p:nvGrpSpPr>
          <p:cNvPr id="14" name="群組 13"/>
          <p:cNvGrpSpPr/>
          <p:nvPr/>
        </p:nvGrpSpPr>
        <p:grpSpPr>
          <a:xfrm>
            <a:off x="971600" y="1340768"/>
            <a:ext cx="7778511" cy="2088232"/>
            <a:chOff x="611560" y="1340768"/>
            <a:chExt cx="7994535" cy="2108200"/>
          </a:xfrm>
        </p:grpSpPr>
        <p:pic>
          <p:nvPicPr>
            <p:cNvPr id="15" name="Picture 9" descr="IMG_1937"/>
            <p:cNvPicPr>
              <a:picLocks noChangeAspect="1" noChangeArrowheads="1"/>
            </p:cNvPicPr>
            <p:nvPr/>
          </p:nvPicPr>
          <p:blipFill>
            <a:blip r:embed="rId6" cstate="print"/>
            <a:srcRect/>
            <a:stretch>
              <a:fillRect/>
            </a:stretch>
          </p:blipFill>
          <p:spPr bwMode="auto">
            <a:xfrm>
              <a:off x="611560" y="1340768"/>
              <a:ext cx="2642089" cy="2078037"/>
            </a:xfrm>
            <a:prstGeom prst="rect">
              <a:avLst/>
            </a:prstGeom>
            <a:noFill/>
            <a:ln w="9525">
              <a:noFill/>
              <a:miter lim="800000"/>
              <a:headEnd/>
              <a:tailEnd/>
            </a:ln>
            <a:effectLst>
              <a:outerShdw dist="139700" dir="2700000" algn="tl" rotWithShape="0">
                <a:srgbClr val="333333">
                  <a:alpha val="64999"/>
                </a:srgbClr>
              </a:outerShdw>
            </a:effectLst>
          </p:spPr>
        </p:pic>
        <p:pic>
          <p:nvPicPr>
            <p:cNvPr id="16" name="Picture 10" descr="IMG_1944"/>
            <p:cNvPicPr>
              <a:picLocks noChangeAspect="1" noChangeArrowheads="1"/>
            </p:cNvPicPr>
            <p:nvPr/>
          </p:nvPicPr>
          <p:blipFill>
            <a:blip r:embed="rId7" cstate="print"/>
            <a:srcRect/>
            <a:stretch>
              <a:fillRect/>
            </a:stretch>
          </p:blipFill>
          <p:spPr bwMode="auto">
            <a:xfrm>
              <a:off x="6084168" y="1340768"/>
              <a:ext cx="2521927" cy="2078038"/>
            </a:xfrm>
            <a:prstGeom prst="rect">
              <a:avLst/>
            </a:prstGeom>
            <a:noFill/>
            <a:ln w="9525">
              <a:noFill/>
              <a:miter lim="800000"/>
              <a:headEnd/>
              <a:tailEnd/>
            </a:ln>
            <a:effectLst>
              <a:outerShdw dist="139700" dir="2700000" algn="tl" rotWithShape="0">
                <a:srgbClr val="333333">
                  <a:alpha val="64999"/>
                </a:srgbClr>
              </a:outerShdw>
            </a:effectLst>
          </p:spPr>
        </p:pic>
        <p:pic>
          <p:nvPicPr>
            <p:cNvPr id="69645" name="Picture 7" descr="IMG_0581"/>
            <p:cNvPicPr>
              <a:picLocks noChangeAspect="1" noChangeArrowheads="1"/>
            </p:cNvPicPr>
            <p:nvPr/>
          </p:nvPicPr>
          <p:blipFill>
            <a:blip r:embed="rId8" cstate="print"/>
            <a:srcRect/>
            <a:stretch>
              <a:fillRect/>
            </a:stretch>
          </p:blipFill>
          <p:spPr bwMode="auto">
            <a:xfrm>
              <a:off x="3419872" y="1340768"/>
              <a:ext cx="2586403" cy="2108200"/>
            </a:xfrm>
            <a:prstGeom prst="rect">
              <a:avLst/>
            </a:prstGeom>
            <a:noFill/>
            <a:ln w="9525">
              <a:noFill/>
              <a:miter lim="800000"/>
              <a:headEnd/>
              <a:tailEnd/>
            </a:ln>
          </p:spPr>
        </p:pic>
      </p:grpSp>
      <p:sp>
        <p:nvSpPr>
          <p:cNvPr id="18" name="Rectangle 2"/>
          <p:cNvSpPr>
            <a:spLocks noChangeArrowheads="1"/>
          </p:cNvSpPr>
          <p:nvPr/>
        </p:nvSpPr>
        <p:spPr bwMode="auto">
          <a:xfrm>
            <a:off x="1583160" y="116632"/>
            <a:ext cx="7560840" cy="627062"/>
          </a:xfrm>
          <a:prstGeom prst="rect">
            <a:avLst/>
          </a:prstGeom>
          <a:noFill/>
          <a:ln w="9525">
            <a:noFill/>
            <a:miter lim="800000"/>
            <a:headEnd/>
            <a:tailEnd/>
          </a:ln>
        </p:spPr>
        <p:txBody>
          <a:bodyPr anchor="b"/>
          <a:lstStyle/>
          <a:p>
            <a:r>
              <a:rPr kumimoji="0" lang="zh-TW" altLang="en-US" sz="2800" b="1" dirty="0">
                <a:solidFill>
                  <a:srgbClr val="0000FF"/>
                </a:solidFill>
                <a:latin typeface="Trebuchet MS" pitchFamily="34" charset="0"/>
                <a:ea typeface="標楷體" pitchFamily="65" charset="-120"/>
              </a:rPr>
              <a:t>四、服務項目</a:t>
            </a:r>
            <a:r>
              <a:rPr kumimoji="0" lang="zh-TW" altLang="en-US" sz="2800" b="1">
                <a:solidFill>
                  <a:srgbClr val="0000FF"/>
                </a:solidFill>
                <a:latin typeface="Trebuchet MS" pitchFamily="34" charset="0"/>
                <a:ea typeface="標楷體" pitchFamily="65" charset="-120"/>
              </a:rPr>
              <a:t>執行</a:t>
            </a:r>
            <a:r>
              <a:rPr kumimoji="0" lang="zh-TW" altLang="en-US" sz="2800" b="1" smtClean="0">
                <a:solidFill>
                  <a:srgbClr val="0000FF"/>
                </a:solidFill>
                <a:latin typeface="Trebuchet MS" pitchFamily="34" charset="0"/>
                <a:ea typeface="標楷體" pitchFamily="65" charset="-120"/>
              </a:rPr>
              <a:t>績效－</a:t>
            </a:r>
            <a:r>
              <a:rPr kumimoji="0" lang="en-US" altLang="zh-TW" sz="2800" b="1" dirty="0" smtClean="0">
                <a:solidFill>
                  <a:srgbClr val="0000FF"/>
                </a:solidFill>
                <a:latin typeface="Trebuchet MS" pitchFamily="34" charset="0"/>
                <a:ea typeface="標楷體" pitchFamily="65" charset="-120"/>
              </a:rPr>
              <a:t>1.</a:t>
            </a:r>
            <a:r>
              <a:rPr kumimoji="0" lang="zh-TW" altLang="en-US" sz="2800" b="1" dirty="0" smtClean="0">
                <a:solidFill>
                  <a:srgbClr val="0000FF"/>
                </a:solidFill>
                <a:latin typeface="Trebuchet MS" pitchFamily="34" charset="0"/>
                <a:ea typeface="標楷體" pitchFamily="65" charset="-120"/>
              </a:rPr>
              <a:t>關懷訪視</a:t>
            </a:r>
            <a:endParaRPr kumimoji="0" lang="zh-TW" altLang="en-US" sz="2800" b="1" dirty="0">
              <a:solidFill>
                <a:srgbClr val="0000FF"/>
              </a:solidFill>
              <a:latin typeface="Trebuchet MS" pitchFamily="34" charset="0"/>
              <a:ea typeface="標楷體" pitchFamily="65" charset="-12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2"/>
          <p:cNvGrpSpPr/>
          <p:nvPr/>
        </p:nvGrpSpPr>
        <p:grpSpPr>
          <a:xfrm>
            <a:off x="323528" y="1196752"/>
            <a:ext cx="8568952" cy="4931691"/>
            <a:chOff x="539552" y="548680"/>
            <a:chExt cx="8280920" cy="4715667"/>
          </a:xfrm>
        </p:grpSpPr>
        <p:grpSp>
          <p:nvGrpSpPr>
            <p:cNvPr id="3" name="群組 7"/>
            <p:cNvGrpSpPr/>
            <p:nvPr/>
          </p:nvGrpSpPr>
          <p:grpSpPr>
            <a:xfrm>
              <a:off x="539552" y="3717032"/>
              <a:ext cx="8280920" cy="1547315"/>
              <a:chOff x="755576" y="620688"/>
              <a:chExt cx="8280920" cy="1547315"/>
            </a:xfrm>
          </p:grpSpPr>
          <p:pic>
            <p:nvPicPr>
              <p:cNvPr id="4098" name="Picture 2" descr="F:\104.03.19關懷訪視\IMAG2606.jpg"/>
              <p:cNvPicPr>
                <a:picLocks noChangeAspect="1" noChangeArrowheads="1"/>
              </p:cNvPicPr>
              <p:nvPr/>
            </p:nvPicPr>
            <p:blipFill>
              <a:blip r:embed="rId2" cstate="print"/>
              <a:srcRect/>
              <a:stretch>
                <a:fillRect/>
              </a:stretch>
            </p:blipFill>
            <p:spPr bwMode="auto">
              <a:xfrm>
                <a:off x="755576" y="633118"/>
                <a:ext cx="2708131" cy="1531384"/>
              </a:xfrm>
              <a:prstGeom prst="rect">
                <a:avLst/>
              </a:prstGeom>
              <a:noFill/>
            </p:spPr>
          </p:pic>
          <p:pic>
            <p:nvPicPr>
              <p:cNvPr id="4100" name="Picture 4" descr="F:\104.06.05社區關懷訪視\IMAG6139.jpg"/>
              <p:cNvPicPr>
                <a:picLocks noChangeAspect="1" noChangeArrowheads="1"/>
              </p:cNvPicPr>
              <p:nvPr/>
            </p:nvPicPr>
            <p:blipFill>
              <a:blip r:embed="rId3" cstate="print"/>
              <a:srcRect/>
              <a:stretch>
                <a:fillRect/>
              </a:stretch>
            </p:blipFill>
            <p:spPr bwMode="auto">
              <a:xfrm>
                <a:off x="6300192" y="620688"/>
                <a:ext cx="2736304" cy="1547315"/>
              </a:xfrm>
              <a:prstGeom prst="rect">
                <a:avLst/>
              </a:prstGeom>
              <a:noFill/>
            </p:spPr>
          </p:pic>
          <p:pic>
            <p:nvPicPr>
              <p:cNvPr id="4101" name="Picture 5" descr="F:\104.06.05社區關懷訪視\IMAG6141.jpg"/>
              <p:cNvPicPr>
                <a:picLocks noChangeAspect="1" noChangeArrowheads="1"/>
              </p:cNvPicPr>
              <p:nvPr/>
            </p:nvPicPr>
            <p:blipFill>
              <a:blip r:embed="rId4" cstate="print"/>
              <a:srcRect/>
              <a:stretch>
                <a:fillRect/>
              </a:stretch>
            </p:blipFill>
            <p:spPr bwMode="auto">
              <a:xfrm>
                <a:off x="3491880" y="620688"/>
                <a:ext cx="2736305" cy="1547315"/>
              </a:xfrm>
              <a:prstGeom prst="rect">
                <a:avLst/>
              </a:prstGeom>
              <a:noFill/>
            </p:spPr>
          </p:pic>
        </p:grpSp>
        <p:grpSp>
          <p:nvGrpSpPr>
            <p:cNvPr id="4" name="群組 8"/>
            <p:cNvGrpSpPr/>
            <p:nvPr/>
          </p:nvGrpSpPr>
          <p:grpSpPr>
            <a:xfrm>
              <a:off x="6084168" y="548680"/>
              <a:ext cx="2736304" cy="3131491"/>
              <a:chOff x="755576" y="2276872"/>
              <a:chExt cx="2736304" cy="3131491"/>
            </a:xfrm>
          </p:grpSpPr>
          <p:pic>
            <p:nvPicPr>
              <p:cNvPr id="4099" name="Picture 3" descr="F:\104.03.19關懷訪視\IMAG2588.jpg"/>
              <p:cNvPicPr>
                <a:picLocks noChangeAspect="1" noChangeArrowheads="1"/>
              </p:cNvPicPr>
              <p:nvPr/>
            </p:nvPicPr>
            <p:blipFill>
              <a:blip r:embed="rId5" cstate="print"/>
              <a:srcRect/>
              <a:stretch>
                <a:fillRect/>
              </a:stretch>
            </p:blipFill>
            <p:spPr bwMode="auto">
              <a:xfrm>
                <a:off x="755576" y="2276872"/>
                <a:ext cx="2736304" cy="1547315"/>
              </a:xfrm>
              <a:prstGeom prst="rect">
                <a:avLst/>
              </a:prstGeom>
              <a:noFill/>
            </p:spPr>
          </p:pic>
          <p:pic>
            <p:nvPicPr>
              <p:cNvPr id="4102" name="Picture 6" descr="F:\104.06.05社區關懷訪視\IMAG6146.jpg"/>
              <p:cNvPicPr>
                <a:picLocks noChangeAspect="1" noChangeArrowheads="1"/>
              </p:cNvPicPr>
              <p:nvPr/>
            </p:nvPicPr>
            <p:blipFill>
              <a:blip r:embed="rId6" cstate="print"/>
              <a:srcRect/>
              <a:stretch>
                <a:fillRect/>
              </a:stretch>
            </p:blipFill>
            <p:spPr bwMode="auto">
              <a:xfrm>
                <a:off x="755576" y="3861048"/>
                <a:ext cx="2736304" cy="1547315"/>
              </a:xfrm>
              <a:prstGeom prst="rect">
                <a:avLst/>
              </a:prstGeom>
              <a:noFill/>
            </p:spPr>
          </p:pic>
        </p:grpSp>
        <p:pic>
          <p:nvPicPr>
            <p:cNvPr id="4103" name="Picture 7" descr="F:\104.06.05社區關懷訪視\IMAG6145.jpg"/>
            <p:cNvPicPr>
              <a:picLocks noChangeAspect="1" noChangeArrowheads="1"/>
            </p:cNvPicPr>
            <p:nvPr/>
          </p:nvPicPr>
          <p:blipFill>
            <a:blip r:embed="rId7" cstate="print"/>
            <a:srcRect/>
            <a:stretch>
              <a:fillRect/>
            </a:stretch>
          </p:blipFill>
          <p:spPr bwMode="auto">
            <a:xfrm>
              <a:off x="539552" y="548680"/>
              <a:ext cx="5475641" cy="3096344"/>
            </a:xfrm>
            <a:prstGeom prst="rect">
              <a:avLst/>
            </a:prstGeom>
            <a:noFill/>
          </p:spPr>
        </p:pic>
      </p:grpSp>
      <p:sp>
        <p:nvSpPr>
          <p:cNvPr id="12" name="Rectangle 1"/>
          <p:cNvSpPr>
            <a:spLocks noChangeArrowheads="1"/>
          </p:cNvSpPr>
          <p:nvPr/>
        </p:nvSpPr>
        <p:spPr bwMode="auto">
          <a:xfrm>
            <a:off x="683568" y="6237312"/>
            <a:ext cx="7725192" cy="461665"/>
          </a:xfrm>
          <a:prstGeom prst="rect">
            <a:avLst/>
          </a:prstGeom>
          <a:noFill/>
          <a:ln w="9525">
            <a:noFill/>
            <a:miter lim="800000"/>
            <a:headEnd/>
            <a:tailEnd/>
          </a:ln>
        </p:spPr>
        <p:txBody>
          <a:bodyPr wrap="none" anchor="ctr">
            <a:spAutoFit/>
          </a:bodyPr>
          <a:lstStyle/>
          <a:p>
            <a:r>
              <a:rPr kumimoji="0" lang="zh-TW" altLang="en-US" sz="2400" b="1" dirty="0">
                <a:solidFill>
                  <a:srgbClr val="FF0000"/>
                </a:solidFill>
                <a:latin typeface="標楷體" pitchFamily="65" charset="-120"/>
                <a:ea typeface="標楷體" pitchFamily="65" charset="-120"/>
                <a:cs typeface="Times New Roman" pitchFamily="18" charset="0"/>
              </a:rPr>
              <a:t>   </a:t>
            </a:r>
            <a:r>
              <a:rPr kumimoji="0" lang="zh-TW" altLang="en-US" sz="2400" b="1" dirty="0" smtClean="0">
                <a:solidFill>
                  <a:srgbClr val="FF0000"/>
                </a:solidFill>
                <a:latin typeface="標楷體" pitchFamily="65" charset="-120"/>
                <a:ea typeface="標楷體" pitchFamily="65" charset="-120"/>
                <a:cs typeface="Times New Roman" pitchFamily="18" charset="0"/>
              </a:rPr>
              <a:t>保健志工隊</a:t>
            </a:r>
            <a:r>
              <a:rPr kumimoji="0" lang="zh-TW" altLang="en-US" sz="2400" b="1" dirty="0">
                <a:solidFill>
                  <a:srgbClr val="FF0000"/>
                </a:solidFill>
                <a:latin typeface="標楷體" pitchFamily="65" charset="-120"/>
                <a:ea typeface="標楷體" pitchFamily="65" charset="-120"/>
                <a:cs typeface="Times New Roman" pitchFamily="18" charset="0"/>
              </a:rPr>
              <a:t>每周一</a:t>
            </a:r>
            <a:r>
              <a:rPr kumimoji="0" lang="en-US" altLang="zh-TW" sz="2400" b="1" dirty="0">
                <a:solidFill>
                  <a:srgbClr val="FF0000"/>
                </a:solidFill>
                <a:latin typeface="標楷體" pitchFamily="65" charset="-120"/>
                <a:ea typeface="標楷體" pitchFamily="65" charset="-120"/>
                <a:cs typeface="Times New Roman" pitchFamily="18" charset="0"/>
              </a:rPr>
              <a:t>~</a:t>
            </a:r>
            <a:r>
              <a:rPr kumimoji="0" lang="zh-TW" altLang="en-US" sz="2400" b="1" dirty="0">
                <a:solidFill>
                  <a:srgbClr val="FF0000"/>
                </a:solidFill>
                <a:latin typeface="標楷體" pitchFamily="65" charset="-120"/>
                <a:ea typeface="標楷體" pitchFamily="65" charset="-120"/>
                <a:cs typeface="Times New Roman" pitchFamily="18" charset="0"/>
              </a:rPr>
              <a:t>五陪同</a:t>
            </a:r>
            <a:r>
              <a:rPr kumimoji="0" lang="en-US" altLang="zh-TW" sz="2400" b="1" dirty="0">
                <a:solidFill>
                  <a:srgbClr val="FF0000"/>
                </a:solidFill>
                <a:latin typeface="標楷體" pitchFamily="65" charset="-120"/>
                <a:ea typeface="標楷體" pitchFamily="65" charset="-120"/>
                <a:cs typeface="Times New Roman" pitchFamily="18" charset="0"/>
              </a:rPr>
              <a:t>PGY</a:t>
            </a:r>
            <a:r>
              <a:rPr kumimoji="0" lang="zh-TW" altLang="en-US" sz="2400" b="1" dirty="0">
                <a:solidFill>
                  <a:srgbClr val="FF0000"/>
                </a:solidFill>
                <a:latin typeface="標楷體" pitchFamily="65" charset="-120"/>
                <a:ea typeface="標楷體" pitchFamily="65" charset="-120"/>
                <a:cs typeface="Times New Roman" pitchFamily="18" charset="0"/>
              </a:rPr>
              <a:t>醫師訪視社區殘障弱勢</a:t>
            </a:r>
            <a:endParaRPr kumimoji="0" lang="zh-TW" sz="2400" dirty="0">
              <a:solidFill>
                <a:srgbClr val="FF0000"/>
              </a:solidFill>
              <a:ea typeface="標楷體" pitchFamily="65" charset="-120"/>
              <a:cs typeface="Times New Roman" pitchFamily="18" charset="0"/>
            </a:endParaRPr>
          </a:p>
        </p:txBody>
      </p:sp>
      <p:sp>
        <p:nvSpPr>
          <p:cNvPr id="13" name="Rectangle 4"/>
          <p:cNvSpPr>
            <a:spLocks noChangeArrowheads="1"/>
          </p:cNvSpPr>
          <p:nvPr/>
        </p:nvSpPr>
        <p:spPr bwMode="auto">
          <a:xfrm>
            <a:off x="3131840" y="404664"/>
            <a:ext cx="1911101" cy="461665"/>
          </a:xfrm>
          <a:prstGeom prst="rect">
            <a:avLst/>
          </a:prstGeom>
          <a:noFill/>
          <a:ln w="9525">
            <a:noFill/>
            <a:miter lim="800000"/>
            <a:headEnd/>
            <a:tailEnd/>
          </a:ln>
        </p:spPr>
        <p:txBody>
          <a:bodyPr wrap="none">
            <a:spAutoFit/>
          </a:bodyPr>
          <a:lstStyle/>
          <a:p>
            <a:pPr>
              <a:buClr>
                <a:schemeClr val="tx1"/>
              </a:buClr>
              <a:buFont typeface="Wingdings" pitchFamily="2" charset="2"/>
              <a:buNone/>
            </a:pPr>
            <a:r>
              <a:rPr kumimoji="0" lang="en-US" altLang="zh-TW" sz="2400" b="1" dirty="0" smtClean="0">
                <a:solidFill>
                  <a:srgbClr val="FF0000"/>
                </a:solidFill>
                <a:latin typeface="Comic Sans MS" pitchFamily="66" charset="0"/>
                <a:ea typeface="標楷體" pitchFamily="65" charset="-120"/>
              </a:rPr>
              <a:t>2</a:t>
            </a:r>
            <a:r>
              <a:rPr kumimoji="0" lang="zh-TW" altLang="en-US" sz="2400" b="1" dirty="0" smtClean="0">
                <a:solidFill>
                  <a:srgbClr val="FF0000"/>
                </a:solidFill>
                <a:latin typeface="Comic Sans MS" pitchFamily="66" charset="0"/>
                <a:ea typeface="標楷體" pitchFamily="65" charset="-120"/>
              </a:rPr>
              <a:t>、關懷</a:t>
            </a:r>
            <a:r>
              <a:rPr kumimoji="0" lang="zh-TW" altLang="en-US" sz="2400" b="1" dirty="0">
                <a:solidFill>
                  <a:srgbClr val="FF0000"/>
                </a:solidFill>
                <a:latin typeface="Comic Sans MS" pitchFamily="66" charset="0"/>
                <a:ea typeface="標楷體" pitchFamily="65" charset="-120"/>
              </a:rPr>
              <a:t>訪視</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6"/>
          <p:cNvGrpSpPr/>
          <p:nvPr/>
        </p:nvGrpSpPr>
        <p:grpSpPr>
          <a:xfrm>
            <a:off x="1043608" y="692696"/>
            <a:ext cx="7200800" cy="5507755"/>
            <a:chOff x="467544" y="404664"/>
            <a:chExt cx="8290774" cy="6299843"/>
          </a:xfrm>
        </p:grpSpPr>
        <p:grpSp>
          <p:nvGrpSpPr>
            <p:cNvPr id="3" name="群組 13"/>
            <p:cNvGrpSpPr/>
            <p:nvPr/>
          </p:nvGrpSpPr>
          <p:grpSpPr>
            <a:xfrm>
              <a:off x="467544" y="404664"/>
              <a:ext cx="8164821" cy="1522383"/>
              <a:chOff x="467544" y="620688"/>
              <a:chExt cx="8164821" cy="1522383"/>
            </a:xfrm>
          </p:grpSpPr>
          <p:pic>
            <p:nvPicPr>
              <p:cNvPr id="5122" name="Picture 2" descr="F:\104.04.01訪視個案~朱興華\IMAG2974.jpg"/>
              <p:cNvPicPr>
                <a:picLocks noChangeAspect="1" noChangeArrowheads="1"/>
              </p:cNvPicPr>
              <p:nvPr/>
            </p:nvPicPr>
            <p:blipFill>
              <a:blip r:embed="rId2" cstate="print"/>
              <a:srcRect/>
              <a:stretch>
                <a:fillRect/>
              </a:stretch>
            </p:blipFill>
            <p:spPr bwMode="auto">
              <a:xfrm>
                <a:off x="467544" y="620688"/>
                <a:ext cx="2692213" cy="1522383"/>
              </a:xfrm>
              <a:prstGeom prst="rect">
                <a:avLst/>
              </a:prstGeom>
              <a:noFill/>
            </p:spPr>
          </p:pic>
          <p:pic>
            <p:nvPicPr>
              <p:cNvPr id="5126" name="Picture 6" descr="F:\104.04.01訪視個案~朱興華\IMAG2970.jpg"/>
              <p:cNvPicPr>
                <a:picLocks noChangeAspect="1" noChangeArrowheads="1"/>
              </p:cNvPicPr>
              <p:nvPr/>
            </p:nvPicPr>
            <p:blipFill>
              <a:blip r:embed="rId3" cstate="print"/>
              <a:srcRect/>
              <a:stretch>
                <a:fillRect/>
              </a:stretch>
            </p:blipFill>
            <p:spPr bwMode="auto">
              <a:xfrm>
                <a:off x="5940152" y="620688"/>
                <a:ext cx="2692213" cy="1522383"/>
              </a:xfrm>
              <a:prstGeom prst="rect">
                <a:avLst/>
              </a:prstGeom>
              <a:noFill/>
            </p:spPr>
          </p:pic>
          <p:pic>
            <p:nvPicPr>
              <p:cNvPr id="5127" name="Picture 7" descr="F:\104.04.01訪視個案~朱興華\IMAG2972.jpg"/>
              <p:cNvPicPr>
                <a:picLocks noChangeAspect="1" noChangeArrowheads="1"/>
              </p:cNvPicPr>
              <p:nvPr/>
            </p:nvPicPr>
            <p:blipFill>
              <a:blip r:embed="rId4" cstate="print"/>
              <a:srcRect/>
              <a:stretch>
                <a:fillRect/>
              </a:stretch>
            </p:blipFill>
            <p:spPr bwMode="auto">
              <a:xfrm>
                <a:off x="3203848" y="620688"/>
                <a:ext cx="2692213" cy="1522383"/>
              </a:xfrm>
              <a:prstGeom prst="rect">
                <a:avLst/>
              </a:prstGeom>
              <a:noFill/>
            </p:spPr>
          </p:pic>
        </p:grpSp>
        <p:grpSp>
          <p:nvGrpSpPr>
            <p:cNvPr id="4" name="群組 14"/>
            <p:cNvGrpSpPr/>
            <p:nvPr/>
          </p:nvGrpSpPr>
          <p:grpSpPr>
            <a:xfrm>
              <a:off x="539552" y="5157192"/>
              <a:ext cx="8208912" cy="1547315"/>
              <a:chOff x="467544" y="2204864"/>
              <a:chExt cx="8208912" cy="1547315"/>
            </a:xfrm>
          </p:grpSpPr>
          <p:pic>
            <p:nvPicPr>
              <p:cNvPr id="5128" name="Picture 8" descr="F:\104.06.05社區關懷訪視\IMAG6125.jpg"/>
              <p:cNvPicPr>
                <a:picLocks noChangeAspect="1" noChangeArrowheads="1"/>
              </p:cNvPicPr>
              <p:nvPr/>
            </p:nvPicPr>
            <p:blipFill>
              <a:blip r:embed="rId5" cstate="print"/>
              <a:srcRect/>
              <a:stretch>
                <a:fillRect/>
              </a:stretch>
            </p:blipFill>
            <p:spPr bwMode="auto">
              <a:xfrm>
                <a:off x="3203848" y="2204864"/>
                <a:ext cx="2674150" cy="1512168"/>
              </a:xfrm>
              <a:prstGeom prst="rect">
                <a:avLst/>
              </a:prstGeom>
              <a:noFill/>
            </p:spPr>
          </p:pic>
          <p:pic>
            <p:nvPicPr>
              <p:cNvPr id="5129" name="Picture 9" descr="F:\104.09.04關懷訪視\IMAG5393.jpg"/>
              <p:cNvPicPr>
                <a:picLocks noChangeAspect="1" noChangeArrowheads="1"/>
              </p:cNvPicPr>
              <p:nvPr/>
            </p:nvPicPr>
            <p:blipFill>
              <a:blip r:embed="rId6" cstate="print"/>
              <a:srcRect/>
              <a:stretch>
                <a:fillRect/>
              </a:stretch>
            </p:blipFill>
            <p:spPr bwMode="auto">
              <a:xfrm>
                <a:off x="467544" y="2204864"/>
                <a:ext cx="2674150" cy="1512168"/>
              </a:xfrm>
              <a:prstGeom prst="rect">
                <a:avLst/>
              </a:prstGeom>
              <a:noFill/>
            </p:spPr>
          </p:pic>
          <p:pic>
            <p:nvPicPr>
              <p:cNvPr id="5130" name="Picture 10" descr="F:\104.09.04關懷訪視\IMAG5396.jpg"/>
              <p:cNvPicPr>
                <a:picLocks noChangeAspect="1" noChangeArrowheads="1"/>
              </p:cNvPicPr>
              <p:nvPr/>
            </p:nvPicPr>
            <p:blipFill>
              <a:blip r:embed="rId7" cstate="print"/>
              <a:srcRect/>
              <a:stretch>
                <a:fillRect/>
              </a:stretch>
            </p:blipFill>
            <p:spPr bwMode="auto">
              <a:xfrm>
                <a:off x="5940152" y="2204864"/>
                <a:ext cx="2736304" cy="1547315"/>
              </a:xfrm>
              <a:prstGeom prst="rect">
                <a:avLst/>
              </a:prstGeom>
              <a:noFill/>
            </p:spPr>
          </p:pic>
        </p:grpSp>
        <p:pic>
          <p:nvPicPr>
            <p:cNvPr id="5131" name="Picture 11" descr="F:\104.09.04關懷訪視\IMAG5371.jpg"/>
            <p:cNvPicPr>
              <a:picLocks noChangeAspect="1" noChangeArrowheads="1"/>
            </p:cNvPicPr>
            <p:nvPr/>
          </p:nvPicPr>
          <p:blipFill>
            <a:blip r:embed="rId8" cstate="print"/>
            <a:srcRect/>
            <a:stretch>
              <a:fillRect/>
            </a:stretch>
          </p:blipFill>
          <p:spPr bwMode="auto">
            <a:xfrm>
              <a:off x="467544" y="1988840"/>
              <a:ext cx="5475640" cy="3096344"/>
            </a:xfrm>
            <a:prstGeom prst="rect">
              <a:avLst/>
            </a:prstGeom>
            <a:noFill/>
          </p:spPr>
        </p:pic>
        <p:grpSp>
          <p:nvGrpSpPr>
            <p:cNvPr id="5" name="群組 15"/>
            <p:cNvGrpSpPr/>
            <p:nvPr/>
          </p:nvGrpSpPr>
          <p:grpSpPr>
            <a:xfrm>
              <a:off x="6012160" y="1988840"/>
              <a:ext cx="2746158" cy="3096344"/>
              <a:chOff x="5940152" y="3573016"/>
              <a:chExt cx="2746158" cy="3096344"/>
            </a:xfrm>
          </p:grpSpPr>
          <p:pic>
            <p:nvPicPr>
              <p:cNvPr id="5132" name="Picture 12" descr="F:\104.09.04關懷訪視\IMAG5375.jpg"/>
              <p:cNvPicPr>
                <a:picLocks noChangeAspect="1" noChangeArrowheads="1"/>
              </p:cNvPicPr>
              <p:nvPr/>
            </p:nvPicPr>
            <p:blipFill>
              <a:blip r:embed="rId9" cstate="print"/>
              <a:srcRect/>
              <a:stretch>
                <a:fillRect/>
              </a:stretch>
            </p:blipFill>
            <p:spPr bwMode="auto">
              <a:xfrm>
                <a:off x="6012160" y="5157192"/>
                <a:ext cx="2674150" cy="1512168"/>
              </a:xfrm>
              <a:prstGeom prst="rect">
                <a:avLst/>
              </a:prstGeom>
              <a:noFill/>
            </p:spPr>
          </p:pic>
          <p:pic>
            <p:nvPicPr>
              <p:cNvPr id="5133" name="Picture 13" descr="F:\104.09.04關懷訪視\IMAG5362.jpg"/>
              <p:cNvPicPr>
                <a:picLocks noChangeAspect="1" noChangeArrowheads="1"/>
              </p:cNvPicPr>
              <p:nvPr/>
            </p:nvPicPr>
            <p:blipFill>
              <a:blip r:embed="rId10" cstate="print"/>
              <a:srcRect/>
              <a:stretch>
                <a:fillRect/>
              </a:stretch>
            </p:blipFill>
            <p:spPr bwMode="auto">
              <a:xfrm>
                <a:off x="5940152" y="3573016"/>
                <a:ext cx="2736304" cy="1547315"/>
              </a:xfrm>
              <a:prstGeom prst="rect">
                <a:avLst/>
              </a:prstGeom>
              <a:noFill/>
            </p:spPr>
          </p:pic>
        </p:grpSp>
      </p:grpSp>
      <p:sp>
        <p:nvSpPr>
          <p:cNvPr id="15" name="Rectangle 1"/>
          <p:cNvSpPr>
            <a:spLocks noChangeArrowheads="1"/>
          </p:cNvSpPr>
          <p:nvPr/>
        </p:nvSpPr>
        <p:spPr bwMode="auto">
          <a:xfrm>
            <a:off x="971600" y="6237312"/>
            <a:ext cx="7725192" cy="461665"/>
          </a:xfrm>
          <a:prstGeom prst="rect">
            <a:avLst/>
          </a:prstGeom>
          <a:noFill/>
          <a:ln w="9525">
            <a:noFill/>
            <a:miter lim="800000"/>
            <a:headEnd/>
            <a:tailEnd/>
          </a:ln>
        </p:spPr>
        <p:txBody>
          <a:bodyPr wrap="none" anchor="ctr">
            <a:spAutoFit/>
          </a:bodyPr>
          <a:lstStyle/>
          <a:p>
            <a:r>
              <a:rPr kumimoji="0" lang="zh-TW" altLang="en-US" sz="2400" b="1" dirty="0">
                <a:solidFill>
                  <a:srgbClr val="FF0000"/>
                </a:solidFill>
                <a:latin typeface="標楷體" pitchFamily="65" charset="-120"/>
                <a:ea typeface="標楷體" pitchFamily="65" charset="-120"/>
                <a:cs typeface="Times New Roman" pitchFamily="18" charset="0"/>
              </a:rPr>
              <a:t>   </a:t>
            </a:r>
            <a:r>
              <a:rPr kumimoji="0" lang="zh-TW" altLang="en-US" sz="2400" b="1" dirty="0" smtClean="0">
                <a:solidFill>
                  <a:srgbClr val="FF0000"/>
                </a:solidFill>
                <a:latin typeface="標楷體" pitchFamily="65" charset="-120"/>
                <a:ea typeface="標楷體" pitchFamily="65" charset="-120"/>
                <a:cs typeface="Times New Roman" pitchFamily="18" charset="0"/>
              </a:rPr>
              <a:t>保健志工隊</a:t>
            </a:r>
            <a:r>
              <a:rPr kumimoji="0" lang="zh-TW" altLang="en-US" sz="2400" b="1" dirty="0">
                <a:solidFill>
                  <a:srgbClr val="FF0000"/>
                </a:solidFill>
                <a:latin typeface="標楷體" pitchFamily="65" charset="-120"/>
                <a:ea typeface="標楷體" pitchFamily="65" charset="-120"/>
                <a:cs typeface="Times New Roman" pitchFamily="18" charset="0"/>
              </a:rPr>
              <a:t>每周一</a:t>
            </a:r>
            <a:r>
              <a:rPr kumimoji="0" lang="en-US" altLang="zh-TW" sz="2400" b="1" dirty="0">
                <a:solidFill>
                  <a:srgbClr val="FF0000"/>
                </a:solidFill>
                <a:latin typeface="標楷體" pitchFamily="65" charset="-120"/>
                <a:ea typeface="標楷體" pitchFamily="65" charset="-120"/>
                <a:cs typeface="Times New Roman" pitchFamily="18" charset="0"/>
              </a:rPr>
              <a:t>~</a:t>
            </a:r>
            <a:r>
              <a:rPr kumimoji="0" lang="zh-TW" altLang="en-US" sz="2400" b="1" dirty="0">
                <a:solidFill>
                  <a:srgbClr val="FF0000"/>
                </a:solidFill>
                <a:latin typeface="標楷體" pitchFamily="65" charset="-120"/>
                <a:ea typeface="標楷體" pitchFamily="65" charset="-120"/>
                <a:cs typeface="Times New Roman" pitchFamily="18" charset="0"/>
              </a:rPr>
              <a:t>五陪同</a:t>
            </a:r>
            <a:r>
              <a:rPr kumimoji="0" lang="en-US" altLang="zh-TW" sz="2400" b="1" dirty="0">
                <a:solidFill>
                  <a:srgbClr val="FF0000"/>
                </a:solidFill>
                <a:latin typeface="標楷體" pitchFamily="65" charset="-120"/>
                <a:ea typeface="標楷體" pitchFamily="65" charset="-120"/>
                <a:cs typeface="Times New Roman" pitchFamily="18" charset="0"/>
              </a:rPr>
              <a:t>PGY</a:t>
            </a:r>
            <a:r>
              <a:rPr kumimoji="0" lang="zh-TW" altLang="en-US" sz="2400" b="1" dirty="0">
                <a:solidFill>
                  <a:srgbClr val="FF0000"/>
                </a:solidFill>
                <a:latin typeface="標楷體" pitchFamily="65" charset="-120"/>
                <a:ea typeface="標楷體" pitchFamily="65" charset="-120"/>
                <a:cs typeface="Times New Roman" pitchFamily="18" charset="0"/>
              </a:rPr>
              <a:t>醫師訪視社區殘障弱勢</a:t>
            </a:r>
            <a:endParaRPr kumimoji="0" lang="zh-TW" sz="2400" dirty="0">
              <a:solidFill>
                <a:srgbClr val="FF0000"/>
              </a:solidFill>
              <a:ea typeface="標楷體" pitchFamily="65" charset="-120"/>
              <a:cs typeface="Times New Roman" pitchFamily="18" charset="0"/>
            </a:endParaRPr>
          </a:p>
        </p:txBody>
      </p:sp>
      <p:sp>
        <p:nvSpPr>
          <p:cNvPr id="16" name="Rectangle 4"/>
          <p:cNvSpPr>
            <a:spLocks noChangeArrowheads="1"/>
          </p:cNvSpPr>
          <p:nvPr/>
        </p:nvSpPr>
        <p:spPr bwMode="auto">
          <a:xfrm>
            <a:off x="3419872" y="116632"/>
            <a:ext cx="1911101" cy="461665"/>
          </a:xfrm>
          <a:prstGeom prst="rect">
            <a:avLst/>
          </a:prstGeom>
          <a:noFill/>
          <a:ln w="9525">
            <a:noFill/>
            <a:miter lim="800000"/>
            <a:headEnd/>
            <a:tailEnd/>
          </a:ln>
        </p:spPr>
        <p:txBody>
          <a:bodyPr wrap="none">
            <a:spAutoFit/>
          </a:bodyPr>
          <a:lstStyle/>
          <a:p>
            <a:pPr>
              <a:buClr>
                <a:schemeClr val="tx1"/>
              </a:buClr>
              <a:buFont typeface="Wingdings" pitchFamily="2" charset="2"/>
              <a:buNone/>
            </a:pPr>
            <a:r>
              <a:rPr kumimoji="0" lang="en-US" altLang="zh-TW" sz="2400" b="1" dirty="0" smtClean="0">
                <a:solidFill>
                  <a:srgbClr val="FF0000"/>
                </a:solidFill>
                <a:latin typeface="Comic Sans MS" pitchFamily="66" charset="0"/>
                <a:ea typeface="標楷體" pitchFamily="65" charset="-120"/>
              </a:rPr>
              <a:t>2</a:t>
            </a:r>
            <a:r>
              <a:rPr kumimoji="0" lang="zh-TW" altLang="en-US" sz="2400" b="1" dirty="0" smtClean="0">
                <a:solidFill>
                  <a:srgbClr val="FF0000"/>
                </a:solidFill>
                <a:latin typeface="Comic Sans MS" pitchFamily="66" charset="0"/>
                <a:ea typeface="標楷體" pitchFamily="65" charset="-120"/>
              </a:rPr>
              <a:t>、關懷</a:t>
            </a:r>
            <a:r>
              <a:rPr kumimoji="0" lang="zh-TW" altLang="en-US" sz="2400" b="1" dirty="0">
                <a:solidFill>
                  <a:srgbClr val="FF0000"/>
                </a:solidFill>
                <a:latin typeface="Comic Sans MS" pitchFamily="66" charset="0"/>
                <a:ea typeface="標楷體" pitchFamily="65" charset="-120"/>
              </a:rPr>
              <a:t>訪視</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群組 17"/>
          <p:cNvGrpSpPr/>
          <p:nvPr/>
        </p:nvGrpSpPr>
        <p:grpSpPr>
          <a:xfrm>
            <a:off x="1187624" y="1196752"/>
            <a:ext cx="6912768" cy="4824536"/>
            <a:chOff x="611560" y="836712"/>
            <a:chExt cx="7632848" cy="5184576"/>
          </a:xfrm>
        </p:grpSpPr>
        <p:grpSp>
          <p:nvGrpSpPr>
            <p:cNvPr id="23" name="群組 22"/>
            <p:cNvGrpSpPr/>
            <p:nvPr/>
          </p:nvGrpSpPr>
          <p:grpSpPr>
            <a:xfrm>
              <a:off x="683568" y="836712"/>
              <a:ext cx="7560840" cy="1656184"/>
              <a:chOff x="251520" y="188640"/>
              <a:chExt cx="8496944" cy="2160240"/>
            </a:xfrm>
          </p:grpSpPr>
          <p:pic>
            <p:nvPicPr>
              <p:cNvPr id="118786" name="Picture 2" descr="C:\Users\user\Desktop\關懷據點照片要PPT製作用\關懷訪視\IMAG1782.jpg"/>
              <p:cNvPicPr>
                <a:picLocks noChangeAspect="1" noChangeArrowheads="1"/>
              </p:cNvPicPr>
              <p:nvPr/>
            </p:nvPicPr>
            <p:blipFill>
              <a:blip r:embed="rId2" cstate="print"/>
              <a:srcRect/>
              <a:stretch>
                <a:fillRect/>
              </a:stretch>
            </p:blipFill>
            <p:spPr bwMode="auto">
              <a:xfrm>
                <a:off x="5817400" y="188640"/>
                <a:ext cx="2931064" cy="2139666"/>
              </a:xfrm>
              <a:prstGeom prst="rect">
                <a:avLst/>
              </a:prstGeom>
              <a:noFill/>
            </p:spPr>
          </p:pic>
          <p:pic>
            <p:nvPicPr>
              <p:cNvPr id="118787" name="Picture 3" descr="C:\Users\user\Desktop\關懷據點照片要PPT製作用\關懷訪視\DSC06718.JPG"/>
              <p:cNvPicPr>
                <a:picLocks noChangeAspect="1" noChangeArrowheads="1"/>
              </p:cNvPicPr>
              <p:nvPr/>
            </p:nvPicPr>
            <p:blipFill>
              <a:blip r:embed="rId3" cstate="print"/>
              <a:srcRect/>
              <a:stretch>
                <a:fillRect/>
              </a:stretch>
            </p:blipFill>
            <p:spPr bwMode="auto">
              <a:xfrm>
                <a:off x="251520" y="188640"/>
                <a:ext cx="2673953" cy="2139666"/>
              </a:xfrm>
              <a:prstGeom prst="rect">
                <a:avLst/>
              </a:prstGeom>
              <a:noFill/>
            </p:spPr>
          </p:pic>
          <p:pic>
            <p:nvPicPr>
              <p:cNvPr id="118790" name="Picture 6" descr="C:\Users\user\Desktop\關懷據點照片要PPT製作用\關懷訪視\DSC07169.JPG"/>
              <p:cNvPicPr>
                <a:picLocks noChangeAspect="1" noChangeArrowheads="1"/>
              </p:cNvPicPr>
              <p:nvPr/>
            </p:nvPicPr>
            <p:blipFill>
              <a:blip r:embed="rId4" cstate="print"/>
              <a:srcRect/>
              <a:stretch>
                <a:fillRect/>
              </a:stretch>
            </p:blipFill>
            <p:spPr bwMode="auto">
              <a:xfrm>
                <a:off x="3040603" y="188640"/>
                <a:ext cx="2699663" cy="2160240"/>
              </a:xfrm>
              <a:prstGeom prst="rect">
                <a:avLst/>
              </a:prstGeom>
              <a:noFill/>
            </p:spPr>
          </p:pic>
        </p:grpSp>
        <p:grpSp>
          <p:nvGrpSpPr>
            <p:cNvPr id="19" name="群組 18"/>
            <p:cNvGrpSpPr/>
            <p:nvPr/>
          </p:nvGrpSpPr>
          <p:grpSpPr>
            <a:xfrm>
              <a:off x="611560" y="2564904"/>
              <a:ext cx="7560840" cy="1728192"/>
              <a:chOff x="285964" y="3933056"/>
              <a:chExt cx="8534508" cy="2106234"/>
            </a:xfrm>
          </p:grpSpPr>
          <p:pic>
            <p:nvPicPr>
              <p:cNvPr id="15" name="Picture 9" descr="C:\Users\user\Desktop\關懷據點照片要PPT製作用\關懷訪視\DSC05990.JPG"/>
              <p:cNvPicPr>
                <a:picLocks noChangeAspect="1" noChangeArrowheads="1"/>
              </p:cNvPicPr>
              <p:nvPr/>
            </p:nvPicPr>
            <p:blipFill>
              <a:blip r:embed="rId5" cstate="print"/>
              <a:srcRect/>
              <a:stretch>
                <a:fillRect/>
              </a:stretch>
            </p:blipFill>
            <p:spPr bwMode="auto">
              <a:xfrm>
                <a:off x="6012160" y="3933056"/>
                <a:ext cx="2808312" cy="2106234"/>
              </a:xfrm>
              <a:prstGeom prst="rect">
                <a:avLst/>
              </a:prstGeom>
              <a:noFill/>
            </p:spPr>
          </p:pic>
          <p:pic>
            <p:nvPicPr>
              <p:cNvPr id="16" name="Picture 11" descr="C:\Users\user\Desktop\關懷據點照片要PPT製作用\關懷訪視\DSC06546.JPG"/>
              <p:cNvPicPr>
                <a:picLocks noChangeAspect="1" noChangeArrowheads="1"/>
              </p:cNvPicPr>
              <p:nvPr/>
            </p:nvPicPr>
            <p:blipFill>
              <a:blip r:embed="rId6" cstate="print"/>
              <a:srcRect/>
              <a:stretch>
                <a:fillRect/>
              </a:stretch>
            </p:blipFill>
            <p:spPr bwMode="auto">
              <a:xfrm>
                <a:off x="3131839" y="3933056"/>
                <a:ext cx="2784309" cy="2088232"/>
              </a:xfrm>
              <a:prstGeom prst="rect">
                <a:avLst/>
              </a:prstGeom>
              <a:noFill/>
            </p:spPr>
          </p:pic>
          <p:pic>
            <p:nvPicPr>
              <p:cNvPr id="118794" name="Picture 10" descr="C:\Users\user\Desktop\關懷據點照片要PPT製作用\關懷訪視\P1400146.JPG"/>
              <p:cNvPicPr>
                <a:picLocks noChangeAspect="1" noChangeArrowheads="1"/>
              </p:cNvPicPr>
              <p:nvPr/>
            </p:nvPicPr>
            <p:blipFill>
              <a:blip r:embed="rId7" cstate="print"/>
              <a:srcRect/>
              <a:stretch>
                <a:fillRect/>
              </a:stretch>
            </p:blipFill>
            <p:spPr bwMode="auto">
              <a:xfrm>
                <a:off x="285964" y="3933056"/>
                <a:ext cx="2784593" cy="2088232"/>
              </a:xfrm>
              <a:prstGeom prst="rect">
                <a:avLst/>
              </a:prstGeom>
              <a:noFill/>
            </p:spPr>
          </p:pic>
        </p:grpSp>
        <p:grpSp>
          <p:nvGrpSpPr>
            <p:cNvPr id="25" name="群組 24"/>
            <p:cNvGrpSpPr/>
            <p:nvPr/>
          </p:nvGrpSpPr>
          <p:grpSpPr>
            <a:xfrm>
              <a:off x="611560" y="4365104"/>
              <a:ext cx="7632848" cy="1656184"/>
              <a:chOff x="683568" y="4005064"/>
              <a:chExt cx="7632848" cy="1656184"/>
            </a:xfrm>
          </p:grpSpPr>
          <p:pic>
            <p:nvPicPr>
              <p:cNvPr id="20" name="Picture 7" descr="C:\Users\user\Desktop\關懷據點照片要PPT製作用\PGY訪視\P1400105.JPG"/>
              <p:cNvPicPr>
                <a:picLocks noChangeAspect="1" noChangeArrowheads="1"/>
              </p:cNvPicPr>
              <p:nvPr/>
            </p:nvPicPr>
            <p:blipFill>
              <a:blip r:embed="rId8" cstate="print"/>
              <a:srcRect/>
              <a:stretch>
                <a:fillRect/>
              </a:stretch>
            </p:blipFill>
            <p:spPr bwMode="auto">
              <a:xfrm>
                <a:off x="3204509" y="4005064"/>
                <a:ext cx="2520940" cy="1656184"/>
              </a:xfrm>
              <a:prstGeom prst="rect">
                <a:avLst/>
              </a:prstGeom>
              <a:noFill/>
            </p:spPr>
          </p:pic>
          <p:pic>
            <p:nvPicPr>
              <p:cNvPr id="21" name="Picture 12" descr="C:\Users\user\Desktop\關懷據點照片要PPT製作用\PGY訪視\P1400138.JPG"/>
              <p:cNvPicPr>
                <a:picLocks noChangeAspect="1" noChangeArrowheads="1"/>
              </p:cNvPicPr>
              <p:nvPr/>
            </p:nvPicPr>
            <p:blipFill>
              <a:blip r:embed="rId9" cstate="print"/>
              <a:srcRect/>
              <a:stretch>
                <a:fillRect/>
              </a:stretch>
            </p:blipFill>
            <p:spPr bwMode="auto">
              <a:xfrm>
                <a:off x="5795476" y="4070019"/>
                <a:ext cx="2520940" cy="1582657"/>
              </a:xfrm>
              <a:prstGeom prst="rect">
                <a:avLst/>
              </a:prstGeom>
              <a:noFill/>
            </p:spPr>
          </p:pic>
          <p:pic>
            <p:nvPicPr>
              <p:cNvPr id="22" name="Picture 3" descr="C:\Users\user\Desktop\關懷據點照片要PPT製作用\關懷訪視\IMAG1825.jpg"/>
              <p:cNvPicPr>
                <a:picLocks noChangeAspect="1" noChangeArrowheads="1"/>
              </p:cNvPicPr>
              <p:nvPr/>
            </p:nvPicPr>
            <p:blipFill>
              <a:blip r:embed="rId10" cstate="print"/>
              <a:srcRect/>
              <a:stretch>
                <a:fillRect/>
              </a:stretch>
            </p:blipFill>
            <p:spPr bwMode="auto">
              <a:xfrm>
                <a:off x="683568" y="4070019"/>
                <a:ext cx="2450915" cy="1591229"/>
              </a:xfrm>
              <a:prstGeom prst="rect">
                <a:avLst/>
              </a:prstGeom>
              <a:noFill/>
            </p:spPr>
          </p:pic>
        </p:grpSp>
      </p:grpSp>
      <p:sp>
        <p:nvSpPr>
          <p:cNvPr id="26" name="Rectangle 1"/>
          <p:cNvSpPr>
            <a:spLocks noChangeArrowheads="1"/>
          </p:cNvSpPr>
          <p:nvPr/>
        </p:nvSpPr>
        <p:spPr bwMode="auto">
          <a:xfrm>
            <a:off x="539552" y="6165304"/>
            <a:ext cx="7725192" cy="461665"/>
          </a:xfrm>
          <a:prstGeom prst="rect">
            <a:avLst/>
          </a:prstGeom>
          <a:noFill/>
          <a:ln w="9525">
            <a:noFill/>
            <a:miter lim="800000"/>
            <a:headEnd/>
            <a:tailEnd/>
          </a:ln>
        </p:spPr>
        <p:txBody>
          <a:bodyPr wrap="none" anchor="ctr">
            <a:spAutoFit/>
          </a:bodyPr>
          <a:lstStyle/>
          <a:p>
            <a:r>
              <a:rPr kumimoji="0" lang="zh-TW" altLang="en-US" sz="2400" b="1" dirty="0">
                <a:solidFill>
                  <a:srgbClr val="FF0000"/>
                </a:solidFill>
                <a:latin typeface="標楷體" pitchFamily="65" charset="-120"/>
                <a:ea typeface="標楷體" pitchFamily="65" charset="-120"/>
                <a:cs typeface="Times New Roman" pitchFamily="18" charset="0"/>
              </a:rPr>
              <a:t>   </a:t>
            </a:r>
            <a:r>
              <a:rPr kumimoji="0" lang="zh-TW" altLang="en-US" sz="2400" b="1" dirty="0" smtClean="0">
                <a:solidFill>
                  <a:srgbClr val="FF0000"/>
                </a:solidFill>
                <a:latin typeface="標楷體" pitchFamily="65" charset="-120"/>
                <a:ea typeface="標楷體" pitchFamily="65" charset="-120"/>
                <a:cs typeface="Times New Roman" pitchFamily="18" charset="0"/>
              </a:rPr>
              <a:t>保健志工隊</a:t>
            </a:r>
            <a:r>
              <a:rPr kumimoji="0" lang="zh-TW" altLang="en-US" sz="2400" b="1" dirty="0">
                <a:solidFill>
                  <a:srgbClr val="FF0000"/>
                </a:solidFill>
                <a:latin typeface="標楷體" pitchFamily="65" charset="-120"/>
                <a:ea typeface="標楷體" pitchFamily="65" charset="-120"/>
                <a:cs typeface="Times New Roman" pitchFamily="18" charset="0"/>
              </a:rPr>
              <a:t>每周一</a:t>
            </a:r>
            <a:r>
              <a:rPr kumimoji="0" lang="en-US" altLang="zh-TW" sz="2400" b="1" dirty="0">
                <a:solidFill>
                  <a:srgbClr val="FF0000"/>
                </a:solidFill>
                <a:latin typeface="標楷體" pitchFamily="65" charset="-120"/>
                <a:ea typeface="標楷體" pitchFamily="65" charset="-120"/>
                <a:cs typeface="Times New Roman" pitchFamily="18" charset="0"/>
              </a:rPr>
              <a:t>~</a:t>
            </a:r>
            <a:r>
              <a:rPr kumimoji="0" lang="zh-TW" altLang="en-US" sz="2400" b="1" dirty="0">
                <a:solidFill>
                  <a:srgbClr val="FF0000"/>
                </a:solidFill>
                <a:latin typeface="標楷體" pitchFamily="65" charset="-120"/>
                <a:ea typeface="標楷體" pitchFamily="65" charset="-120"/>
                <a:cs typeface="Times New Roman" pitchFamily="18" charset="0"/>
              </a:rPr>
              <a:t>五陪同</a:t>
            </a:r>
            <a:r>
              <a:rPr kumimoji="0" lang="en-US" altLang="zh-TW" sz="2400" b="1" dirty="0">
                <a:solidFill>
                  <a:srgbClr val="FF0000"/>
                </a:solidFill>
                <a:latin typeface="標楷體" pitchFamily="65" charset="-120"/>
                <a:ea typeface="標楷體" pitchFamily="65" charset="-120"/>
                <a:cs typeface="Times New Roman" pitchFamily="18" charset="0"/>
              </a:rPr>
              <a:t>PGY</a:t>
            </a:r>
            <a:r>
              <a:rPr kumimoji="0" lang="zh-TW" altLang="en-US" sz="2400" b="1" dirty="0">
                <a:solidFill>
                  <a:srgbClr val="FF0000"/>
                </a:solidFill>
                <a:latin typeface="標楷體" pitchFamily="65" charset="-120"/>
                <a:ea typeface="標楷體" pitchFamily="65" charset="-120"/>
                <a:cs typeface="Times New Roman" pitchFamily="18" charset="0"/>
              </a:rPr>
              <a:t>醫師訪視社區殘障弱勢</a:t>
            </a:r>
            <a:endParaRPr kumimoji="0" lang="zh-TW" sz="2400" dirty="0">
              <a:solidFill>
                <a:srgbClr val="FF0000"/>
              </a:solidFill>
              <a:ea typeface="標楷體" pitchFamily="65" charset="-120"/>
              <a:cs typeface="Times New Roman" pitchFamily="18" charset="0"/>
            </a:endParaRPr>
          </a:p>
        </p:txBody>
      </p:sp>
      <p:sp>
        <p:nvSpPr>
          <p:cNvPr id="17" name="Rectangle 4"/>
          <p:cNvSpPr>
            <a:spLocks noChangeArrowheads="1"/>
          </p:cNvSpPr>
          <p:nvPr/>
        </p:nvSpPr>
        <p:spPr bwMode="auto">
          <a:xfrm>
            <a:off x="3347864" y="404664"/>
            <a:ext cx="1911101" cy="461665"/>
          </a:xfrm>
          <a:prstGeom prst="rect">
            <a:avLst/>
          </a:prstGeom>
          <a:noFill/>
          <a:ln w="9525">
            <a:noFill/>
            <a:miter lim="800000"/>
            <a:headEnd/>
            <a:tailEnd/>
          </a:ln>
        </p:spPr>
        <p:txBody>
          <a:bodyPr wrap="none">
            <a:spAutoFit/>
          </a:bodyPr>
          <a:lstStyle/>
          <a:p>
            <a:pPr>
              <a:buClr>
                <a:schemeClr val="tx1"/>
              </a:buClr>
              <a:buFont typeface="Wingdings" pitchFamily="2" charset="2"/>
              <a:buNone/>
            </a:pPr>
            <a:r>
              <a:rPr kumimoji="0" lang="en-US" altLang="zh-TW" sz="2400" b="1" dirty="0" smtClean="0">
                <a:solidFill>
                  <a:srgbClr val="FF0000"/>
                </a:solidFill>
                <a:latin typeface="Comic Sans MS" pitchFamily="66" charset="0"/>
                <a:ea typeface="標楷體" pitchFamily="65" charset="-120"/>
              </a:rPr>
              <a:t>2</a:t>
            </a:r>
            <a:r>
              <a:rPr kumimoji="0" lang="zh-TW" altLang="en-US" sz="2400" b="1" dirty="0" smtClean="0">
                <a:solidFill>
                  <a:srgbClr val="FF0000"/>
                </a:solidFill>
                <a:latin typeface="Comic Sans MS" pitchFamily="66" charset="0"/>
                <a:ea typeface="標楷體" pitchFamily="65" charset="-120"/>
              </a:rPr>
              <a:t>、關懷</a:t>
            </a:r>
            <a:r>
              <a:rPr kumimoji="0" lang="zh-TW" altLang="en-US" sz="2400" b="1" dirty="0">
                <a:solidFill>
                  <a:srgbClr val="FF0000"/>
                </a:solidFill>
                <a:latin typeface="Comic Sans MS" pitchFamily="66" charset="0"/>
                <a:ea typeface="標楷體" pitchFamily="65" charset="-120"/>
              </a:rPr>
              <a:t>訪視</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群組 12"/>
          <p:cNvGrpSpPr/>
          <p:nvPr/>
        </p:nvGrpSpPr>
        <p:grpSpPr>
          <a:xfrm>
            <a:off x="395536" y="980728"/>
            <a:ext cx="7992888" cy="4972409"/>
            <a:chOff x="323528" y="260648"/>
            <a:chExt cx="8610639" cy="4972409"/>
          </a:xfrm>
        </p:grpSpPr>
        <p:pic>
          <p:nvPicPr>
            <p:cNvPr id="2050" name="Picture 2" descr="F:\104.05.06嘉藥餐旅系~長者養生料理\IMAG4530.jpg"/>
            <p:cNvPicPr>
              <a:picLocks noChangeAspect="1" noChangeArrowheads="1"/>
            </p:cNvPicPr>
            <p:nvPr/>
          </p:nvPicPr>
          <p:blipFill>
            <a:blip r:embed="rId2" cstate="print"/>
            <a:srcRect/>
            <a:stretch>
              <a:fillRect/>
            </a:stretch>
          </p:blipFill>
          <p:spPr bwMode="auto">
            <a:xfrm>
              <a:off x="3203848" y="1988840"/>
              <a:ext cx="5730319" cy="3240360"/>
            </a:xfrm>
            <a:prstGeom prst="rect">
              <a:avLst/>
            </a:prstGeom>
            <a:noFill/>
          </p:spPr>
        </p:pic>
        <p:grpSp>
          <p:nvGrpSpPr>
            <p:cNvPr id="2" name="群組 8"/>
            <p:cNvGrpSpPr/>
            <p:nvPr/>
          </p:nvGrpSpPr>
          <p:grpSpPr>
            <a:xfrm>
              <a:off x="323528" y="1988840"/>
              <a:ext cx="2808312" cy="3244217"/>
              <a:chOff x="323528" y="1988841"/>
              <a:chExt cx="2808312" cy="3244217"/>
            </a:xfrm>
          </p:grpSpPr>
          <p:pic>
            <p:nvPicPr>
              <p:cNvPr id="2051" name="Picture 3" descr="F:\104.05.06嘉藥餐旅系~長者養生料理\IMAG4448.jpg"/>
              <p:cNvPicPr>
                <a:picLocks noChangeAspect="1" noChangeArrowheads="1"/>
              </p:cNvPicPr>
              <p:nvPr/>
            </p:nvPicPr>
            <p:blipFill>
              <a:blip r:embed="rId3" cstate="print"/>
              <a:srcRect/>
              <a:stretch>
                <a:fillRect/>
              </a:stretch>
            </p:blipFill>
            <p:spPr bwMode="auto">
              <a:xfrm>
                <a:off x="323528" y="1988841"/>
                <a:ext cx="2808312" cy="1588034"/>
              </a:xfrm>
              <a:prstGeom prst="rect">
                <a:avLst/>
              </a:prstGeom>
              <a:noFill/>
            </p:spPr>
          </p:pic>
          <p:pic>
            <p:nvPicPr>
              <p:cNvPr id="2052" name="Picture 4" descr="F:\104.05.06嘉藥餐旅系~長者養生料理\IMAG4433.jpg"/>
              <p:cNvPicPr>
                <a:picLocks noChangeAspect="1" noChangeArrowheads="1"/>
              </p:cNvPicPr>
              <p:nvPr/>
            </p:nvPicPr>
            <p:blipFill>
              <a:blip r:embed="rId4" cstate="print"/>
              <a:srcRect/>
              <a:stretch>
                <a:fillRect/>
              </a:stretch>
            </p:blipFill>
            <p:spPr bwMode="auto">
              <a:xfrm>
                <a:off x="323528" y="3645024"/>
                <a:ext cx="2808312" cy="1588034"/>
              </a:xfrm>
              <a:prstGeom prst="rect">
                <a:avLst/>
              </a:prstGeom>
              <a:noFill/>
            </p:spPr>
          </p:pic>
        </p:grpSp>
        <p:grpSp>
          <p:nvGrpSpPr>
            <p:cNvPr id="3" name="群組 7"/>
            <p:cNvGrpSpPr/>
            <p:nvPr/>
          </p:nvGrpSpPr>
          <p:grpSpPr>
            <a:xfrm>
              <a:off x="323528" y="260648"/>
              <a:ext cx="8496944" cy="1656184"/>
              <a:chOff x="179512" y="260648"/>
              <a:chExt cx="8833488" cy="1656184"/>
            </a:xfrm>
          </p:grpSpPr>
          <p:pic>
            <p:nvPicPr>
              <p:cNvPr id="2053" name="Picture 5" descr="F:\104.05.06嘉藥餐旅系~長者養生料理\IMAG4518.jpg"/>
              <p:cNvPicPr>
                <a:picLocks noChangeAspect="1" noChangeArrowheads="1"/>
              </p:cNvPicPr>
              <p:nvPr/>
            </p:nvPicPr>
            <p:blipFill>
              <a:blip r:embed="rId5" cstate="print"/>
              <a:srcRect/>
              <a:stretch>
                <a:fillRect/>
              </a:stretch>
            </p:blipFill>
            <p:spPr bwMode="auto">
              <a:xfrm>
                <a:off x="179512" y="260648"/>
                <a:ext cx="2928831" cy="1656184"/>
              </a:xfrm>
              <a:prstGeom prst="rect">
                <a:avLst/>
              </a:prstGeom>
              <a:noFill/>
            </p:spPr>
          </p:pic>
          <p:pic>
            <p:nvPicPr>
              <p:cNvPr id="2054" name="Picture 6" descr="F:\104.05.06嘉藥餐旅系~長者養生料理\IMAG4513.jpg"/>
              <p:cNvPicPr>
                <a:picLocks noChangeAspect="1" noChangeArrowheads="1"/>
              </p:cNvPicPr>
              <p:nvPr/>
            </p:nvPicPr>
            <p:blipFill>
              <a:blip r:embed="rId6" cstate="print"/>
              <a:srcRect/>
              <a:stretch>
                <a:fillRect/>
              </a:stretch>
            </p:blipFill>
            <p:spPr bwMode="auto">
              <a:xfrm>
                <a:off x="3131840" y="260648"/>
                <a:ext cx="2928830" cy="1656184"/>
              </a:xfrm>
              <a:prstGeom prst="rect">
                <a:avLst/>
              </a:prstGeom>
              <a:noFill/>
            </p:spPr>
          </p:pic>
          <p:pic>
            <p:nvPicPr>
              <p:cNvPr id="2055" name="Picture 7" descr="F:\104.05.06嘉藥餐旅系~長者養生料理\IMAG4523.jpg"/>
              <p:cNvPicPr>
                <a:picLocks noChangeAspect="1" noChangeArrowheads="1"/>
              </p:cNvPicPr>
              <p:nvPr/>
            </p:nvPicPr>
            <p:blipFill>
              <a:blip r:embed="rId7" cstate="print"/>
              <a:srcRect/>
              <a:stretch>
                <a:fillRect/>
              </a:stretch>
            </p:blipFill>
            <p:spPr bwMode="auto">
              <a:xfrm>
                <a:off x="6084168" y="260648"/>
                <a:ext cx="2928832" cy="1656184"/>
              </a:xfrm>
              <a:prstGeom prst="rect">
                <a:avLst/>
              </a:prstGeom>
              <a:noFill/>
            </p:spPr>
          </p:pic>
        </p:grpSp>
      </p:grpSp>
      <p:sp>
        <p:nvSpPr>
          <p:cNvPr id="10" name="WordArt 11"/>
          <p:cNvSpPr>
            <a:spLocks noChangeArrowheads="1" noChangeShapeType="1" noTextEdit="1"/>
          </p:cNvSpPr>
          <p:nvPr/>
        </p:nvSpPr>
        <p:spPr bwMode="auto">
          <a:xfrm>
            <a:off x="1187624" y="5445224"/>
            <a:ext cx="5029200" cy="457200"/>
          </a:xfrm>
          <a:prstGeom prst="rect">
            <a:avLst/>
          </a:prstGeom>
        </p:spPr>
        <p:txBody>
          <a:bodyPr wrap="none" fromWordArt="1">
            <a:prstTxWarp prst="textPlain">
              <a:avLst>
                <a:gd name="adj" fmla="val 50000"/>
              </a:avLst>
            </a:prstTxWarp>
          </a:bodyPr>
          <a:lstStyle/>
          <a:p>
            <a:pPr algn="ctr"/>
            <a:endParaRPr lang="zh-TW" altLang="en-US" sz="1600" kern="10" dirty="0">
              <a:ln w="9525">
                <a:solidFill>
                  <a:schemeClr val="bg1"/>
                </a:solidFill>
                <a:round/>
                <a:headEnd/>
                <a:tailEnd/>
              </a:ln>
              <a:solidFill>
                <a:srgbClr val="FF0000"/>
              </a:solidFill>
              <a:latin typeface="華康海報體W12(P)"/>
            </a:endParaRPr>
          </a:p>
        </p:txBody>
      </p:sp>
      <p:sp>
        <p:nvSpPr>
          <p:cNvPr id="12" name="Text Box 11"/>
          <p:cNvSpPr txBox="1">
            <a:spLocks noChangeArrowheads="1"/>
          </p:cNvSpPr>
          <p:nvPr/>
        </p:nvSpPr>
        <p:spPr bwMode="auto">
          <a:xfrm>
            <a:off x="323528" y="5949280"/>
            <a:ext cx="8136904" cy="461665"/>
          </a:xfrm>
          <a:prstGeom prst="rect">
            <a:avLst/>
          </a:prstGeom>
          <a:noFill/>
          <a:ln w="9525">
            <a:noFill/>
            <a:miter lim="800000"/>
            <a:headEnd/>
            <a:tailEnd/>
          </a:ln>
          <a:effectLst/>
        </p:spPr>
        <p:txBody>
          <a:bodyPr wrap="square">
            <a:spAutoFit/>
          </a:bodyPr>
          <a:lstStyle/>
          <a:p>
            <a:r>
              <a:rPr lang="zh-TW" altLang="en-US" sz="2400" b="1" dirty="0" smtClean="0">
                <a:solidFill>
                  <a:srgbClr val="0000FF"/>
                </a:solidFill>
                <a:latin typeface="標楷體" pitchFamily="65" charset="-120"/>
                <a:ea typeface="標楷體" pitchFamily="65" charset="-120"/>
              </a:rPr>
              <a:t>嘉南藥理大學餐旅管理系，推廣老人及身障者營養健康食譜</a:t>
            </a:r>
            <a:endParaRPr lang="zh-TW" altLang="en-US" sz="2400" b="1" dirty="0">
              <a:solidFill>
                <a:srgbClr val="0000FF"/>
              </a:solidFill>
              <a:latin typeface="標楷體" pitchFamily="65" charset="-120"/>
              <a:ea typeface="標楷體" pitchFamily="65" charset="-120"/>
            </a:endParaRPr>
          </a:p>
        </p:txBody>
      </p:sp>
      <p:sp>
        <p:nvSpPr>
          <p:cNvPr id="14" name="矩形 13"/>
          <p:cNvSpPr/>
          <p:nvPr/>
        </p:nvSpPr>
        <p:spPr>
          <a:xfrm>
            <a:off x="3275856" y="332656"/>
            <a:ext cx="1877437" cy="461665"/>
          </a:xfrm>
          <a:prstGeom prst="rect">
            <a:avLst/>
          </a:prstGeom>
        </p:spPr>
        <p:txBody>
          <a:bodyPr wrap="none">
            <a:spAutoFit/>
          </a:bodyPr>
          <a:lstStyle/>
          <a:p>
            <a:r>
              <a:rPr lang="en-US" altLang="zh-TW" sz="2400" b="1" smtClean="0">
                <a:solidFill>
                  <a:srgbClr val="FF0000"/>
                </a:solidFill>
                <a:latin typeface="標楷體" pitchFamily="65" charset="-120"/>
                <a:ea typeface="標楷體" pitchFamily="65" charset="-120"/>
              </a:rPr>
              <a:t>3</a:t>
            </a:r>
            <a:r>
              <a:rPr lang="zh-TW" altLang="en-US" sz="2400" b="1" dirty="0" smtClean="0">
                <a:solidFill>
                  <a:srgbClr val="FF0000"/>
                </a:solidFill>
                <a:latin typeface="標楷體" pitchFamily="65" charset="-120"/>
                <a:ea typeface="標楷體" pitchFamily="65" charset="-120"/>
              </a:rPr>
              <a:t>、餐飲服務</a:t>
            </a:r>
            <a:endParaRPr lang="zh-TW"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36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2"/>
          <p:cNvGrpSpPr/>
          <p:nvPr/>
        </p:nvGrpSpPr>
        <p:grpSpPr>
          <a:xfrm>
            <a:off x="395536" y="980728"/>
            <a:ext cx="8208912" cy="4968552"/>
            <a:chOff x="467544" y="332656"/>
            <a:chExt cx="8208912" cy="5184576"/>
          </a:xfrm>
        </p:grpSpPr>
        <p:grpSp>
          <p:nvGrpSpPr>
            <p:cNvPr id="3" name="群組 9"/>
            <p:cNvGrpSpPr/>
            <p:nvPr/>
          </p:nvGrpSpPr>
          <p:grpSpPr>
            <a:xfrm>
              <a:off x="539552" y="332656"/>
              <a:ext cx="8136904" cy="1728192"/>
              <a:chOff x="395536" y="404664"/>
              <a:chExt cx="8074750" cy="1512168"/>
            </a:xfrm>
          </p:grpSpPr>
          <p:pic>
            <p:nvPicPr>
              <p:cNvPr id="1027" name="Picture 3" descr="F:\104.05.06嘉藥餐旅系~長者養生料理\IMAG4415.jpg"/>
              <p:cNvPicPr>
                <a:picLocks noChangeAspect="1" noChangeArrowheads="1"/>
              </p:cNvPicPr>
              <p:nvPr/>
            </p:nvPicPr>
            <p:blipFill>
              <a:blip r:embed="rId2" cstate="print"/>
              <a:srcRect/>
              <a:stretch>
                <a:fillRect/>
              </a:stretch>
            </p:blipFill>
            <p:spPr bwMode="auto">
              <a:xfrm>
                <a:off x="3059832" y="404664"/>
                <a:ext cx="2674150" cy="1512168"/>
              </a:xfrm>
              <a:prstGeom prst="rect">
                <a:avLst/>
              </a:prstGeom>
              <a:noFill/>
            </p:spPr>
          </p:pic>
          <p:pic>
            <p:nvPicPr>
              <p:cNvPr id="1028" name="Picture 4" descr="F:\104.05.06嘉藥餐旅系~長者養生料理\IMAG4475.jpg"/>
              <p:cNvPicPr>
                <a:picLocks noChangeAspect="1" noChangeArrowheads="1"/>
              </p:cNvPicPr>
              <p:nvPr/>
            </p:nvPicPr>
            <p:blipFill>
              <a:blip r:embed="rId3" cstate="print"/>
              <a:srcRect/>
              <a:stretch>
                <a:fillRect/>
              </a:stretch>
            </p:blipFill>
            <p:spPr bwMode="auto">
              <a:xfrm>
                <a:off x="5796136" y="404664"/>
                <a:ext cx="2674150" cy="1512168"/>
              </a:xfrm>
              <a:prstGeom prst="rect">
                <a:avLst/>
              </a:prstGeom>
              <a:noFill/>
            </p:spPr>
          </p:pic>
          <p:pic>
            <p:nvPicPr>
              <p:cNvPr id="1029" name="Picture 5" descr="F:\104.05.06嘉藥餐旅系~長者養生料理\IMAG4481.jpg"/>
              <p:cNvPicPr>
                <a:picLocks noChangeAspect="1" noChangeArrowheads="1"/>
              </p:cNvPicPr>
              <p:nvPr/>
            </p:nvPicPr>
            <p:blipFill>
              <a:blip r:embed="rId4" cstate="print"/>
              <a:srcRect/>
              <a:stretch>
                <a:fillRect/>
              </a:stretch>
            </p:blipFill>
            <p:spPr bwMode="auto">
              <a:xfrm>
                <a:off x="395536" y="404664"/>
                <a:ext cx="2620963" cy="1482092"/>
              </a:xfrm>
              <a:prstGeom prst="rect">
                <a:avLst/>
              </a:prstGeom>
              <a:noFill/>
            </p:spPr>
          </p:pic>
        </p:grpSp>
        <p:grpSp>
          <p:nvGrpSpPr>
            <p:cNvPr id="4" name="群組 10"/>
            <p:cNvGrpSpPr/>
            <p:nvPr/>
          </p:nvGrpSpPr>
          <p:grpSpPr>
            <a:xfrm>
              <a:off x="467544" y="2132856"/>
              <a:ext cx="2674150" cy="3384376"/>
              <a:chOff x="395536" y="1916832"/>
              <a:chExt cx="2674150" cy="3096345"/>
            </a:xfrm>
          </p:grpSpPr>
          <p:pic>
            <p:nvPicPr>
              <p:cNvPr id="1026" name="Picture 2" descr="F:\104.05.06嘉藥餐旅系~長者養生料理\IMAG4404.jpg"/>
              <p:cNvPicPr>
                <a:picLocks noChangeAspect="1" noChangeArrowheads="1"/>
              </p:cNvPicPr>
              <p:nvPr/>
            </p:nvPicPr>
            <p:blipFill>
              <a:blip r:embed="rId5" cstate="print"/>
              <a:srcRect/>
              <a:stretch>
                <a:fillRect/>
              </a:stretch>
            </p:blipFill>
            <p:spPr bwMode="auto">
              <a:xfrm>
                <a:off x="395536" y="1916832"/>
                <a:ext cx="2674150" cy="1512168"/>
              </a:xfrm>
              <a:prstGeom prst="rect">
                <a:avLst/>
              </a:prstGeom>
              <a:noFill/>
            </p:spPr>
          </p:pic>
          <p:pic>
            <p:nvPicPr>
              <p:cNvPr id="1030" name="Picture 6" descr="F:\104.05.06嘉藥餐旅系~長者養生料理\IMAG4487.jpg"/>
              <p:cNvPicPr>
                <a:picLocks noChangeAspect="1" noChangeArrowheads="1"/>
              </p:cNvPicPr>
              <p:nvPr/>
            </p:nvPicPr>
            <p:blipFill>
              <a:blip r:embed="rId6" cstate="print"/>
              <a:srcRect/>
              <a:stretch>
                <a:fillRect/>
              </a:stretch>
            </p:blipFill>
            <p:spPr bwMode="auto">
              <a:xfrm>
                <a:off x="395537" y="3501009"/>
                <a:ext cx="2674148" cy="1512168"/>
              </a:xfrm>
              <a:prstGeom prst="rect">
                <a:avLst/>
              </a:prstGeom>
              <a:noFill/>
            </p:spPr>
          </p:pic>
        </p:grpSp>
        <p:pic>
          <p:nvPicPr>
            <p:cNvPr id="1031" name="Picture 7" descr="F:\104.05.06嘉藥餐旅系~長者養生料理\IMAG4500.jpg"/>
            <p:cNvPicPr>
              <a:picLocks noChangeAspect="1" noChangeArrowheads="1"/>
            </p:cNvPicPr>
            <p:nvPr/>
          </p:nvPicPr>
          <p:blipFill>
            <a:blip r:embed="rId7" cstate="print"/>
            <a:srcRect/>
            <a:stretch>
              <a:fillRect/>
            </a:stretch>
          </p:blipFill>
          <p:spPr bwMode="auto">
            <a:xfrm>
              <a:off x="3203848" y="2132856"/>
              <a:ext cx="5464567" cy="3384376"/>
            </a:xfrm>
            <a:prstGeom prst="rect">
              <a:avLst/>
            </a:prstGeom>
            <a:noFill/>
          </p:spPr>
        </p:pic>
      </p:grpSp>
      <p:sp>
        <p:nvSpPr>
          <p:cNvPr id="13" name="Text Box 11"/>
          <p:cNvSpPr txBox="1">
            <a:spLocks noChangeArrowheads="1"/>
          </p:cNvSpPr>
          <p:nvPr/>
        </p:nvSpPr>
        <p:spPr bwMode="auto">
          <a:xfrm>
            <a:off x="395536" y="6093296"/>
            <a:ext cx="8136904" cy="461665"/>
          </a:xfrm>
          <a:prstGeom prst="rect">
            <a:avLst/>
          </a:prstGeom>
          <a:noFill/>
          <a:ln w="9525">
            <a:noFill/>
            <a:miter lim="800000"/>
            <a:headEnd/>
            <a:tailEnd/>
          </a:ln>
          <a:effectLst/>
        </p:spPr>
        <p:txBody>
          <a:bodyPr wrap="square">
            <a:spAutoFit/>
          </a:bodyPr>
          <a:lstStyle/>
          <a:p>
            <a:r>
              <a:rPr lang="zh-TW" altLang="en-US" sz="2400" b="1" dirty="0" smtClean="0">
                <a:solidFill>
                  <a:srgbClr val="0000FF"/>
                </a:solidFill>
                <a:latin typeface="標楷體" pitchFamily="65" charset="-120"/>
                <a:ea typeface="標楷體" pitchFamily="65" charset="-120"/>
              </a:rPr>
              <a:t>嘉南藥理大學餐旅管理系，推廣老人及身障者營養健康食譜</a:t>
            </a:r>
            <a:endParaRPr lang="zh-TW" altLang="en-US" sz="2400" b="1" dirty="0">
              <a:solidFill>
                <a:srgbClr val="0000FF"/>
              </a:solidFill>
              <a:latin typeface="標楷體" pitchFamily="65" charset="-120"/>
              <a:ea typeface="標楷體" pitchFamily="65" charset="-120"/>
            </a:endParaRPr>
          </a:p>
        </p:txBody>
      </p:sp>
      <p:sp>
        <p:nvSpPr>
          <p:cNvPr id="12" name="矩形 11"/>
          <p:cNvSpPr/>
          <p:nvPr/>
        </p:nvSpPr>
        <p:spPr>
          <a:xfrm>
            <a:off x="3203848" y="260648"/>
            <a:ext cx="1877437" cy="461665"/>
          </a:xfrm>
          <a:prstGeom prst="rect">
            <a:avLst/>
          </a:prstGeom>
        </p:spPr>
        <p:txBody>
          <a:bodyPr wrap="none">
            <a:spAutoFit/>
          </a:bodyPr>
          <a:lstStyle/>
          <a:p>
            <a:r>
              <a:rPr lang="en-US" altLang="zh-TW" sz="2400" b="1" dirty="0" smtClean="0">
                <a:solidFill>
                  <a:srgbClr val="FF0000"/>
                </a:solidFill>
                <a:latin typeface="標楷體" pitchFamily="65" charset="-120"/>
                <a:ea typeface="標楷體" pitchFamily="65" charset="-120"/>
              </a:rPr>
              <a:t>3</a:t>
            </a:r>
            <a:r>
              <a:rPr lang="zh-TW" altLang="en-US" sz="2400" b="1" dirty="0" smtClean="0">
                <a:solidFill>
                  <a:srgbClr val="FF0000"/>
                </a:solidFill>
                <a:latin typeface="標楷體" pitchFamily="65" charset="-120"/>
                <a:ea typeface="標楷體" pitchFamily="65" charset="-120"/>
              </a:rPr>
              <a:t>、餐飲服務</a:t>
            </a:r>
            <a:endParaRPr lang="zh-TW"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1" name="Picture 5" descr="C:\Users\user\Desktop\金華ㄟ春天！漫舞花弄巷2013-08-07\2013-08-17媒體報導藝術介入空間成果\020817in03-3.jpg"/>
          <p:cNvPicPr>
            <a:picLocks noChangeAspect="1" noChangeArrowheads="1"/>
          </p:cNvPicPr>
          <p:nvPr/>
        </p:nvPicPr>
        <p:blipFill>
          <a:blip r:embed="rId2" cstate="print"/>
          <a:srcRect/>
          <a:stretch>
            <a:fillRect/>
          </a:stretch>
        </p:blipFill>
        <p:spPr bwMode="auto">
          <a:xfrm>
            <a:off x="0" y="1"/>
            <a:ext cx="9144000" cy="6308725"/>
          </a:xfrm>
          <a:prstGeom prst="rect">
            <a:avLst/>
          </a:prstGeom>
          <a:noFill/>
          <a:ln w="9525">
            <a:noFill/>
            <a:miter lim="800000"/>
            <a:headEnd/>
            <a:tailEnd/>
          </a:ln>
        </p:spPr>
      </p:pic>
      <p:pic>
        <p:nvPicPr>
          <p:cNvPr id="70662" name="Picture 6" descr="C:\Users\user\Desktop\金華ㄟ春天！漫舞花弄巷2013-08-07\2013-08-17媒體報導藝術介入空間成果\020817in03-4.jpg"/>
          <p:cNvPicPr>
            <a:picLocks noChangeAspect="1" noChangeArrowheads="1"/>
          </p:cNvPicPr>
          <p:nvPr/>
        </p:nvPicPr>
        <p:blipFill>
          <a:blip r:embed="rId3" cstate="print"/>
          <a:srcRect/>
          <a:stretch>
            <a:fillRect/>
          </a:stretch>
        </p:blipFill>
        <p:spPr bwMode="auto">
          <a:xfrm>
            <a:off x="0" y="1"/>
            <a:ext cx="9144000" cy="6308725"/>
          </a:xfrm>
          <a:prstGeom prst="rect">
            <a:avLst/>
          </a:prstGeom>
          <a:noFill/>
          <a:ln w="9525">
            <a:noFill/>
            <a:miter lim="800000"/>
            <a:headEnd/>
            <a:tailEnd/>
          </a:ln>
        </p:spPr>
      </p:pic>
      <p:sp>
        <p:nvSpPr>
          <p:cNvPr id="10" name="矩形 9"/>
          <p:cNvSpPr/>
          <p:nvPr/>
        </p:nvSpPr>
        <p:spPr>
          <a:xfrm>
            <a:off x="1371600" y="5791202"/>
            <a:ext cx="6858000" cy="1200329"/>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762000" eaLnBrk="0" fontAlgn="auto" hangingPunct="0">
              <a:spcBef>
                <a:spcPts val="0"/>
              </a:spcBef>
              <a:spcAft>
                <a:spcPts val="0"/>
              </a:spcAft>
              <a:defRPr/>
            </a:pPr>
            <a:r>
              <a:rPr kumimoji="0" lang="zh-TW" altLang="zh-TW" sz="3600" b="1" dirty="0">
                <a:solidFill>
                  <a:srgbClr val="006600"/>
                </a:solidFill>
                <a:latin typeface="標楷體" pitchFamily="65" charset="-120"/>
                <a:ea typeface="標楷體" pitchFamily="65" charset="-120"/>
              </a:rPr>
              <a:t>金華ㄟ春天！漫舞花弄巷</a:t>
            </a:r>
          </a:p>
          <a:p>
            <a:pPr indent="762000" eaLnBrk="0" fontAlgn="auto" hangingPunct="0">
              <a:spcBef>
                <a:spcPts val="0"/>
              </a:spcBef>
              <a:spcAft>
                <a:spcPts val="0"/>
              </a:spcAft>
              <a:defRPr/>
            </a:pPr>
            <a:r>
              <a:rPr kumimoji="0" lang="zh-TW" altLang="en-US" sz="3600" b="1" dirty="0">
                <a:solidFill>
                  <a:srgbClr val="006600"/>
                </a:solidFill>
                <a:latin typeface="標楷體" pitchFamily="65" charset="-120"/>
                <a:ea typeface="標楷體" pitchFamily="65" charset="-120"/>
              </a:rPr>
              <a:t>環保低碳、文化藝術廊道</a:t>
            </a:r>
          </a:p>
        </p:txBody>
      </p:sp>
      <p:pic>
        <p:nvPicPr>
          <p:cNvPr id="8" name="Picture 2" descr="H:\102資料夾\102照片\漫舞花弄巷揭幕2013-08-17\IMG_5224.JPG"/>
          <p:cNvPicPr>
            <a:picLocks noChangeAspect="1" noChangeArrowheads="1"/>
          </p:cNvPicPr>
          <p:nvPr/>
        </p:nvPicPr>
        <p:blipFill>
          <a:blip r:embed="rId4" cstate="print"/>
          <a:srcRect/>
          <a:stretch>
            <a:fillRect/>
          </a:stretch>
        </p:blipFill>
        <p:spPr bwMode="auto">
          <a:xfrm>
            <a:off x="9205" y="0"/>
            <a:ext cx="9134795" cy="6858000"/>
          </a:xfrm>
          <a:prstGeom prst="rect">
            <a:avLst/>
          </a:prstGeom>
          <a:noFill/>
        </p:spPr>
      </p:pic>
      <p:pic>
        <p:nvPicPr>
          <p:cNvPr id="9" name="Picture 2" descr="H:\102資料夾\102照片\1020817金華ㄟ春天-漫舞花弄巷-文化藝術廊道\開幕式揭牌致詞及閉幕式\金華ㄟ春天-漫舞花弄巷-文化藝術廊道 (242).JPG"/>
          <p:cNvPicPr>
            <a:picLocks noChangeAspect="1" noChangeArrowheads="1"/>
          </p:cNvPicPr>
          <p:nvPr/>
        </p:nvPicPr>
        <p:blipFill>
          <a:blip r:embed="rId5" cstate="print"/>
          <a:srcRect/>
          <a:stretch>
            <a:fillRect/>
          </a:stretch>
        </p:blipFill>
        <p:spPr bwMode="auto">
          <a:xfrm>
            <a:off x="0" y="0"/>
            <a:ext cx="9215863" cy="6858000"/>
          </a:xfrm>
          <a:prstGeom prst="rect">
            <a:avLst/>
          </a:prstGeom>
          <a:noFill/>
        </p:spPr>
      </p:pic>
      <p:pic>
        <p:nvPicPr>
          <p:cNvPr id="11" name="Picture 3" descr="H:\102資料夾\102照片\1020817金華ㄟ春天-漫舞花弄巷-文化藝術廊道\開幕式揭牌致詞及閉幕式\金華ㄟ春天-漫舞花弄巷-文化藝術廊道 (246).JPG"/>
          <p:cNvPicPr>
            <a:picLocks noChangeAspect="1" noChangeArrowheads="1"/>
          </p:cNvPicPr>
          <p:nvPr/>
        </p:nvPicPr>
        <p:blipFill>
          <a:blip r:embed="rId6"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0661"/>
                                        </p:tgtEl>
                                        <p:attrNameLst>
                                          <p:attrName>style.visibility</p:attrName>
                                        </p:attrNameLst>
                                      </p:cBhvr>
                                      <p:to>
                                        <p:strVal val="visible"/>
                                      </p:to>
                                    </p:set>
                                    <p:anim calcmode="lin" valueType="num">
                                      <p:cBhvr additive="base">
                                        <p:cTn id="7" dur="500" fill="hold"/>
                                        <p:tgtEl>
                                          <p:spTgt spid="70661"/>
                                        </p:tgtEl>
                                        <p:attrNameLst>
                                          <p:attrName>ppt_x</p:attrName>
                                        </p:attrNameLst>
                                      </p:cBhvr>
                                      <p:tavLst>
                                        <p:tav tm="0">
                                          <p:val>
                                            <p:strVal val="0-#ppt_w/2"/>
                                          </p:val>
                                        </p:tav>
                                        <p:tav tm="100000">
                                          <p:val>
                                            <p:strVal val="#ppt_x"/>
                                          </p:val>
                                        </p:tav>
                                      </p:tavLst>
                                    </p:anim>
                                    <p:anim calcmode="lin" valueType="num">
                                      <p:cBhvr additive="base">
                                        <p:cTn id="8" dur="500" fill="hold"/>
                                        <p:tgtEl>
                                          <p:spTgt spid="7066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0662"/>
                                        </p:tgtEl>
                                        <p:attrNameLst>
                                          <p:attrName>style.visibility</p:attrName>
                                        </p:attrNameLst>
                                      </p:cBhvr>
                                      <p:to>
                                        <p:strVal val="visible"/>
                                      </p:to>
                                    </p:set>
                                    <p:anim calcmode="lin" valueType="num">
                                      <p:cBhvr additive="base">
                                        <p:cTn id="13" dur="500" fill="hold"/>
                                        <p:tgtEl>
                                          <p:spTgt spid="70662"/>
                                        </p:tgtEl>
                                        <p:attrNameLst>
                                          <p:attrName>ppt_x</p:attrName>
                                        </p:attrNameLst>
                                      </p:cBhvr>
                                      <p:tavLst>
                                        <p:tav tm="0">
                                          <p:val>
                                            <p:strVal val="1+#ppt_w/2"/>
                                          </p:val>
                                        </p:tav>
                                        <p:tav tm="100000">
                                          <p:val>
                                            <p:strVal val="#ppt_x"/>
                                          </p:val>
                                        </p:tav>
                                      </p:tavLst>
                                    </p:anim>
                                    <p:anim calcmode="lin" valueType="num">
                                      <p:cBhvr additive="base">
                                        <p:cTn id="14" dur="500" fill="hold"/>
                                        <p:tgtEl>
                                          <p:spTgt spid="7066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3"/>
          <p:cNvGrpSpPr/>
          <p:nvPr/>
        </p:nvGrpSpPr>
        <p:grpSpPr>
          <a:xfrm>
            <a:off x="683568" y="620688"/>
            <a:ext cx="7488832" cy="5544617"/>
            <a:chOff x="683568" y="692696"/>
            <a:chExt cx="7803392" cy="5929443"/>
          </a:xfrm>
        </p:grpSpPr>
        <p:grpSp>
          <p:nvGrpSpPr>
            <p:cNvPr id="3" name="群組 10"/>
            <p:cNvGrpSpPr/>
            <p:nvPr/>
          </p:nvGrpSpPr>
          <p:grpSpPr>
            <a:xfrm>
              <a:off x="683568" y="692696"/>
              <a:ext cx="7632848" cy="1425159"/>
              <a:chOff x="683568" y="692696"/>
              <a:chExt cx="7632848" cy="1425159"/>
            </a:xfrm>
          </p:grpSpPr>
          <p:pic>
            <p:nvPicPr>
              <p:cNvPr id="10242" name="Picture 2" descr="F:\104.04.18銀髮族水餃共餐+活動~嘉藥社工系\IMAG3516.jpg"/>
              <p:cNvPicPr>
                <a:picLocks noChangeAspect="1" noChangeArrowheads="1"/>
              </p:cNvPicPr>
              <p:nvPr/>
            </p:nvPicPr>
            <p:blipFill>
              <a:blip r:embed="rId2" cstate="print"/>
              <a:srcRect/>
              <a:stretch>
                <a:fillRect/>
              </a:stretch>
            </p:blipFill>
            <p:spPr bwMode="auto">
              <a:xfrm>
                <a:off x="5796136" y="692696"/>
                <a:ext cx="2520280" cy="1425159"/>
              </a:xfrm>
              <a:prstGeom prst="rect">
                <a:avLst/>
              </a:prstGeom>
              <a:noFill/>
            </p:spPr>
          </p:pic>
          <p:pic>
            <p:nvPicPr>
              <p:cNvPr id="10243" name="Picture 3" descr="F:\104.04.18銀髮族水餃共餐+活動~嘉藥社工系\IMAG3528.jpg"/>
              <p:cNvPicPr>
                <a:picLocks noChangeAspect="1" noChangeArrowheads="1"/>
              </p:cNvPicPr>
              <p:nvPr/>
            </p:nvPicPr>
            <p:blipFill>
              <a:blip r:embed="rId3" cstate="print"/>
              <a:srcRect/>
              <a:stretch>
                <a:fillRect/>
              </a:stretch>
            </p:blipFill>
            <p:spPr bwMode="auto">
              <a:xfrm>
                <a:off x="683568" y="692696"/>
                <a:ext cx="2479980" cy="1402369"/>
              </a:xfrm>
              <a:prstGeom prst="rect">
                <a:avLst/>
              </a:prstGeom>
              <a:noFill/>
            </p:spPr>
          </p:pic>
          <p:pic>
            <p:nvPicPr>
              <p:cNvPr id="10244" name="Picture 4" descr="F:\104.04.18銀髮族水餃共餐+活動~嘉藥社工系\IMAG3538.jpg"/>
              <p:cNvPicPr>
                <a:picLocks noChangeAspect="1" noChangeArrowheads="1"/>
              </p:cNvPicPr>
              <p:nvPr/>
            </p:nvPicPr>
            <p:blipFill>
              <a:blip r:embed="rId4" cstate="print"/>
              <a:srcRect/>
              <a:stretch>
                <a:fillRect/>
              </a:stretch>
            </p:blipFill>
            <p:spPr bwMode="auto">
              <a:xfrm>
                <a:off x="3203848" y="692696"/>
                <a:ext cx="2520280" cy="1425158"/>
              </a:xfrm>
              <a:prstGeom prst="rect">
                <a:avLst/>
              </a:prstGeom>
              <a:noFill/>
            </p:spPr>
          </p:pic>
        </p:grpSp>
        <p:pic>
          <p:nvPicPr>
            <p:cNvPr id="10245" name="Picture 5" descr="F:\104.04.18銀髮族水餃共餐+活動~嘉藥社工系\IMAG3543.jpg"/>
            <p:cNvPicPr>
              <a:picLocks noChangeAspect="1" noChangeArrowheads="1"/>
            </p:cNvPicPr>
            <p:nvPr/>
          </p:nvPicPr>
          <p:blipFill>
            <a:blip r:embed="rId5" cstate="print"/>
            <a:srcRect/>
            <a:stretch>
              <a:fillRect/>
            </a:stretch>
          </p:blipFill>
          <p:spPr bwMode="auto">
            <a:xfrm>
              <a:off x="3275856" y="2204864"/>
              <a:ext cx="5112568" cy="2891036"/>
            </a:xfrm>
            <a:prstGeom prst="rect">
              <a:avLst/>
            </a:prstGeom>
            <a:noFill/>
          </p:spPr>
        </p:pic>
        <p:grpSp>
          <p:nvGrpSpPr>
            <p:cNvPr id="4" name="群組 12"/>
            <p:cNvGrpSpPr/>
            <p:nvPr/>
          </p:nvGrpSpPr>
          <p:grpSpPr>
            <a:xfrm>
              <a:off x="683568" y="2132856"/>
              <a:ext cx="2551986" cy="2955256"/>
              <a:chOff x="683568" y="2132856"/>
              <a:chExt cx="2551986" cy="2955256"/>
            </a:xfrm>
          </p:grpSpPr>
          <p:pic>
            <p:nvPicPr>
              <p:cNvPr id="10247" name="Picture 7" descr="F:\104.04.18銀髮族水餃共餐+活動~嘉藥社工系\IMAG3558.jpg"/>
              <p:cNvPicPr>
                <a:picLocks noChangeAspect="1" noChangeArrowheads="1"/>
              </p:cNvPicPr>
              <p:nvPr/>
            </p:nvPicPr>
            <p:blipFill>
              <a:blip r:embed="rId6" cstate="print"/>
              <a:srcRect/>
              <a:stretch>
                <a:fillRect/>
              </a:stretch>
            </p:blipFill>
            <p:spPr bwMode="auto">
              <a:xfrm>
                <a:off x="683568" y="2132856"/>
                <a:ext cx="2520280" cy="1425159"/>
              </a:xfrm>
              <a:prstGeom prst="rect">
                <a:avLst/>
              </a:prstGeom>
              <a:noFill/>
            </p:spPr>
          </p:pic>
          <p:pic>
            <p:nvPicPr>
              <p:cNvPr id="10248" name="Picture 8" descr="F:\104.04.18銀髮族水餃共餐+活動~嘉藥社工系\IMAG3551.jpg"/>
              <p:cNvPicPr>
                <a:picLocks noChangeAspect="1" noChangeArrowheads="1"/>
              </p:cNvPicPr>
              <p:nvPr/>
            </p:nvPicPr>
            <p:blipFill>
              <a:blip r:embed="rId7" cstate="print"/>
              <a:srcRect/>
              <a:stretch>
                <a:fillRect/>
              </a:stretch>
            </p:blipFill>
            <p:spPr bwMode="auto">
              <a:xfrm>
                <a:off x="683568" y="3645024"/>
                <a:ext cx="2551986" cy="1443088"/>
              </a:xfrm>
              <a:prstGeom prst="rect">
                <a:avLst/>
              </a:prstGeom>
              <a:noFill/>
            </p:spPr>
          </p:pic>
        </p:grpSp>
        <p:grpSp>
          <p:nvGrpSpPr>
            <p:cNvPr id="5" name="群組 11"/>
            <p:cNvGrpSpPr/>
            <p:nvPr/>
          </p:nvGrpSpPr>
          <p:grpSpPr>
            <a:xfrm>
              <a:off x="683568" y="5157192"/>
              <a:ext cx="7803392" cy="1464947"/>
              <a:chOff x="683568" y="5157192"/>
              <a:chExt cx="7803392" cy="1464947"/>
            </a:xfrm>
          </p:grpSpPr>
          <p:pic>
            <p:nvPicPr>
              <p:cNvPr id="10246" name="Picture 6" descr="F:\104.04.18銀髮族水餃共餐+活動~嘉藥社工系\IMAG3563.jpg"/>
              <p:cNvPicPr>
                <a:picLocks noChangeAspect="1" noChangeArrowheads="1"/>
              </p:cNvPicPr>
              <p:nvPr/>
            </p:nvPicPr>
            <p:blipFill>
              <a:blip r:embed="rId8" cstate="print"/>
              <a:srcRect/>
              <a:stretch>
                <a:fillRect/>
              </a:stretch>
            </p:blipFill>
            <p:spPr bwMode="auto">
              <a:xfrm>
                <a:off x="3275856" y="5157192"/>
                <a:ext cx="2590643" cy="1464947"/>
              </a:xfrm>
              <a:prstGeom prst="rect">
                <a:avLst/>
              </a:prstGeom>
              <a:noFill/>
            </p:spPr>
          </p:pic>
          <p:pic>
            <p:nvPicPr>
              <p:cNvPr id="10249" name="Picture 9" descr="F:\104.04.18銀髮族水餃共餐+活動~嘉藥社工系\IMAG3561.jpg"/>
              <p:cNvPicPr>
                <a:picLocks noChangeAspect="1" noChangeArrowheads="1"/>
              </p:cNvPicPr>
              <p:nvPr/>
            </p:nvPicPr>
            <p:blipFill>
              <a:blip r:embed="rId9" cstate="print"/>
              <a:srcRect/>
              <a:stretch>
                <a:fillRect/>
              </a:stretch>
            </p:blipFill>
            <p:spPr bwMode="auto">
              <a:xfrm>
                <a:off x="683568" y="5157192"/>
                <a:ext cx="2520281" cy="1425158"/>
              </a:xfrm>
              <a:prstGeom prst="rect">
                <a:avLst/>
              </a:prstGeom>
              <a:noFill/>
            </p:spPr>
          </p:pic>
          <p:pic>
            <p:nvPicPr>
              <p:cNvPr id="10250" name="Picture 10" descr="F:\104.04.18銀髮族水餃共餐+活動~嘉藥社工系\IMAG3569.jpg"/>
              <p:cNvPicPr>
                <a:picLocks noChangeAspect="1" noChangeArrowheads="1"/>
              </p:cNvPicPr>
              <p:nvPr/>
            </p:nvPicPr>
            <p:blipFill>
              <a:blip r:embed="rId10" cstate="print"/>
              <a:srcRect/>
              <a:stretch>
                <a:fillRect/>
              </a:stretch>
            </p:blipFill>
            <p:spPr bwMode="auto">
              <a:xfrm>
                <a:off x="5940152" y="5157192"/>
                <a:ext cx="2546808" cy="1440160"/>
              </a:xfrm>
              <a:prstGeom prst="rect">
                <a:avLst/>
              </a:prstGeom>
              <a:noFill/>
            </p:spPr>
          </p:pic>
        </p:grpSp>
      </p:grpSp>
      <p:sp>
        <p:nvSpPr>
          <p:cNvPr id="15" name="矩形 14"/>
          <p:cNvSpPr/>
          <p:nvPr/>
        </p:nvSpPr>
        <p:spPr>
          <a:xfrm>
            <a:off x="971600" y="6237312"/>
            <a:ext cx="7109639" cy="461665"/>
          </a:xfrm>
          <a:prstGeom prst="rect">
            <a:avLst/>
          </a:prstGeom>
        </p:spPr>
        <p:txBody>
          <a:bodyPr wrap="none">
            <a:spAutoFit/>
          </a:bodyPr>
          <a:lstStyle/>
          <a:p>
            <a:r>
              <a:rPr lang="zh-TW" altLang="en-US" sz="2400" b="1" dirty="0" smtClean="0">
                <a:solidFill>
                  <a:srgbClr val="0000FF"/>
                </a:solidFill>
                <a:latin typeface="標楷體" pitchFamily="65" charset="-120"/>
                <a:ea typeface="標楷體" pitchFamily="65" charset="-120"/>
              </a:rPr>
              <a:t>南京大嬸教嘉藥社工系學生包水餃並與銀髮族共餐</a:t>
            </a:r>
            <a:endParaRPr lang="zh-TW" altLang="en-US" sz="2400" b="1" dirty="0">
              <a:solidFill>
                <a:srgbClr val="0000FF"/>
              </a:solidFill>
              <a:latin typeface="標楷體" pitchFamily="65" charset="-120"/>
              <a:ea typeface="標楷體" pitchFamily="65" charset="-120"/>
            </a:endParaRPr>
          </a:p>
        </p:txBody>
      </p:sp>
      <p:sp>
        <p:nvSpPr>
          <p:cNvPr id="16" name="矩形 15"/>
          <p:cNvSpPr/>
          <p:nvPr/>
        </p:nvSpPr>
        <p:spPr>
          <a:xfrm>
            <a:off x="2987824" y="116632"/>
            <a:ext cx="1877437" cy="461665"/>
          </a:xfrm>
          <a:prstGeom prst="rect">
            <a:avLst/>
          </a:prstGeom>
        </p:spPr>
        <p:txBody>
          <a:bodyPr wrap="none">
            <a:spAutoFit/>
          </a:bodyPr>
          <a:lstStyle/>
          <a:p>
            <a:r>
              <a:rPr lang="en-US" altLang="zh-TW" sz="2400" b="1" smtClean="0">
                <a:solidFill>
                  <a:srgbClr val="FF0000"/>
                </a:solidFill>
                <a:latin typeface="標楷體" pitchFamily="65" charset="-120"/>
                <a:ea typeface="標楷體" pitchFamily="65" charset="-120"/>
              </a:rPr>
              <a:t>3</a:t>
            </a:r>
            <a:r>
              <a:rPr lang="zh-TW" altLang="en-US" sz="2400" b="1" dirty="0" smtClean="0">
                <a:solidFill>
                  <a:srgbClr val="FF0000"/>
                </a:solidFill>
                <a:latin typeface="標楷體" pitchFamily="65" charset="-120"/>
                <a:ea typeface="標楷體" pitchFamily="65" charset="-120"/>
              </a:rPr>
              <a:t>、餐飲服務</a:t>
            </a:r>
            <a:endParaRPr lang="zh-TW" altLang="en-US" sz="24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9"/>
          <p:cNvGrpSpPr/>
          <p:nvPr/>
        </p:nvGrpSpPr>
        <p:grpSpPr>
          <a:xfrm>
            <a:off x="395536" y="692696"/>
            <a:ext cx="8496944" cy="5184576"/>
            <a:chOff x="395536" y="404664"/>
            <a:chExt cx="8245216" cy="4735785"/>
          </a:xfrm>
        </p:grpSpPr>
        <p:pic>
          <p:nvPicPr>
            <p:cNvPr id="92163" name="Picture 3" descr="C:\Users\user\Pictures\新增資料夾 (2)\10429810_1432818796942929_716989581903852584_n.jpg"/>
            <p:cNvPicPr>
              <a:picLocks noChangeAspect="1" noChangeArrowheads="1"/>
            </p:cNvPicPr>
            <p:nvPr/>
          </p:nvPicPr>
          <p:blipFill>
            <a:blip r:embed="rId2" cstate="print"/>
            <a:srcRect/>
            <a:stretch>
              <a:fillRect/>
            </a:stretch>
          </p:blipFill>
          <p:spPr bwMode="auto">
            <a:xfrm>
              <a:off x="395536" y="3645024"/>
              <a:ext cx="2667000" cy="1495425"/>
            </a:xfrm>
            <a:prstGeom prst="rect">
              <a:avLst/>
            </a:prstGeom>
            <a:noFill/>
          </p:spPr>
        </p:pic>
        <p:pic>
          <p:nvPicPr>
            <p:cNvPr id="92164" name="Picture 4" descr="C:\Users\user\Pictures\新增資料夾 (2)\10514567_1432817806943028_2378618600320652540_n.jpg"/>
            <p:cNvPicPr>
              <a:picLocks noChangeAspect="1" noChangeArrowheads="1"/>
            </p:cNvPicPr>
            <p:nvPr/>
          </p:nvPicPr>
          <p:blipFill>
            <a:blip r:embed="rId3" cstate="print"/>
            <a:srcRect/>
            <a:stretch>
              <a:fillRect/>
            </a:stretch>
          </p:blipFill>
          <p:spPr bwMode="auto">
            <a:xfrm>
              <a:off x="3131840" y="1988840"/>
              <a:ext cx="5508912" cy="3096344"/>
            </a:xfrm>
            <a:prstGeom prst="rect">
              <a:avLst/>
            </a:prstGeom>
            <a:noFill/>
          </p:spPr>
        </p:pic>
        <p:pic>
          <p:nvPicPr>
            <p:cNvPr id="92165" name="Picture 5" descr="C:\Users\user\Pictures\新增資料夾 (2)\10525699_1432819786942830_5540239772137354499_n.jpg"/>
            <p:cNvPicPr>
              <a:picLocks noChangeAspect="1" noChangeArrowheads="1"/>
            </p:cNvPicPr>
            <p:nvPr/>
          </p:nvPicPr>
          <p:blipFill>
            <a:blip r:embed="rId4" cstate="print"/>
            <a:srcRect/>
            <a:stretch>
              <a:fillRect/>
            </a:stretch>
          </p:blipFill>
          <p:spPr bwMode="auto">
            <a:xfrm>
              <a:off x="3131840" y="404664"/>
              <a:ext cx="2667000" cy="1495425"/>
            </a:xfrm>
            <a:prstGeom prst="rect">
              <a:avLst/>
            </a:prstGeom>
            <a:noFill/>
          </p:spPr>
        </p:pic>
        <p:pic>
          <p:nvPicPr>
            <p:cNvPr id="92167" name="Picture 7" descr="C:\Users\user\Pictures\新增資料夾 (2)\10568795_1432821020276040_6986147380202990297_n.jpg"/>
            <p:cNvPicPr>
              <a:picLocks noChangeAspect="1" noChangeArrowheads="1"/>
            </p:cNvPicPr>
            <p:nvPr/>
          </p:nvPicPr>
          <p:blipFill>
            <a:blip r:embed="rId5" cstate="print"/>
            <a:srcRect/>
            <a:stretch>
              <a:fillRect/>
            </a:stretch>
          </p:blipFill>
          <p:spPr bwMode="auto">
            <a:xfrm>
              <a:off x="395536" y="404664"/>
              <a:ext cx="2667000" cy="1495425"/>
            </a:xfrm>
            <a:prstGeom prst="rect">
              <a:avLst/>
            </a:prstGeom>
            <a:noFill/>
          </p:spPr>
        </p:pic>
        <p:pic>
          <p:nvPicPr>
            <p:cNvPr id="92168" name="Picture 8" descr="C:\Users\user\Desktop\2014資料夾\2014手機照片\手機照片2014-07-18\DSC_6008.jpg"/>
            <p:cNvPicPr>
              <a:picLocks noChangeAspect="1" noChangeArrowheads="1"/>
            </p:cNvPicPr>
            <p:nvPr/>
          </p:nvPicPr>
          <p:blipFill>
            <a:blip r:embed="rId6" cstate="print"/>
            <a:srcRect/>
            <a:stretch>
              <a:fillRect/>
            </a:stretch>
          </p:blipFill>
          <p:spPr bwMode="auto">
            <a:xfrm>
              <a:off x="5868144" y="404664"/>
              <a:ext cx="2689518" cy="1512168"/>
            </a:xfrm>
            <a:prstGeom prst="rect">
              <a:avLst/>
            </a:prstGeom>
            <a:noFill/>
          </p:spPr>
        </p:pic>
        <p:pic>
          <p:nvPicPr>
            <p:cNvPr id="92169" name="Picture 9" descr="C:\Users\user\Desktop\2014資料夾\2014手機照片\手機照片2014-07-18\DSC_6012.jpg"/>
            <p:cNvPicPr>
              <a:picLocks noChangeAspect="1" noChangeArrowheads="1"/>
            </p:cNvPicPr>
            <p:nvPr/>
          </p:nvPicPr>
          <p:blipFill>
            <a:blip r:embed="rId7" cstate="print"/>
            <a:srcRect/>
            <a:stretch>
              <a:fillRect/>
            </a:stretch>
          </p:blipFill>
          <p:spPr bwMode="auto">
            <a:xfrm>
              <a:off x="395536" y="1988840"/>
              <a:ext cx="2689519" cy="1512168"/>
            </a:xfrm>
            <a:prstGeom prst="rect">
              <a:avLst/>
            </a:prstGeom>
            <a:noFill/>
          </p:spPr>
        </p:pic>
      </p:grpSp>
      <p:sp>
        <p:nvSpPr>
          <p:cNvPr id="11" name="矩形 10"/>
          <p:cNvSpPr/>
          <p:nvPr/>
        </p:nvSpPr>
        <p:spPr>
          <a:xfrm>
            <a:off x="539552" y="5877272"/>
            <a:ext cx="7920880" cy="830997"/>
          </a:xfrm>
          <a:prstGeom prst="rect">
            <a:avLst/>
          </a:prstGeom>
        </p:spPr>
        <p:txBody>
          <a:bodyPr wrap="square">
            <a:spAutoFit/>
          </a:bodyPr>
          <a:lstStyle/>
          <a:p>
            <a:r>
              <a:rPr lang="zh-TW" altLang="en-US" sz="2400" b="1" dirty="0" smtClean="0">
                <a:solidFill>
                  <a:srgbClr val="FF0000"/>
                </a:solidFill>
                <a:latin typeface="標楷體" pitchFamily="65" charset="-120"/>
                <a:ea typeface="標楷體" pitchFamily="65" charset="-120"/>
              </a:rPr>
              <a:t>每星期六免費餐食共餐服務，以輕鬆活潑研習活動的課程安排，促進老人身心健康，安享康寧晚年。</a:t>
            </a:r>
            <a:endParaRPr lang="zh-TW" altLang="en-US" sz="2400" b="1" dirty="0">
              <a:solidFill>
                <a:srgbClr val="FF0000"/>
              </a:solidFill>
              <a:latin typeface="標楷體" pitchFamily="65" charset="-120"/>
              <a:ea typeface="標楷體" pitchFamily="65" charset="-120"/>
            </a:endParaRPr>
          </a:p>
        </p:txBody>
      </p:sp>
      <p:sp>
        <p:nvSpPr>
          <p:cNvPr id="10" name="矩形 9"/>
          <p:cNvSpPr/>
          <p:nvPr/>
        </p:nvSpPr>
        <p:spPr>
          <a:xfrm>
            <a:off x="3131840" y="116632"/>
            <a:ext cx="1877437" cy="461665"/>
          </a:xfrm>
          <a:prstGeom prst="rect">
            <a:avLst/>
          </a:prstGeom>
        </p:spPr>
        <p:txBody>
          <a:bodyPr wrap="none">
            <a:spAutoFit/>
          </a:bodyPr>
          <a:lstStyle/>
          <a:p>
            <a:r>
              <a:rPr lang="en-US" altLang="zh-TW" sz="2400" b="1" dirty="0" smtClean="0">
                <a:solidFill>
                  <a:srgbClr val="FF0000"/>
                </a:solidFill>
                <a:latin typeface="標楷體" pitchFamily="65" charset="-120"/>
                <a:ea typeface="標楷體" pitchFamily="65" charset="-120"/>
              </a:rPr>
              <a:t>3</a:t>
            </a:r>
            <a:r>
              <a:rPr lang="zh-TW" altLang="en-US" sz="2400" b="1" dirty="0" smtClean="0">
                <a:solidFill>
                  <a:srgbClr val="FF0000"/>
                </a:solidFill>
                <a:latin typeface="標楷體" pitchFamily="65" charset="-120"/>
                <a:ea typeface="標楷體" pitchFamily="65" charset="-120"/>
              </a:rPr>
              <a:t>、餐飲服務</a:t>
            </a:r>
            <a:endParaRPr lang="zh-TW" altLang="en-US" sz="2400" dirty="0">
              <a:solidFill>
                <a:srgbClr val="FF00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1"/>
          <p:cNvGrpSpPr/>
          <p:nvPr/>
        </p:nvGrpSpPr>
        <p:grpSpPr>
          <a:xfrm>
            <a:off x="899592" y="620688"/>
            <a:ext cx="7488832" cy="5467052"/>
            <a:chOff x="827584" y="620688"/>
            <a:chExt cx="7966176" cy="6043116"/>
          </a:xfrm>
        </p:grpSpPr>
        <p:pic>
          <p:nvPicPr>
            <p:cNvPr id="2050" name="Picture 2" descr="F:\104.04.11健康操+共餐\IMAG3320.jpg"/>
            <p:cNvPicPr>
              <a:picLocks noChangeAspect="1" noChangeArrowheads="1"/>
            </p:cNvPicPr>
            <p:nvPr/>
          </p:nvPicPr>
          <p:blipFill>
            <a:blip r:embed="rId2" cstate="print"/>
            <a:srcRect/>
            <a:stretch>
              <a:fillRect/>
            </a:stretch>
          </p:blipFill>
          <p:spPr bwMode="auto">
            <a:xfrm>
              <a:off x="827584" y="620688"/>
              <a:ext cx="2587612" cy="1463233"/>
            </a:xfrm>
            <a:prstGeom prst="rect">
              <a:avLst/>
            </a:prstGeom>
            <a:noFill/>
          </p:spPr>
        </p:pic>
        <p:pic>
          <p:nvPicPr>
            <p:cNvPr id="2052" name="Picture 4" descr="C:\Users\user\Desktop\2015照片檔\2015-04-22手機照片\DSC_0259.JPG"/>
            <p:cNvPicPr>
              <a:picLocks noChangeAspect="1" noChangeArrowheads="1"/>
            </p:cNvPicPr>
            <p:nvPr/>
          </p:nvPicPr>
          <p:blipFill>
            <a:blip r:embed="rId3" cstate="print"/>
            <a:srcRect/>
            <a:stretch>
              <a:fillRect/>
            </a:stretch>
          </p:blipFill>
          <p:spPr bwMode="auto">
            <a:xfrm>
              <a:off x="827584" y="3645024"/>
              <a:ext cx="2637584" cy="1483641"/>
            </a:xfrm>
            <a:prstGeom prst="rect">
              <a:avLst/>
            </a:prstGeom>
            <a:noFill/>
          </p:spPr>
        </p:pic>
        <p:pic>
          <p:nvPicPr>
            <p:cNvPr id="2053" name="Picture 5" descr="C:\Users\user\Desktop\2015照片檔\2015-04-22手機照片\DSC_0254.JPG"/>
            <p:cNvPicPr>
              <a:picLocks noChangeAspect="1" noChangeArrowheads="1"/>
            </p:cNvPicPr>
            <p:nvPr/>
          </p:nvPicPr>
          <p:blipFill>
            <a:blip r:embed="rId4" cstate="print"/>
            <a:srcRect/>
            <a:stretch>
              <a:fillRect/>
            </a:stretch>
          </p:blipFill>
          <p:spPr bwMode="auto">
            <a:xfrm>
              <a:off x="3491880" y="2132856"/>
              <a:ext cx="2637584" cy="1483641"/>
            </a:xfrm>
            <a:prstGeom prst="rect">
              <a:avLst/>
            </a:prstGeom>
            <a:noFill/>
          </p:spPr>
        </p:pic>
        <p:pic>
          <p:nvPicPr>
            <p:cNvPr id="2054" name="Picture 6" descr="C:\Users\user\Desktop\2015照片檔\2015-04-22手機照片\DSC_0255.JPG"/>
            <p:cNvPicPr>
              <a:picLocks noChangeAspect="1" noChangeArrowheads="1"/>
            </p:cNvPicPr>
            <p:nvPr/>
          </p:nvPicPr>
          <p:blipFill>
            <a:blip r:embed="rId5" cstate="print"/>
            <a:srcRect/>
            <a:stretch>
              <a:fillRect/>
            </a:stretch>
          </p:blipFill>
          <p:spPr bwMode="auto">
            <a:xfrm>
              <a:off x="6156176" y="2132856"/>
              <a:ext cx="2637584" cy="1483641"/>
            </a:xfrm>
            <a:prstGeom prst="rect">
              <a:avLst/>
            </a:prstGeom>
            <a:noFill/>
          </p:spPr>
        </p:pic>
        <p:pic>
          <p:nvPicPr>
            <p:cNvPr id="2055" name="Picture 7" descr="C:\Users\user\Desktop\2015照片檔\2015-04-22手機照片\DSC_0256.JPG"/>
            <p:cNvPicPr>
              <a:picLocks noChangeAspect="1" noChangeArrowheads="1"/>
            </p:cNvPicPr>
            <p:nvPr/>
          </p:nvPicPr>
          <p:blipFill>
            <a:blip r:embed="rId6" cstate="print"/>
            <a:srcRect/>
            <a:stretch>
              <a:fillRect/>
            </a:stretch>
          </p:blipFill>
          <p:spPr bwMode="auto">
            <a:xfrm>
              <a:off x="827584" y="2132856"/>
              <a:ext cx="2637584" cy="1483641"/>
            </a:xfrm>
            <a:prstGeom prst="rect">
              <a:avLst/>
            </a:prstGeom>
            <a:noFill/>
          </p:spPr>
        </p:pic>
        <p:pic>
          <p:nvPicPr>
            <p:cNvPr id="2056" name="Picture 8" descr="C:\Users\user\Desktop\2015照片檔\2015-04-22手機照片\DSC_0257.JPG"/>
            <p:cNvPicPr>
              <a:picLocks noChangeAspect="1" noChangeArrowheads="1"/>
            </p:cNvPicPr>
            <p:nvPr/>
          </p:nvPicPr>
          <p:blipFill>
            <a:blip r:embed="rId7" cstate="print"/>
            <a:srcRect/>
            <a:stretch>
              <a:fillRect/>
            </a:stretch>
          </p:blipFill>
          <p:spPr bwMode="auto">
            <a:xfrm>
              <a:off x="6156176" y="620688"/>
              <a:ext cx="2637584" cy="1483641"/>
            </a:xfrm>
            <a:prstGeom prst="rect">
              <a:avLst/>
            </a:prstGeom>
            <a:noFill/>
          </p:spPr>
        </p:pic>
        <p:pic>
          <p:nvPicPr>
            <p:cNvPr id="2057" name="Picture 9" descr="C:\Users\user\Desktop\2015照片檔\2015-04-22手機照片\DSC_0258.JPG"/>
            <p:cNvPicPr>
              <a:picLocks noChangeAspect="1" noChangeArrowheads="1"/>
            </p:cNvPicPr>
            <p:nvPr/>
          </p:nvPicPr>
          <p:blipFill>
            <a:blip r:embed="rId8" cstate="print"/>
            <a:srcRect/>
            <a:stretch>
              <a:fillRect/>
            </a:stretch>
          </p:blipFill>
          <p:spPr bwMode="auto">
            <a:xfrm>
              <a:off x="3491880" y="620688"/>
              <a:ext cx="2637584" cy="1483641"/>
            </a:xfrm>
            <a:prstGeom prst="rect">
              <a:avLst/>
            </a:prstGeom>
            <a:noFill/>
          </p:spPr>
        </p:pic>
        <p:pic>
          <p:nvPicPr>
            <p:cNvPr id="2058" name="Picture 10" descr="C:\Users\user\Desktop\2015照片檔\手機照片2015-08-03\1438445570443.jpg"/>
            <p:cNvPicPr>
              <a:picLocks noChangeAspect="1" noChangeArrowheads="1"/>
            </p:cNvPicPr>
            <p:nvPr/>
          </p:nvPicPr>
          <p:blipFill>
            <a:blip r:embed="rId9" cstate="print"/>
            <a:srcRect/>
            <a:stretch>
              <a:fillRect/>
            </a:stretch>
          </p:blipFill>
          <p:spPr bwMode="auto">
            <a:xfrm>
              <a:off x="827584" y="5157192"/>
              <a:ext cx="2663623" cy="1506612"/>
            </a:xfrm>
            <a:prstGeom prst="rect">
              <a:avLst/>
            </a:prstGeom>
            <a:noFill/>
          </p:spPr>
        </p:pic>
        <p:pic>
          <p:nvPicPr>
            <p:cNvPr id="2059" name="Picture 11" descr="C:\Users\user\Desktop\2015照片檔\手機照片2015-08-03\1438445587785.jpg"/>
            <p:cNvPicPr>
              <a:picLocks noChangeAspect="1" noChangeArrowheads="1"/>
            </p:cNvPicPr>
            <p:nvPr/>
          </p:nvPicPr>
          <p:blipFill>
            <a:blip r:embed="rId10" cstate="print"/>
            <a:srcRect/>
            <a:stretch>
              <a:fillRect/>
            </a:stretch>
          </p:blipFill>
          <p:spPr bwMode="auto">
            <a:xfrm>
              <a:off x="3563888" y="3645024"/>
              <a:ext cx="5219586" cy="2952328"/>
            </a:xfrm>
            <a:prstGeom prst="rect">
              <a:avLst/>
            </a:prstGeom>
            <a:noFill/>
          </p:spPr>
        </p:pic>
      </p:grpSp>
      <p:sp>
        <p:nvSpPr>
          <p:cNvPr id="12" name="矩形 11"/>
          <p:cNvSpPr/>
          <p:nvPr/>
        </p:nvSpPr>
        <p:spPr>
          <a:xfrm>
            <a:off x="683568" y="6150114"/>
            <a:ext cx="7920880" cy="707886"/>
          </a:xfrm>
          <a:prstGeom prst="rect">
            <a:avLst/>
          </a:prstGeom>
        </p:spPr>
        <p:txBody>
          <a:bodyPr wrap="square">
            <a:spAutoFit/>
          </a:bodyPr>
          <a:lstStyle/>
          <a:p>
            <a:r>
              <a:rPr lang="zh-TW" altLang="en-US" sz="2000" b="1" dirty="0" smtClean="0">
                <a:solidFill>
                  <a:srgbClr val="FF0000"/>
                </a:solidFill>
                <a:latin typeface="標楷體" pitchFamily="65" charset="-120"/>
                <a:ea typeface="標楷體" pitchFamily="65" charset="-120"/>
              </a:rPr>
              <a:t>以輕鬆活潑研習活動的課程安排，促進老人身心健康，每星期六免費餐食共餐服務。</a:t>
            </a:r>
            <a:endParaRPr lang="zh-TW" altLang="en-US" sz="2000" b="1" dirty="0">
              <a:solidFill>
                <a:srgbClr val="FF0000"/>
              </a:solidFill>
              <a:latin typeface="標楷體" pitchFamily="65" charset="-120"/>
              <a:ea typeface="標楷體" pitchFamily="65" charset="-120"/>
            </a:endParaRPr>
          </a:p>
        </p:txBody>
      </p:sp>
      <p:sp>
        <p:nvSpPr>
          <p:cNvPr id="14" name="矩形 13"/>
          <p:cNvSpPr/>
          <p:nvPr/>
        </p:nvSpPr>
        <p:spPr>
          <a:xfrm>
            <a:off x="3131840" y="116632"/>
            <a:ext cx="1877437" cy="461665"/>
          </a:xfrm>
          <a:prstGeom prst="rect">
            <a:avLst/>
          </a:prstGeom>
        </p:spPr>
        <p:txBody>
          <a:bodyPr wrap="none">
            <a:spAutoFit/>
          </a:bodyPr>
          <a:lstStyle/>
          <a:p>
            <a:r>
              <a:rPr lang="en-US" altLang="zh-TW" sz="2400" b="1" dirty="0" smtClean="0">
                <a:solidFill>
                  <a:srgbClr val="FF0000"/>
                </a:solidFill>
                <a:latin typeface="標楷體" pitchFamily="65" charset="-120"/>
                <a:ea typeface="標楷體" pitchFamily="65" charset="-120"/>
              </a:rPr>
              <a:t>3</a:t>
            </a:r>
            <a:r>
              <a:rPr lang="zh-TW" altLang="en-US" sz="2400" b="1" dirty="0" smtClean="0">
                <a:solidFill>
                  <a:srgbClr val="FF0000"/>
                </a:solidFill>
                <a:latin typeface="標楷體" pitchFamily="65" charset="-120"/>
                <a:ea typeface="標楷體" pitchFamily="65" charset="-120"/>
              </a:rPr>
              <a:t>、餐飲服務</a:t>
            </a:r>
            <a:endParaRPr lang="zh-TW" altLang="en-US" sz="2400" dirty="0">
              <a:solidFill>
                <a:srgbClr val="FF000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9"/>
          <p:cNvGrpSpPr>
            <a:grpSpLocks/>
          </p:cNvGrpSpPr>
          <p:nvPr/>
        </p:nvGrpSpPr>
        <p:grpSpPr bwMode="auto">
          <a:xfrm>
            <a:off x="395536" y="980728"/>
            <a:ext cx="8064012" cy="2303462"/>
            <a:chOff x="323528" y="260648"/>
            <a:chExt cx="7608845" cy="1872208"/>
          </a:xfrm>
        </p:grpSpPr>
        <p:pic>
          <p:nvPicPr>
            <p:cNvPr id="71687" name="Picture 2" descr="C:\Users\user\Desktop\志工服務\血壓服務\IMG_6281.JPG"/>
            <p:cNvPicPr>
              <a:picLocks noChangeAspect="1" noChangeArrowheads="1"/>
            </p:cNvPicPr>
            <p:nvPr/>
          </p:nvPicPr>
          <p:blipFill>
            <a:blip r:embed="rId2" cstate="print"/>
            <a:srcRect/>
            <a:stretch>
              <a:fillRect/>
            </a:stretch>
          </p:blipFill>
          <p:spPr bwMode="auto">
            <a:xfrm>
              <a:off x="323528" y="260648"/>
              <a:ext cx="2462016" cy="1846512"/>
            </a:xfrm>
            <a:prstGeom prst="rect">
              <a:avLst/>
            </a:prstGeom>
            <a:noFill/>
            <a:ln w="9525">
              <a:noFill/>
              <a:miter lim="800000"/>
              <a:headEnd/>
              <a:tailEnd/>
            </a:ln>
          </p:spPr>
        </p:pic>
        <p:pic>
          <p:nvPicPr>
            <p:cNvPr id="71688" name="Picture 3" descr="C:\Users\user\Desktop\志工服務\血壓服務\IMG_6283.JPG"/>
            <p:cNvPicPr>
              <a:picLocks noChangeAspect="1" noChangeArrowheads="1"/>
            </p:cNvPicPr>
            <p:nvPr/>
          </p:nvPicPr>
          <p:blipFill>
            <a:blip r:embed="rId3" cstate="print"/>
            <a:srcRect/>
            <a:stretch>
              <a:fillRect/>
            </a:stretch>
          </p:blipFill>
          <p:spPr bwMode="auto">
            <a:xfrm>
              <a:off x="2843808" y="260648"/>
              <a:ext cx="2496277" cy="1872208"/>
            </a:xfrm>
            <a:prstGeom prst="rect">
              <a:avLst/>
            </a:prstGeom>
            <a:noFill/>
            <a:ln w="9525">
              <a:noFill/>
              <a:miter lim="800000"/>
              <a:headEnd/>
              <a:tailEnd/>
            </a:ln>
          </p:spPr>
        </p:pic>
        <p:pic>
          <p:nvPicPr>
            <p:cNvPr id="71689" name="Picture 4" descr="C:\Users\user\Desktop\志工服務\血壓服務\IMG_6285.JPG"/>
            <p:cNvPicPr>
              <a:picLocks noChangeAspect="1" noChangeArrowheads="1"/>
            </p:cNvPicPr>
            <p:nvPr/>
          </p:nvPicPr>
          <p:blipFill>
            <a:blip r:embed="rId4" cstate="print"/>
            <a:srcRect/>
            <a:stretch>
              <a:fillRect/>
            </a:stretch>
          </p:blipFill>
          <p:spPr bwMode="auto">
            <a:xfrm>
              <a:off x="5436096" y="260648"/>
              <a:ext cx="2496277" cy="1872208"/>
            </a:xfrm>
            <a:prstGeom prst="rect">
              <a:avLst/>
            </a:prstGeom>
            <a:noFill/>
            <a:ln w="9525">
              <a:noFill/>
              <a:miter lim="800000"/>
              <a:headEnd/>
              <a:tailEnd/>
            </a:ln>
          </p:spPr>
        </p:pic>
      </p:grpSp>
      <p:grpSp>
        <p:nvGrpSpPr>
          <p:cNvPr id="3" name="群組 10"/>
          <p:cNvGrpSpPr>
            <a:grpSpLocks/>
          </p:cNvGrpSpPr>
          <p:nvPr/>
        </p:nvGrpSpPr>
        <p:grpSpPr bwMode="auto">
          <a:xfrm>
            <a:off x="467544" y="4149080"/>
            <a:ext cx="8135815" cy="2087563"/>
            <a:chOff x="323528" y="2204864"/>
            <a:chExt cx="7608844" cy="1890210"/>
          </a:xfrm>
        </p:grpSpPr>
        <p:pic>
          <p:nvPicPr>
            <p:cNvPr id="71684" name="Picture 5" descr="C:\Users\user\Desktop\志工服務\血壓服務\IMG_6290.JPG"/>
            <p:cNvPicPr>
              <a:picLocks noChangeAspect="1" noChangeArrowheads="1"/>
            </p:cNvPicPr>
            <p:nvPr/>
          </p:nvPicPr>
          <p:blipFill>
            <a:blip r:embed="rId5" cstate="print"/>
            <a:srcRect/>
            <a:stretch>
              <a:fillRect/>
            </a:stretch>
          </p:blipFill>
          <p:spPr bwMode="auto">
            <a:xfrm>
              <a:off x="323528" y="2204864"/>
              <a:ext cx="2448272" cy="1836204"/>
            </a:xfrm>
            <a:prstGeom prst="rect">
              <a:avLst/>
            </a:prstGeom>
            <a:noFill/>
            <a:ln w="9525">
              <a:noFill/>
              <a:miter lim="800000"/>
              <a:headEnd/>
              <a:tailEnd/>
            </a:ln>
          </p:spPr>
        </p:pic>
        <p:pic>
          <p:nvPicPr>
            <p:cNvPr id="71685" name="Picture 6" descr="C:\Users\user\Desktop\志工服務\血壓服務\IMG_7754.JPG"/>
            <p:cNvPicPr>
              <a:picLocks noChangeAspect="1" noChangeArrowheads="1"/>
            </p:cNvPicPr>
            <p:nvPr/>
          </p:nvPicPr>
          <p:blipFill>
            <a:blip r:embed="rId6" cstate="print"/>
            <a:srcRect/>
            <a:stretch>
              <a:fillRect/>
            </a:stretch>
          </p:blipFill>
          <p:spPr bwMode="auto">
            <a:xfrm>
              <a:off x="2843808" y="2204864"/>
              <a:ext cx="2520280" cy="1890210"/>
            </a:xfrm>
            <a:prstGeom prst="rect">
              <a:avLst/>
            </a:prstGeom>
            <a:noFill/>
            <a:ln w="9525">
              <a:noFill/>
              <a:miter lim="800000"/>
              <a:headEnd/>
              <a:tailEnd/>
            </a:ln>
          </p:spPr>
        </p:pic>
        <p:pic>
          <p:nvPicPr>
            <p:cNvPr id="71686" name="Picture 7" descr="C:\Users\user\Desktop\志工服務\血壓服務\IMG_8850.JPG"/>
            <p:cNvPicPr>
              <a:picLocks noChangeAspect="1" noChangeArrowheads="1"/>
            </p:cNvPicPr>
            <p:nvPr/>
          </p:nvPicPr>
          <p:blipFill>
            <a:blip r:embed="rId7" cstate="print"/>
            <a:srcRect/>
            <a:stretch>
              <a:fillRect/>
            </a:stretch>
          </p:blipFill>
          <p:spPr bwMode="auto">
            <a:xfrm>
              <a:off x="5436095" y="2204864"/>
              <a:ext cx="2496277" cy="1872208"/>
            </a:xfrm>
            <a:prstGeom prst="rect">
              <a:avLst/>
            </a:prstGeom>
            <a:noFill/>
            <a:ln w="9525">
              <a:noFill/>
              <a:miter lim="800000"/>
              <a:headEnd/>
              <a:tailEnd/>
            </a:ln>
          </p:spPr>
        </p:pic>
      </p:grpSp>
      <p:sp>
        <p:nvSpPr>
          <p:cNvPr id="71683" name="矩形 10"/>
          <p:cNvSpPr>
            <a:spLocks noChangeArrowheads="1"/>
          </p:cNvSpPr>
          <p:nvPr/>
        </p:nvSpPr>
        <p:spPr bwMode="auto">
          <a:xfrm>
            <a:off x="611560" y="3212976"/>
            <a:ext cx="7775331" cy="830997"/>
          </a:xfrm>
          <a:prstGeom prst="rect">
            <a:avLst/>
          </a:prstGeom>
          <a:noFill/>
          <a:ln w="9525">
            <a:noFill/>
            <a:miter lim="800000"/>
            <a:headEnd/>
            <a:tailEnd/>
          </a:ln>
        </p:spPr>
        <p:txBody>
          <a:bodyPr>
            <a:spAutoFit/>
          </a:bodyPr>
          <a:lstStyle/>
          <a:p>
            <a:r>
              <a:rPr kumimoji="0" lang="zh-TW" altLang="en-US" sz="2400" b="1" dirty="0">
                <a:solidFill>
                  <a:srgbClr val="FF0000"/>
                </a:solidFill>
                <a:latin typeface="標楷體" pitchFamily="65" charset="-120"/>
                <a:ea typeface="標楷體" pitchFamily="65" charset="-120"/>
              </a:rPr>
              <a:t>每周一至周六，保健志工隊每日輪值，負責血壓站、醫護</a:t>
            </a:r>
            <a:r>
              <a:rPr kumimoji="0" lang="zh-TW" altLang="en-US" sz="2400" b="1" dirty="0" smtClean="0">
                <a:solidFill>
                  <a:srgbClr val="FF0000"/>
                </a:solidFill>
                <a:latin typeface="標楷體" pitchFamily="65" charset="-120"/>
                <a:ea typeface="標楷體" pitchFamily="65" charset="-120"/>
              </a:rPr>
              <a:t>、急救</a:t>
            </a:r>
            <a:r>
              <a:rPr kumimoji="0" lang="zh-TW" altLang="en-US" sz="2400" b="1" dirty="0">
                <a:solidFill>
                  <a:srgbClr val="FF0000"/>
                </a:solidFill>
                <a:latin typeface="標楷體" pitchFamily="65" charset="-120"/>
                <a:ea typeface="標楷體" pitchFamily="65" charset="-120"/>
              </a:rPr>
              <a:t>、聯繫之預備工作</a:t>
            </a:r>
            <a:endParaRPr kumimoji="0" lang="zh-TW" altLang="en-US" sz="2400" dirty="0">
              <a:latin typeface="Comic Sans MS" pitchFamily="66" charset="0"/>
            </a:endParaRPr>
          </a:p>
        </p:txBody>
      </p:sp>
      <p:sp>
        <p:nvSpPr>
          <p:cNvPr id="11" name="Rectangle 2"/>
          <p:cNvSpPr>
            <a:spLocks noChangeArrowheads="1"/>
          </p:cNvSpPr>
          <p:nvPr/>
        </p:nvSpPr>
        <p:spPr bwMode="auto">
          <a:xfrm>
            <a:off x="1115616" y="188640"/>
            <a:ext cx="7560840" cy="627062"/>
          </a:xfrm>
          <a:prstGeom prst="rect">
            <a:avLst/>
          </a:prstGeom>
          <a:noFill/>
          <a:ln w="9525">
            <a:noFill/>
            <a:miter lim="800000"/>
            <a:headEnd/>
            <a:tailEnd/>
          </a:ln>
        </p:spPr>
        <p:txBody>
          <a:bodyPr anchor="b"/>
          <a:lstStyle/>
          <a:p>
            <a:r>
              <a:rPr kumimoji="0" lang="en-US" altLang="zh-TW" sz="2800" b="1" dirty="0" smtClean="0">
                <a:solidFill>
                  <a:srgbClr val="0000FF"/>
                </a:solidFill>
                <a:latin typeface="Trebuchet MS" pitchFamily="34" charset="0"/>
                <a:ea typeface="標楷體" pitchFamily="65" charset="-120"/>
              </a:rPr>
              <a:t>4.</a:t>
            </a:r>
            <a:r>
              <a:rPr kumimoji="0" lang="zh-TW" altLang="en-US" sz="2800" b="1" dirty="0" smtClean="0">
                <a:solidFill>
                  <a:srgbClr val="0000FF"/>
                </a:solidFill>
                <a:latin typeface="Trebuchet MS" pitchFamily="34" charset="0"/>
                <a:ea typeface="標楷體" pitchFamily="65" charset="-120"/>
              </a:rPr>
              <a:t>健康促進活動</a:t>
            </a:r>
            <a:endParaRPr kumimoji="0" lang="zh-TW" altLang="en-US" sz="2800" b="1" dirty="0">
              <a:solidFill>
                <a:srgbClr val="0000FF"/>
              </a:solidFill>
              <a:latin typeface="Trebuchet MS" pitchFamily="34" charset="0"/>
              <a:ea typeface="標楷體" pitchFamily="65" charset="-12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0"/>
          <p:cNvGrpSpPr>
            <a:grpSpLocks/>
          </p:cNvGrpSpPr>
          <p:nvPr/>
        </p:nvGrpSpPr>
        <p:grpSpPr bwMode="auto">
          <a:xfrm>
            <a:off x="755576" y="836712"/>
            <a:ext cx="7776797" cy="2098675"/>
            <a:chOff x="897269" y="692696"/>
            <a:chExt cx="7144859" cy="1738500"/>
          </a:xfrm>
        </p:grpSpPr>
        <p:pic>
          <p:nvPicPr>
            <p:cNvPr id="72711" name="Picture 2" descr="C:\Users\user\Desktop\志工服務\血壓服務\志工血壓服務.JPG"/>
            <p:cNvPicPr>
              <a:picLocks noChangeAspect="1" noChangeArrowheads="1"/>
            </p:cNvPicPr>
            <p:nvPr/>
          </p:nvPicPr>
          <p:blipFill>
            <a:blip r:embed="rId2" cstate="print"/>
            <a:srcRect/>
            <a:stretch>
              <a:fillRect/>
            </a:stretch>
          </p:blipFill>
          <p:spPr bwMode="auto">
            <a:xfrm>
              <a:off x="897269" y="692696"/>
              <a:ext cx="2378587" cy="1728192"/>
            </a:xfrm>
            <a:prstGeom prst="rect">
              <a:avLst/>
            </a:prstGeom>
            <a:noFill/>
            <a:ln w="9525">
              <a:noFill/>
              <a:miter lim="800000"/>
              <a:headEnd/>
              <a:tailEnd/>
            </a:ln>
          </p:spPr>
        </p:pic>
        <p:pic>
          <p:nvPicPr>
            <p:cNvPr id="72712" name="Picture 5" descr="C:\Users\user\Desktop\志工服務\血壓服務\IMG_8855.JPG"/>
            <p:cNvPicPr>
              <a:picLocks noChangeAspect="1" noChangeArrowheads="1"/>
            </p:cNvPicPr>
            <p:nvPr/>
          </p:nvPicPr>
          <p:blipFill>
            <a:blip r:embed="rId3" cstate="print"/>
            <a:srcRect/>
            <a:stretch>
              <a:fillRect/>
            </a:stretch>
          </p:blipFill>
          <p:spPr bwMode="auto">
            <a:xfrm>
              <a:off x="3347864" y="692696"/>
              <a:ext cx="2318000" cy="1738500"/>
            </a:xfrm>
            <a:prstGeom prst="rect">
              <a:avLst/>
            </a:prstGeom>
            <a:noFill/>
            <a:ln w="9525">
              <a:noFill/>
              <a:miter lim="800000"/>
              <a:headEnd/>
              <a:tailEnd/>
            </a:ln>
          </p:spPr>
        </p:pic>
        <p:pic>
          <p:nvPicPr>
            <p:cNvPr id="72713" name="Picture 7" descr="C:\Users\user\Desktop\志工服務\血壓服務\IMG_8873.JPG"/>
            <p:cNvPicPr>
              <a:picLocks noChangeAspect="1" noChangeArrowheads="1"/>
            </p:cNvPicPr>
            <p:nvPr/>
          </p:nvPicPr>
          <p:blipFill>
            <a:blip r:embed="rId4" cstate="print"/>
            <a:srcRect/>
            <a:stretch>
              <a:fillRect/>
            </a:stretch>
          </p:blipFill>
          <p:spPr bwMode="auto">
            <a:xfrm>
              <a:off x="5724128" y="692696"/>
              <a:ext cx="2318000" cy="1738500"/>
            </a:xfrm>
            <a:prstGeom prst="rect">
              <a:avLst/>
            </a:prstGeom>
            <a:noFill/>
            <a:ln w="9525">
              <a:noFill/>
              <a:miter lim="800000"/>
              <a:headEnd/>
              <a:tailEnd/>
            </a:ln>
          </p:spPr>
        </p:pic>
      </p:grpSp>
      <p:grpSp>
        <p:nvGrpSpPr>
          <p:cNvPr id="3" name="群組 11"/>
          <p:cNvGrpSpPr>
            <a:grpSpLocks/>
          </p:cNvGrpSpPr>
          <p:nvPr/>
        </p:nvGrpSpPr>
        <p:grpSpPr bwMode="auto">
          <a:xfrm>
            <a:off x="683568" y="3861048"/>
            <a:ext cx="7990742" cy="2089150"/>
            <a:chOff x="889333" y="2492896"/>
            <a:chExt cx="7224803" cy="1800200"/>
          </a:xfrm>
        </p:grpSpPr>
        <p:pic>
          <p:nvPicPr>
            <p:cNvPr id="72708" name="Picture 3" descr="C:\Users\user\Desktop\志工服務\血壓服務\志工血壓服務 (2).JPG"/>
            <p:cNvPicPr>
              <a:picLocks noChangeAspect="1" noChangeArrowheads="1"/>
            </p:cNvPicPr>
            <p:nvPr/>
          </p:nvPicPr>
          <p:blipFill>
            <a:blip r:embed="rId5" cstate="print"/>
            <a:srcRect/>
            <a:stretch>
              <a:fillRect/>
            </a:stretch>
          </p:blipFill>
          <p:spPr bwMode="auto">
            <a:xfrm>
              <a:off x="889333" y="2492896"/>
              <a:ext cx="2400267" cy="1800200"/>
            </a:xfrm>
            <a:prstGeom prst="rect">
              <a:avLst/>
            </a:prstGeom>
            <a:noFill/>
            <a:ln w="9525">
              <a:noFill/>
              <a:miter lim="800000"/>
              <a:headEnd/>
              <a:tailEnd/>
            </a:ln>
          </p:spPr>
        </p:pic>
        <p:pic>
          <p:nvPicPr>
            <p:cNvPr id="72709" name="Picture 6" descr="C:\Users\user\Desktop\志工服務\血壓服務\IMG_8859.JPG"/>
            <p:cNvPicPr>
              <a:picLocks noChangeAspect="1" noChangeArrowheads="1"/>
            </p:cNvPicPr>
            <p:nvPr/>
          </p:nvPicPr>
          <p:blipFill>
            <a:blip r:embed="rId6" cstate="print"/>
            <a:srcRect/>
            <a:stretch>
              <a:fillRect/>
            </a:stretch>
          </p:blipFill>
          <p:spPr bwMode="auto">
            <a:xfrm>
              <a:off x="5796136" y="2492896"/>
              <a:ext cx="2318000" cy="1738500"/>
            </a:xfrm>
            <a:prstGeom prst="rect">
              <a:avLst/>
            </a:prstGeom>
            <a:noFill/>
            <a:ln w="9525">
              <a:noFill/>
              <a:miter lim="800000"/>
              <a:headEnd/>
              <a:tailEnd/>
            </a:ln>
          </p:spPr>
        </p:pic>
        <p:pic>
          <p:nvPicPr>
            <p:cNvPr id="72710" name="Picture 8" descr="C:\Users\user\Desktop\志工服務\血壓服務\IMG_8627.JPG"/>
            <p:cNvPicPr>
              <a:picLocks noChangeAspect="1" noChangeArrowheads="1"/>
            </p:cNvPicPr>
            <p:nvPr/>
          </p:nvPicPr>
          <p:blipFill>
            <a:blip r:embed="rId7" cstate="print"/>
            <a:srcRect/>
            <a:stretch>
              <a:fillRect/>
            </a:stretch>
          </p:blipFill>
          <p:spPr bwMode="auto">
            <a:xfrm>
              <a:off x="3347864" y="2492896"/>
              <a:ext cx="2366005" cy="1774504"/>
            </a:xfrm>
            <a:prstGeom prst="rect">
              <a:avLst/>
            </a:prstGeom>
            <a:noFill/>
            <a:ln w="9525">
              <a:noFill/>
              <a:miter lim="800000"/>
              <a:headEnd/>
              <a:tailEnd/>
            </a:ln>
          </p:spPr>
        </p:pic>
      </p:grpSp>
      <p:sp>
        <p:nvSpPr>
          <p:cNvPr id="72707" name="矩形 10"/>
          <p:cNvSpPr>
            <a:spLocks noChangeArrowheads="1"/>
          </p:cNvSpPr>
          <p:nvPr/>
        </p:nvSpPr>
        <p:spPr bwMode="auto">
          <a:xfrm>
            <a:off x="971600" y="2996952"/>
            <a:ext cx="6913685" cy="830262"/>
          </a:xfrm>
          <a:prstGeom prst="rect">
            <a:avLst/>
          </a:prstGeom>
          <a:noFill/>
          <a:ln w="9525">
            <a:noFill/>
            <a:miter lim="800000"/>
            <a:headEnd/>
            <a:tailEnd/>
          </a:ln>
        </p:spPr>
        <p:txBody>
          <a:bodyPr>
            <a:spAutoFit/>
          </a:bodyPr>
          <a:lstStyle/>
          <a:p>
            <a:r>
              <a:rPr kumimoji="0" lang="zh-TW" altLang="en-US" sz="2400" b="1" dirty="0">
                <a:solidFill>
                  <a:srgbClr val="FF0000"/>
                </a:solidFill>
                <a:latin typeface="標楷體" pitchFamily="65" charset="-120"/>
                <a:ea typeface="標楷體" pitchFamily="65" charset="-120"/>
              </a:rPr>
              <a:t>每周一至周六，保健志工隊每日輪值，負責血壓站、醫護、急救、聯繫之預備工作</a:t>
            </a:r>
            <a:endParaRPr kumimoji="0" lang="zh-TW" altLang="en-US" sz="2400" dirty="0">
              <a:latin typeface="Comic Sans MS" pitchFamily="66" charset="0"/>
            </a:endParaRPr>
          </a:p>
        </p:txBody>
      </p:sp>
      <p:sp>
        <p:nvSpPr>
          <p:cNvPr id="11" name="Rectangle 2"/>
          <p:cNvSpPr>
            <a:spLocks noChangeArrowheads="1"/>
          </p:cNvSpPr>
          <p:nvPr/>
        </p:nvSpPr>
        <p:spPr bwMode="auto">
          <a:xfrm>
            <a:off x="1115616" y="188640"/>
            <a:ext cx="7560840" cy="627062"/>
          </a:xfrm>
          <a:prstGeom prst="rect">
            <a:avLst/>
          </a:prstGeom>
          <a:noFill/>
          <a:ln w="9525">
            <a:noFill/>
            <a:miter lim="800000"/>
            <a:headEnd/>
            <a:tailEnd/>
          </a:ln>
        </p:spPr>
        <p:txBody>
          <a:bodyPr anchor="b"/>
          <a:lstStyle/>
          <a:p>
            <a:r>
              <a:rPr kumimoji="0" lang="en-US" altLang="zh-TW" sz="2800" b="1" dirty="0" smtClean="0">
                <a:solidFill>
                  <a:srgbClr val="0000FF"/>
                </a:solidFill>
                <a:latin typeface="Trebuchet MS" pitchFamily="34" charset="0"/>
                <a:ea typeface="標楷體" pitchFamily="65" charset="-120"/>
              </a:rPr>
              <a:t>4.</a:t>
            </a:r>
            <a:r>
              <a:rPr kumimoji="0" lang="zh-TW" altLang="en-US" sz="2800" b="1" dirty="0" smtClean="0">
                <a:solidFill>
                  <a:srgbClr val="0000FF"/>
                </a:solidFill>
                <a:latin typeface="Trebuchet MS" pitchFamily="34" charset="0"/>
                <a:ea typeface="標楷體" pitchFamily="65" charset="-120"/>
              </a:rPr>
              <a:t>健康促進活動</a:t>
            </a:r>
            <a:endParaRPr kumimoji="0" lang="zh-TW" altLang="en-US" sz="2800" b="1" dirty="0">
              <a:solidFill>
                <a:srgbClr val="0000FF"/>
              </a:solidFill>
              <a:latin typeface="Trebuchet MS" pitchFamily="34" charset="0"/>
              <a:ea typeface="標楷體" pitchFamily="65" charset="-12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
          <p:cNvSpPr>
            <a:spLocks noChangeArrowheads="1"/>
          </p:cNvSpPr>
          <p:nvPr/>
        </p:nvSpPr>
        <p:spPr bwMode="auto">
          <a:xfrm>
            <a:off x="381000" y="136525"/>
            <a:ext cx="8382000" cy="1952625"/>
          </a:xfrm>
          <a:prstGeom prst="rect">
            <a:avLst/>
          </a:prstGeom>
          <a:noFill/>
          <a:ln w="9525">
            <a:noFill/>
            <a:miter lim="800000"/>
            <a:headEnd/>
            <a:tailEnd/>
          </a:ln>
          <a:effectLst>
            <a:prstShdw prst="shdw13" dist="53882" dir="13500000">
              <a:schemeClr val="bg2">
                <a:alpha val="50000"/>
              </a:schemeClr>
            </a:prstShdw>
          </a:effectLst>
        </p:spPr>
        <p:txBody>
          <a:bodyPr anchor="ctr">
            <a:spAutoFit/>
          </a:bodyPr>
          <a:lstStyle/>
          <a:p>
            <a:pPr eaLnBrk="0" hangingPunct="0">
              <a:lnSpc>
                <a:spcPts val="2875"/>
              </a:lnSpc>
            </a:pPr>
            <a:r>
              <a:rPr lang="zh-TW" altLang="en-US" sz="2400" dirty="0">
                <a:solidFill>
                  <a:srgbClr val="FF0000"/>
                </a:solidFill>
                <a:latin typeface="標楷體" pitchFamily="65" charset="-120"/>
                <a:ea typeface="標楷體" pitchFamily="65" charset="-120"/>
                <a:cs typeface="Times New Roman" pitchFamily="18" charset="0"/>
              </a:rPr>
              <a:t>                </a:t>
            </a:r>
            <a:r>
              <a:rPr lang="zh-TW" altLang="en-US" sz="2800" b="1" dirty="0">
                <a:solidFill>
                  <a:srgbClr val="FF0000"/>
                </a:solidFill>
                <a:latin typeface="標楷體" pitchFamily="65" charset="-120"/>
                <a:ea typeface="標楷體" pitchFamily="65" charset="-120"/>
                <a:cs typeface="Times New Roman" pitchFamily="18" charset="0"/>
              </a:rPr>
              <a:t>藥物濫用預防</a:t>
            </a:r>
            <a:endParaRPr lang="en-US" altLang="zh-TW" sz="2800" b="1" dirty="0">
              <a:solidFill>
                <a:srgbClr val="FF0000"/>
              </a:solidFill>
              <a:latin typeface="標楷體" pitchFamily="65" charset="-120"/>
              <a:ea typeface="標楷體" pitchFamily="65" charset="-120"/>
              <a:cs typeface="Times New Roman" pitchFamily="18" charset="0"/>
            </a:endParaRPr>
          </a:p>
          <a:p>
            <a:pPr eaLnBrk="0" hangingPunct="0">
              <a:lnSpc>
                <a:spcPts val="2875"/>
              </a:lnSpc>
            </a:pPr>
            <a:r>
              <a:rPr lang="zh-TW" altLang="en-US" sz="2000" dirty="0">
                <a:latin typeface="標楷體" pitchFamily="65" charset="-120"/>
                <a:ea typeface="標楷體" pitchFamily="65" charset="-120"/>
                <a:cs typeface="Times New Roman" pitchFamily="18" charset="0"/>
              </a:rPr>
              <a:t>老人常合併數種疾病，病情複雜，應由關懷中心結合社區力量，提供緊急照護服務，設立健康醫療諮詢站，</a:t>
            </a:r>
            <a:r>
              <a:rPr lang="zh-TW" altLang="en-US" sz="2000" dirty="0">
                <a:solidFill>
                  <a:srgbClr val="FF0000"/>
                </a:solidFill>
                <a:latin typeface="標楷體" pitchFamily="65" charset="-120"/>
                <a:ea typeface="標楷體" pitchFamily="65" charset="-120"/>
                <a:cs typeface="Times New Roman" pitchFamily="18" charset="0"/>
              </a:rPr>
              <a:t>宣導用藥安全基本醫療常識，進行用藥安全衛教及舉辦剩藥回收的活動，改善囤積藥物的習慣</a:t>
            </a:r>
            <a:r>
              <a:rPr lang="zh-TW" altLang="en-US" sz="2000" dirty="0">
                <a:latin typeface="標楷體" pitchFamily="65" charset="-120"/>
                <a:ea typeface="標楷體" pitchFamily="65" charset="-120"/>
                <a:cs typeface="Times New Roman" pitchFamily="18" charset="0"/>
              </a:rPr>
              <a:t>，避免成人錯誤用藥、服用過期藥物或造成小孩誤食的安全問題。</a:t>
            </a:r>
          </a:p>
        </p:txBody>
      </p:sp>
      <p:pic>
        <p:nvPicPr>
          <p:cNvPr id="96259" name="Picture 3" descr="圖片161"/>
          <p:cNvPicPr>
            <a:picLocks noChangeAspect="1" noChangeArrowheads="1"/>
          </p:cNvPicPr>
          <p:nvPr/>
        </p:nvPicPr>
        <p:blipFill>
          <a:blip r:embed="rId2" cstate="print"/>
          <a:srcRect/>
          <a:stretch>
            <a:fillRect/>
          </a:stretch>
        </p:blipFill>
        <p:spPr bwMode="auto">
          <a:xfrm>
            <a:off x="4572000" y="2146300"/>
            <a:ext cx="4191000" cy="2273300"/>
          </a:xfrm>
          <a:prstGeom prst="rect">
            <a:avLst/>
          </a:prstGeom>
          <a:noFill/>
          <a:ln w="9525">
            <a:noFill/>
            <a:miter lim="800000"/>
            <a:headEnd/>
            <a:tailEnd/>
          </a:ln>
        </p:spPr>
      </p:pic>
      <p:pic>
        <p:nvPicPr>
          <p:cNvPr id="96260" name="Picture 4" descr="圖片171"/>
          <p:cNvPicPr>
            <a:picLocks noChangeAspect="1" noChangeArrowheads="1"/>
          </p:cNvPicPr>
          <p:nvPr/>
        </p:nvPicPr>
        <p:blipFill>
          <a:blip r:embed="rId3" cstate="print"/>
          <a:srcRect/>
          <a:stretch>
            <a:fillRect/>
          </a:stretch>
        </p:blipFill>
        <p:spPr bwMode="auto">
          <a:xfrm>
            <a:off x="354013" y="2133600"/>
            <a:ext cx="4037012" cy="2438400"/>
          </a:xfrm>
          <a:prstGeom prst="rect">
            <a:avLst/>
          </a:prstGeom>
          <a:noFill/>
          <a:ln w="9525">
            <a:noFill/>
            <a:miter lim="800000"/>
            <a:headEnd/>
            <a:tailEnd/>
          </a:ln>
        </p:spPr>
      </p:pic>
      <p:grpSp>
        <p:nvGrpSpPr>
          <p:cNvPr id="2" name="Group 6"/>
          <p:cNvGrpSpPr>
            <a:grpSpLocks/>
          </p:cNvGrpSpPr>
          <p:nvPr/>
        </p:nvGrpSpPr>
        <p:grpSpPr bwMode="auto">
          <a:xfrm>
            <a:off x="609600" y="4648200"/>
            <a:ext cx="7848600" cy="1752600"/>
            <a:chOff x="1970" y="3921"/>
            <a:chExt cx="9085" cy="1925"/>
          </a:xfrm>
        </p:grpSpPr>
        <p:pic>
          <p:nvPicPr>
            <p:cNvPr id="96262" name="圖片 68" descr="IMG_0470"/>
            <p:cNvPicPr>
              <a:picLocks noChangeAspect="1" noChangeArrowheads="1"/>
            </p:cNvPicPr>
            <p:nvPr/>
          </p:nvPicPr>
          <p:blipFill>
            <a:blip r:embed="rId4" cstate="print"/>
            <a:srcRect/>
            <a:stretch>
              <a:fillRect/>
            </a:stretch>
          </p:blipFill>
          <p:spPr bwMode="auto">
            <a:xfrm>
              <a:off x="1970" y="3921"/>
              <a:ext cx="3045" cy="1925"/>
            </a:xfrm>
            <a:prstGeom prst="rect">
              <a:avLst/>
            </a:prstGeom>
            <a:noFill/>
            <a:ln w="9525">
              <a:noFill/>
              <a:miter lim="800000"/>
              <a:headEnd/>
              <a:tailEnd/>
            </a:ln>
          </p:spPr>
        </p:pic>
        <p:pic>
          <p:nvPicPr>
            <p:cNvPr id="96263" name="圖片 69" descr="IMG_0474"/>
            <p:cNvPicPr>
              <a:picLocks noChangeAspect="1" noChangeArrowheads="1"/>
            </p:cNvPicPr>
            <p:nvPr/>
          </p:nvPicPr>
          <p:blipFill>
            <a:blip r:embed="rId5" cstate="print"/>
            <a:srcRect/>
            <a:stretch>
              <a:fillRect/>
            </a:stretch>
          </p:blipFill>
          <p:spPr bwMode="auto">
            <a:xfrm>
              <a:off x="5080" y="3921"/>
              <a:ext cx="2961" cy="1925"/>
            </a:xfrm>
            <a:prstGeom prst="rect">
              <a:avLst/>
            </a:prstGeom>
            <a:noFill/>
            <a:ln w="9525">
              <a:noFill/>
              <a:miter lim="800000"/>
              <a:headEnd/>
              <a:tailEnd/>
            </a:ln>
          </p:spPr>
        </p:pic>
        <p:pic>
          <p:nvPicPr>
            <p:cNvPr id="96264" name="圖片 71" descr="IMG_0534"/>
            <p:cNvPicPr>
              <a:picLocks noChangeAspect="1" noChangeArrowheads="1"/>
            </p:cNvPicPr>
            <p:nvPr/>
          </p:nvPicPr>
          <p:blipFill>
            <a:blip r:embed="rId6" cstate="print"/>
            <a:srcRect/>
            <a:stretch>
              <a:fillRect/>
            </a:stretch>
          </p:blipFill>
          <p:spPr bwMode="auto">
            <a:xfrm>
              <a:off x="8115" y="3921"/>
              <a:ext cx="2940" cy="192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467544" y="2564904"/>
            <a:ext cx="7772400" cy="3352800"/>
            <a:chOff x="1842" y="7990"/>
            <a:chExt cx="9378" cy="3564"/>
          </a:xfrm>
        </p:grpSpPr>
        <p:pic>
          <p:nvPicPr>
            <p:cNvPr id="83973" name="圖片 2" descr="F:\103旗艦計畫(里長)\103.08.22大旗艦~防跌訓練課程\IMAG4856.jpg"/>
            <p:cNvPicPr>
              <a:picLocks noChangeAspect="1" noChangeArrowheads="1"/>
            </p:cNvPicPr>
            <p:nvPr/>
          </p:nvPicPr>
          <p:blipFill>
            <a:blip r:embed="rId2" cstate="print"/>
            <a:srcRect/>
            <a:stretch>
              <a:fillRect/>
            </a:stretch>
          </p:blipFill>
          <p:spPr bwMode="auto">
            <a:xfrm>
              <a:off x="1842" y="7990"/>
              <a:ext cx="3077" cy="1740"/>
            </a:xfrm>
            <a:prstGeom prst="rect">
              <a:avLst/>
            </a:prstGeom>
            <a:noFill/>
            <a:ln w="9525">
              <a:noFill/>
              <a:miter lim="800000"/>
              <a:headEnd/>
              <a:tailEnd/>
            </a:ln>
          </p:spPr>
        </p:pic>
        <p:pic>
          <p:nvPicPr>
            <p:cNvPr id="83974" name="圖片 3" descr="F:\103旗艦計畫(里長)\103.08.22大旗艦~防跌訓練課程\IMAG4858.jpg"/>
            <p:cNvPicPr>
              <a:picLocks noChangeAspect="1" noChangeArrowheads="1"/>
            </p:cNvPicPr>
            <p:nvPr/>
          </p:nvPicPr>
          <p:blipFill>
            <a:blip r:embed="rId3" cstate="print"/>
            <a:srcRect/>
            <a:stretch>
              <a:fillRect/>
            </a:stretch>
          </p:blipFill>
          <p:spPr bwMode="auto">
            <a:xfrm>
              <a:off x="8142" y="9814"/>
              <a:ext cx="3077" cy="1740"/>
            </a:xfrm>
            <a:prstGeom prst="rect">
              <a:avLst/>
            </a:prstGeom>
            <a:noFill/>
            <a:ln w="9525">
              <a:noFill/>
              <a:miter lim="800000"/>
              <a:headEnd/>
              <a:tailEnd/>
            </a:ln>
          </p:spPr>
        </p:pic>
        <p:pic>
          <p:nvPicPr>
            <p:cNvPr id="83975" name="圖片 4" descr="F:\103旗艦計畫(里長)\103.08.22大旗艦~防跌訓練課程\IMAG4861.jpg"/>
            <p:cNvPicPr>
              <a:picLocks noChangeAspect="1" noChangeArrowheads="1"/>
            </p:cNvPicPr>
            <p:nvPr/>
          </p:nvPicPr>
          <p:blipFill>
            <a:blip r:embed="rId4" cstate="print"/>
            <a:srcRect/>
            <a:stretch>
              <a:fillRect/>
            </a:stretch>
          </p:blipFill>
          <p:spPr bwMode="auto">
            <a:xfrm>
              <a:off x="1842" y="9814"/>
              <a:ext cx="3077" cy="1740"/>
            </a:xfrm>
            <a:prstGeom prst="rect">
              <a:avLst/>
            </a:prstGeom>
            <a:noFill/>
            <a:ln w="9525">
              <a:noFill/>
              <a:miter lim="800000"/>
              <a:headEnd/>
              <a:tailEnd/>
            </a:ln>
          </p:spPr>
        </p:pic>
        <p:pic>
          <p:nvPicPr>
            <p:cNvPr id="83976" name="圖片 6" descr="F:\103旗艦計畫(里長)\103.08.22大旗艦~防跌訓練課程\IMAG4831.jpg"/>
            <p:cNvPicPr>
              <a:picLocks noChangeAspect="1" noChangeArrowheads="1"/>
            </p:cNvPicPr>
            <p:nvPr/>
          </p:nvPicPr>
          <p:blipFill>
            <a:blip r:embed="rId5" cstate="print"/>
            <a:srcRect/>
            <a:stretch>
              <a:fillRect/>
            </a:stretch>
          </p:blipFill>
          <p:spPr bwMode="auto">
            <a:xfrm>
              <a:off x="8178" y="8014"/>
              <a:ext cx="3042" cy="1716"/>
            </a:xfrm>
            <a:prstGeom prst="rect">
              <a:avLst/>
            </a:prstGeom>
            <a:noFill/>
            <a:ln w="9525">
              <a:noFill/>
              <a:miter lim="800000"/>
              <a:headEnd/>
              <a:tailEnd/>
            </a:ln>
          </p:spPr>
        </p:pic>
        <p:pic>
          <p:nvPicPr>
            <p:cNvPr id="83977" name="圖片 7" descr="F:\103旗艦計畫(里長)\103.08.22大旗艦~防跌訓練課程\IMAG4836.jpg"/>
            <p:cNvPicPr>
              <a:picLocks noChangeAspect="1" noChangeArrowheads="1"/>
            </p:cNvPicPr>
            <p:nvPr/>
          </p:nvPicPr>
          <p:blipFill>
            <a:blip r:embed="rId6" cstate="print"/>
            <a:srcRect/>
            <a:stretch>
              <a:fillRect/>
            </a:stretch>
          </p:blipFill>
          <p:spPr bwMode="auto">
            <a:xfrm>
              <a:off x="4986" y="9814"/>
              <a:ext cx="3078" cy="1740"/>
            </a:xfrm>
            <a:prstGeom prst="rect">
              <a:avLst/>
            </a:prstGeom>
            <a:noFill/>
            <a:ln w="9525">
              <a:noFill/>
              <a:miter lim="800000"/>
              <a:headEnd/>
              <a:tailEnd/>
            </a:ln>
          </p:spPr>
        </p:pic>
        <p:pic>
          <p:nvPicPr>
            <p:cNvPr id="83978" name="圖片 8" descr="F:\103旗艦計畫(里長)\103.08.22大旗艦~防跌訓練課程\IMAG4879.jpg"/>
            <p:cNvPicPr>
              <a:picLocks noChangeAspect="1" noChangeArrowheads="1"/>
            </p:cNvPicPr>
            <p:nvPr/>
          </p:nvPicPr>
          <p:blipFill>
            <a:blip r:embed="rId7" cstate="print"/>
            <a:srcRect/>
            <a:stretch>
              <a:fillRect/>
            </a:stretch>
          </p:blipFill>
          <p:spPr bwMode="auto">
            <a:xfrm>
              <a:off x="4986" y="7990"/>
              <a:ext cx="3086" cy="1740"/>
            </a:xfrm>
            <a:prstGeom prst="rect">
              <a:avLst/>
            </a:prstGeom>
            <a:noFill/>
            <a:ln w="9525">
              <a:noFill/>
              <a:miter lim="800000"/>
              <a:headEnd/>
              <a:tailEnd/>
            </a:ln>
          </p:spPr>
        </p:pic>
      </p:grpSp>
      <p:sp>
        <p:nvSpPr>
          <p:cNvPr id="83971" name="Rectangle 8"/>
          <p:cNvSpPr>
            <a:spLocks noChangeArrowheads="1"/>
          </p:cNvSpPr>
          <p:nvPr/>
        </p:nvSpPr>
        <p:spPr bwMode="auto">
          <a:xfrm>
            <a:off x="683568" y="5949280"/>
            <a:ext cx="7543800" cy="708025"/>
          </a:xfrm>
          <a:prstGeom prst="rect">
            <a:avLst/>
          </a:prstGeom>
          <a:noFill/>
          <a:ln w="9525">
            <a:noFill/>
            <a:miter lim="800000"/>
            <a:headEnd/>
            <a:tailEnd/>
          </a:ln>
          <a:effectLst>
            <a:prstShdw prst="shdw13" dist="53882" dir="13500000">
              <a:schemeClr val="bg2">
                <a:alpha val="50000"/>
              </a:schemeClr>
            </a:prstShdw>
          </a:effectLst>
        </p:spPr>
        <p:txBody>
          <a:bodyPr anchor="ctr">
            <a:spAutoFit/>
          </a:bodyPr>
          <a:lstStyle/>
          <a:p>
            <a:pPr eaLnBrk="0" hangingPunct="0"/>
            <a:r>
              <a:rPr lang="zh-TW" altLang="en-US" sz="2000" b="1" dirty="0">
                <a:solidFill>
                  <a:srgbClr val="FF0000"/>
                </a:solidFill>
                <a:latin typeface="標楷體" pitchFamily="65" charset="-120"/>
                <a:ea typeface="標楷體" pitchFamily="65" charset="-120"/>
                <a:cs typeface="Times New Roman" pitchFamily="18" charset="0"/>
              </a:rPr>
              <a:t>辦理老人防跌訓練活動，聘請臺南應用科技大學休閒養生陳貞君老師率學生示範教學</a:t>
            </a:r>
            <a:endParaRPr lang="zh-TW" altLang="en-US" sz="2000" b="1" dirty="0">
              <a:latin typeface="標楷體" pitchFamily="65" charset="-120"/>
              <a:ea typeface="標楷體" pitchFamily="65" charset="-120"/>
            </a:endParaRPr>
          </a:p>
        </p:txBody>
      </p:sp>
      <p:sp>
        <p:nvSpPr>
          <p:cNvPr id="83972" name="矩形 11"/>
          <p:cNvSpPr>
            <a:spLocks noChangeArrowheads="1"/>
          </p:cNvSpPr>
          <p:nvPr/>
        </p:nvSpPr>
        <p:spPr bwMode="auto">
          <a:xfrm>
            <a:off x="611560" y="836712"/>
            <a:ext cx="7772400" cy="2516073"/>
          </a:xfrm>
          <a:prstGeom prst="rect">
            <a:avLst/>
          </a:prstGeom>
          <a:noFill/>
          <a:ln w="9525">
            <a:noFill/>
            <a:miter lim="800000"/>
            <a:headEnd/>
            <a:tailEnd/>
          </a:ln>
        </p:spPr>
        <p:txBody>
          <a:bodyPr>
            <a:spAutoFit/>
          </a:bodyPr>
          <a:lstStyle/>
          <a:p>
            <a:pPr>
              <a:lnSpc>
                <a:spcPts val="3500"/>
              </a:lnSpc>
            </a:pPr>
            <a:r>
              <a:rPr lang="zh-TW" altLang="en-US" sz="2000" b="1" dirty="0">
                <a:solidFill>
                  <a:srgbClr val="FF0000"/>
                </a:solidFill>
                <a:latin typeface="標楷體" pitchFamily="65" charset="-120"/>
                <a:ea typeface="標楷體" pitchFamily="65" charset="-120"/>
              </a:rPr>
              <a:t>              </a:t>
            </a:r>
            <a:r>
              <a:rPr lang="zh-TW" altLang="zh-TW" sz="2800" b="1" dirty="0">
                <a:solidFill>
                  <a:srgbClr val="FF0000"/>
                </a:solidFill>
                <a:latin typeface="標楷體" pitchFamily="65" charset="-120"/>
                <a:ea typeface="標楷體" pitchFamily="65" charset="-120"/>
              </a:rPr>
              <a:t>老人防跌保命訓練課程</a:t>
            </a:r>
            <a:endParaRPr lang="en-US" altLang="zh-TW" sz="2800" b="1" dirty="0">
              <a:solidFill>
                <a:srgbClr val="FF0000"/>
              </a:solidFill>
              <a:latin typeface="標楷體" pitchFamily="65" charset="-120"/>
              <a:ea typeface="標楷體" pitchFamily="65" charset="-120"/>
            </a:endParaRPr>
          </a:p>
          <a:p>
            <a:pPr>
              <a:lnSpc>
                <a:spcPts val="2800"/>
              </a:lnSpc>
            </a:pPr>
            <a:r>
              <a:rPr lang="zh-TW" altLang="zh-TW" sz="2000" b="1" dirty="0">
                <a:latin typeface="標楷體" pitchFamily="65" charset="-120"/>
                <a:ea typeface="標楷體" pitchFamily="65" charset="-120"/>
              </a:rPr>
              <a:t>教導銀髮族學習、參與健康運動，對於在健康老化的過程中，增加銀髮族下肢的肌耐力、柔軟度以預防跌倒，減少銀髮族對於日常生活運動造成恐懼，影響銀髮族情緒與生活品質。</a:t>
            </a:r>
          </a:p>
          <a:p>
            <a:pPr>
              <a:lnSpc>
                <a:spcPts val="3500"/>
              </a:lnSpc>
            </a:pPr>
            <a:r>
              <a:rPr lang="en-US" altLang="zh-TW" sz="2000" b="1" dirty="0">
                <a:latin typeface="標楷體" pitchFamily="65" charset="-120"/>
                <a:ea typeface="標楷體" pitchFamily="65" charset="-120"/>
              </a:rPr>
              <a:t/>
            </a:r>
            <a:br>
              <a:rPr lang="en-US" altLang="zh-TW" sz="2000" b="1" dirty="0">
                <a:latin typeface="標楷體" pitchFamily="65" charset="-120"/>
                <a:ea typeface="標楷體" pitchFamily="65" charset="-120"/>
              </a:rPr>
            </a:br>
            <a:endParaRPr lang="zh-TW" altLang="en-US" sz="2000" b="1" dirty="0">
              <a:latin typeface="標楷體" pitchFamily="65" charset="-120"/>
              <a:ea typeface="標楷體" pitchFamily="65" charset="-120"/>
            </a:endParaRPr>
          </a:p>
        </p:txBody>
      </p:sp>
      <p:sp>
        <p:nvSpPr>
          <p:cNvPr id="11" name="Rectangle 2"/>
          <p:cNvSpPr>
            <a:spLocks noChangeArrowheads="1"/>
          </p:cNvSpPr>
          <p:nvPr/>
        </p:nvSpPr>
        <p:spPr bwMode="auto">
          <a:xfrm>
            <a:off x="1187624" y="116632"/>
            <a:ext cx="7560840" cy="627062"/>
          </a:xfrm>
          <a:prstGeom prst="rect">
            <a:avLst/>
          </a:prstGeom>
          <a:noFill/>
          <a:ln w="9525">
            <a:noFill/>
            <a:miter lim="800000"/>
            <a:headEnd/>
            <a:tailEnd/>
          </a:ln>
        </p:spPr>
        <p:txBody>
          <a:bodyPr anchor="b"/>
          <a:lstStyle/>
          <a:p>
            <a:r>
              <a:rPr kumimoji="0" lang="zh-TW" altLang="en-US" sz="2800" b="1" dirty="0" smtClean="0">
                <a:solidFill>
                  <a:srgbClr val="0000FF"/>
                </a:solidFill>
                <a:latin typeface="Trebuchet MS" pitchFamily="34" charset="0"/>
                <a:ea typeface="標楷體" pitchFamily="65" charset="-120"/>
              </a:rPr>
              <a:t>服務</a:t>
            </a:r>
            <a:r>
              <a:rPr kumimoji="0" lang="zh-TW" altLang="en-US" sz="2800" b="1" dirty="0">
                <a:solidFill>
                  <a:srgbClr val="0000FF"/>
                </a:solidFill>
                <a:latin typeface="Trebuchet MS" pitchFamily="34" charset="0"/>
                <a:ea typeface="標楷體" pitchFamily="65" charset="-120"/>
              </a:rPr>
              <a:t>項目執行</a:t>
            </a:r>
            <a:r>
              <a:rPr kumimoji="0" lang="zh-TW" altLang="en-US" sz="2800" b="1" dirty="0" smtClean="0">
                <a:solidFill>
                  <a:srgbClr val="0000FF"/>
                </a:solidFill>
                <a:latin typeface="Trebuchet MS" pitchFamily="34" charset="0"/>
                <a:ea typeface="標楷體" pitchFamily="65" charset="-120"/>
              </a:rPr>
              <a:t>績效－</a:t>
            </a:r>
            <a:r>
              <a:rPr kumimoji="0" lang="en-US" altLang="zh-TW" sz="2800" b="1" dirty="0" smtClean="0">
                <a:solidFill>
                  <a:srgbClr val="0000FF"/>
                </a:solidFill>
                <a:latin typeface="Trebuchet MS" pitchFamily="34" charset="0"/>
                <a:ea typeface="標楷體" pitchFamily="65" charset="-120"/>
              </a:rPr>
              <a:t>4.</a:t>
            </a:r>
            <a:r>
              <a:rPr kumimoji="0" lang="zh-TW" altLang="en-US" sz="2800" b="1" dirty="0" smtClean="0">
                <a:solidFill>
                  <a:srgbClr val="0000FF"/>
                </a:solidFill>
                <a:latin typeface="Trebuchet MS" pitchFamily="34" charset="0"/>
                <a:ea typeface="標楷體" pitchFamily="65" charset="-120"/>
              </a:rPr>
              <a:t>健康促進活動</a:t>
            </a:r>
            <a:endParaRPr kumimoji="0" lang="zh-TW" altLang="en-US" sz="2800" b="1" dirty="0">
              <a:solidFill>
                <a:srgbClr val="0000FF"/>
              </a:solidFill>
              <a:latin typeface="Trebuchet MS" pitchFamily="34" charset="0"/>
              <a:ea typeface="標楷體" pitchFamily="65" charset="-12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群組 13"/>
          <p:cNvGrpSpPr/>
          <p:nvPr/>
        </p:nvGrpSpPr>
        <p:grpSpPr>
          <a:xfrm>
            <a:off x="467544" y="764704"/>
            <a:ext cx="8146055" cy="4968552"/>
            <a:chOff x="251520" y="476672"/>
            <a:chExt cx="8146055" cy="4680520"/>
          </a:xfrm>
        </p:grpSpPr>
        <p:pic>
          <p:nvPicPr>
            <p:cNvPr id="1026" name="Picture 2" descr="C:\Users\user\Desktop\2014資料夾\2014手機照片\手機下載照片2014-09-29\1411558943096.jpg"/>
            <p:cNvPicPr>
              <a:picLocks noChangeAspect="1" noChangeArrowheads="1"/>
            </p:cNvPicPr>
            <p:nvPr/>
          </p:nvPicPr>
          <p:blipFill>
            <a:blip r:embed="rId2" cstate="print"/>
            <a:srcRect/>
            <a:stretch>
              <a:fillRect/>
            </a:stretch>
          </p:blipFill>
          <p:spPr bwMode="auto">
            <a:xfrm>
              <a:off x="251520" y="476672"/>
              <a:ext cx="2645721" cy="1496485"/>
            </a:xfrm>
            <a:prstGeom prst="rect">
              <a:avLst/>
            </a:prstGeom>
            <a:noFill/>
          </p:spPr>
        </p:pic>
        <p:pic>
          <p:nvPicPr>
            <p:cNvPr id="1027" name="Picture 3" descr="C:\Users\user\Desktop\2014資料夾\2014手機照片\手機下載照片2014-09-29\1411558881773.jpg"/>
            <p:cNvPicPr>
              <a:picLocks noChangeAspect="1" noChangeArrowheads="1"/>
            </p:cNvPicPr>
            <p:nvPr/>
          </p:nvPicPr>
          <p:blipFill>
            <a:blip r:embed="rId3" cstate="print"/>
            <a:srcRect/>
            <a:stretch>
              <a:fillRect/>
            </a:stretch>
          </p:blipFill>
          <p:spPr bwMode="auto">
            <a:xfrm>
              <a:off x="251520" y="3645024"/>
              <a:ext cx="2673448" cy="1512168"/>
            </a:xfrm>
            <a:prstGeom prst="rect">
              <a:avLst/>
            </a:prstGeom>
            <a:noFill/>
          </p:spPr>
        </p:pic>
        <p:pic>
          <p:nvPicPr>
            <p:cNvPr id="1029" name="Picture 5" descr="C:\Users\user\Desktop\2014資料夾\2014手機照片\手機下載照片2014-09-29\1411558906345.jpg"/>
            <p:cNvPicPr>
              <a:picLocks noChangeAspect="1" noChangeArrowheads="1"/>
            </p:cNvPicPr>
            <p:nvPr/>
          </p:nvPicPr>
          <p:blipFill>
            <a:blip r:embed="rId4" cstate="print"/>
            <a:srcRect/>
            <a:stretch>
              <a:fillRect/>
            </a:stretch>
          </p:blipFill>
          <p:spPr bwMode="auto">
            <a:xfrm>
              <a:off x="2987824" y="2060848"/>
              <a:ext cx="2679139" cy="1515388"/>
            </a:xfrm>
            <a:prstGeom prst="rect">
              <a:avLst/>
            </a:prstGeom>
            <a:noFill/>
          </p:spPr>
        </p:pic>
        <p:pic>
          <p:nvPicPr>
            <p:cNvPr id="1030" name="Picture 6" descr="C:\Users\user\Desktop\2014資料夾\2014手機照片\手機下載照片2014-09-29\1411558915054.jpg"/>
            <p:cNvPicPr>
              <a:picLocks noChangeAspect="1" noChangeArrowheads="1"/>
            </p:cNvPicPr>
            <p:nvPr/>
          </p:nvPicPr>
          <p:blipFill>
            <a:blip r:embed="rId5" cstate="print"/>
            <a:srcRect/>
            <a:stretch>
              <a:fillRect/>
            </a:stretch>
          </p:blipFill>
          <p:spPr bwMode="auto">
            <a:xfrm>
              <a:off x="257212" y="2060848"/>
              <a:ext cx="2673447" cy="1512168"/>
            </a:xfrm>
            <a:prstGeom prst="rect">
              <a:avLst/>
            </a:prstGeom>
            <a:noFill/>
          </p:spPr>
        </p:pic>
        <p:pic>
          <p:nvPicPr>
            <p:cNvPr id="1031" name="Picture 7" descr="C:\Users\user\Desktop\2014資料夾\2014手機照片\手機下載照片2014-09-29\1411558924216.jpg"/>
            <p:cNvPicPr>
              <a:picLocks noChangeAspect="1" noChangeArrowheads="1"/>
            </p:cNvPicPr>
            <p:nvPr/>
          </p:nvPicPr>
          <p:blipFill>
            <a:blip r:embed="rId6" cstate="print"/>
            <a:srcRect/>
            <a:stretch>
              <a:fillRect/>
            </a:stretch>
          </p:blipFill>
          <p:spPr bwMode="auto">
            <a:xfrm>
              <a:off x="5724128" y="476672"/>
              <a:ext cx="2673447" cy="1512168"/>
            </a:xfrm>
            <a:prstGeom prst="rect">
              <a:avLst/>
            </a:prstGeom>
            <a:noFill/>
          </p:spPr>
        </p:pic>
        <p:pic>
          <p:nvPicPr>
            <p:cNvPr id="1032" name="Picture 8" descr="C:\Users\user\Desktop\2014資料夾\2014手機照片\手機下載照片2014-09-29\1411558934768.jpg"/>
            <p:cNvPicPr>
              <a:picLocks noChangeAspect="1" noChangeArrowheads="1"/>
            </p:cNvPicPr>
            <p:nvPr/>
          </p:nvPicPr>
          <p:blipFill>
            <a:blip r:embed="rId7" cstate="print"/>
            <a:srcRect/>
            <a:stretch>
              <a:fillRect/>
            </a:stretch>
          </p:blipFill>
          <p:spPr bwMode="auto">
            <a:xfrm>
              <a:off x="2987825" y="506895"/>
              <a:ext cx="2664296" cy="1506992"/>
            </a:xfrm>
            <a:prstGeom prst="rect">
              <a:avLst/>
            </a:prstGeom>
            <a:noFill/>
          </p:spPr>
        </p:pic>
        <p:pic>
          <p:nvPicPr>
            <p:cNvPr id="1033" name="Picture 9" descr="C:\Users\user\Desktop\2014資料夾\2014手機照片\手機下載照片2014-09-29\1411558965690.jpg"/>
            <p:cNvPicPr>
              <a:picLocks noChangeAspect="1" noChangeArrowheads="1"/>
            </p:cNvPicPr>
            <p:nvPr/>
          </p:nvPicPr>
          <p:blipFill>
            <a:blip r:embed="rId8" cstate="print"/>
            <a:srcRect/>
            <a:stretch>
              <a:fillRect/>
            </a:stretch>
          </p:blipFill>
          <p:spPr bwMode="auto">
            <a:xfrm>
              <a:off x="2987825" y="3645024"/>
              <a:ext cx="2664296" cy="1506993"/>
            </a:xfrm>
            <a:prstGeom prst="rect">
              <a:avLst/>
            </a:prstGeom>
            <a:noFill/>
          </p:spPr>
        </p:pic>
        <p:pic>
          <p:nvPicPr>
            <p:cNvPr id="1034" name="Picture 10" descr="C:\Users\user\Desktop\2014資料夾\2014手機照片\手機下載照片2014-09-29\1411558984938.jpg"/>
            <p:cNvPicPr>
              <a:picLocks noChangeAspect="1" noChangeArrowheads="1"/>
            </p:cNvPicPr>
            <p:nvPr/>
          </p:nvPicPr>
          <p:blipFill>
            <a:blip r:embed="rId9" cstate="print"/>
            <a:srcRect/>
            <a:stretch>
              <a:fillRect/>
            </a:stretch>
          </p:blipFill>
          <p:spPr bwMode="auto">
            <a:xfrm>
              <a:off x="5724127" y="3645024"/>
              <a:ext cx="2673447" cy="1512168"/>
            </a:xfrm>
            <a:prstGeom prst="rect">
              <a:avLst/>
            </a:prstGeom>
            <a:noFill/>
          </p:spPr>
        </p:pic>
        <p:pic>
          <p:nvPicPr>
            <p:cNvPr id="1035" name="Picture 11" descr="C:\Users\user\Desktop\2014資料夾\2014手機照片\手機下載照片2014-09-29\1411558978633.jpg"/>
            <p:cNvPicPr>
              <a:picLocks noChangeAspect="1" noChangeArrowheads="1"/>
            </p:cNvPicPr>
            <p:nvPr/>
          </p:nvPicPr>
          <p:blipFill>
            <a:blip r:embed="rId10" cstate="print"/>
            <a:srcRect/>
            <a:stretch>
              <a:fillRect/>
            </a:stretch>
          </p:blipFill>
          <p:spPr bwMode="auto">
            <a:xfrm>
              <a:off x="5724128" y="2060848"/>
              <a:ext cx="2673446" cy="1512168"/>
            </a:xfrm>
            <a:prstGeom prst="rect">
              <a:avLst/>
            </a:prstGeom>
            <a:noFill/>
          </p:spPr>
        </p:pic>
      </p:grpSp>
      <p:pic>
        <p:nvPicPr>
          <p:cNvPr id="1036" name="Picture 12" descr="C:\Users\user\Desktop\2014資料夾\2014手機照片\手機下載照片2014-09-29\1411558954337.jpg"/>
          <p:cNvPicPr>
            <a:picLocks noChangeAspect="1" noChangeArrowheads="1"/>
          </p:cNvPicPr>
          <p:nvPr/>
        </p:nvPicPr>
        <p:blipFill>
          <a:blip r:embed="rId11" cstate="print"/>
          <a:srcRect/>
          <a:stretch>
            <a:fillRect/>
          </a:stretch>
        </p:blipFill>
        <p:spPr bwMode="auto">
          <a:xfrm>
            <a:off x="323528" y="705232"/>
            <a:ext cx="8640960" cy="5072648"/>
          </a:xfrm>
          <a:prstGeom prst="rect">
            <a:avLst/>
          </a:prstGeom>
          <a:noFill/>
        </p:spPr>
      </p:pic>
      <p:sp>
        <p:nvSpPr>
          <p:cNvPr id="46081" name="Rectangle 1"/>
          <p:cNvSpPr>
            <a:spLocks noChangeArrowheads="1"/>
          </p:cNvSpPr>
          <p:nvPr/>
        </p:nvSpPr>
        <p:spPr bwMode="auto">
          <a:xfrm>
            <a:off x="395536" y="5750004"/>
            <a:ext cx="8352928"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04800" algn="l" defTabSz="914400" rtl="0" eaLnBrk="1" fontAlgn="base" latinLnBrk="0" hangingPunct="1">
              <a:lnSpc>
                <a:spcPct val="100000"/>
              </a:lnSpc>
              <a:spcBef>
                <a:spcPct val="0"/>
              </a:spcBef>
              <a:spcAft>
                <a:spcPct val="0"/>
              </a:spcAft>
              <a:buClrTx/>
              <a:buSzTx/>
              <a:buFontTx/>
              <a:buNone/>
              <a:tabLst/>
            </a:pPr>
            <a:r>
              <a:rPr kumimoji="1" lang="zh-TW" sz="20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本班學員約有一半的人沒有配戴眼鏡，佔</a:t>
            </a:r>
            <a:r>
              <a:rPr kumimoji="1" lang="en-US" altLang="zh-TW" sz="20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48.9%</a:t>
            </a:r>
            <a:r>
              <a:rPr kumimoji="1" lang="zh-TW" altLang="en-US" sz="20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。在輔具方面則僅有</a:t>
            </a:r>
            <a:r>
              <a:rPr kumimoji="1" lang="en-US" altLang="zh-TW" sz="20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6</a:t>
            </a:r>
            <a:r>
              <a:rPr kumimoji="1" lang="zh-TW" altLang="en-US" sz="20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人使用，有</a:t>
            </a:r>
            <a:r>
              <a:rPr kumimoji="1" lang="en-US" altLang="zh-TW" sz="20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39</a:t>
            </a:r>
            <a:r>
              <a:rPr kumimoji="1" lang="zh-TW" altLang="en-US" sz="20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人未使用輔具，佔</a:t>
            </a:r>
            <a:r>
              <a:rPr kumimoji="1" lang="en-US" altLang="zh-TW" sz="20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86.7%</a:t>
            </a:r>
            <a:r>
              <a:rPr kumimoji="1" lang="zh-TW" altLang="en-US" sz="20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。在走路的平穩度方面，則發現全數老人介於平穩到很平穩之間，佔</a:t>
            </a:r>
            <a:r>
              <a:rPr kumimoji="1" lang="en-US" altLang="zh-TW" sz="20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100.0%</a:t>
            </a:r>
            <a:r>
              <a:rPr kumimoji="1" lang="zh-TW" altLang="en-US" sz="20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a:t>
            </a:r>
            <a:endParaRPr kumimoji="1" lang="zh-TW" altLang="en-US" sz="2000" b="1" i="0" u="none" strike="noStrike" cap="none" normalizeH="0" baseline="0" dirty="0" smtClean="0">
              <a:ln>
                <a:noFill/>
              </a:ln>
              <a:solidFill>
                <a:srgbClr val="FF0000"/>
              </a:solidFill>
              <a:effectLst/>
              <a:latin typeface="Arial" pitchFamily="34" charset="0"/>
              <a:ea typeface="新細明體" pitchFamily="18" charset="-120"/>
              <a:cs typeface="新細明體" pitchFamily="18" charset="-120"/>
            </a:endParaRPr>
          </a:p>
        </p:txBody>
      </p:sp>
      <p:sp>
        <p:nvSpPr>
          <p:cNvPr id="15" name="矩形 14"/>
          <p:cNvSpPr/>
          <p:nvPr/>
        </p:nvSpPr>
        <p:spPr>
          <a:xfrm>
            <a:off x="1187624" y="116632"/>
            <a:ext cx="6989414" cy="523220"/>
          </a:xfrm>
          <a:prstGeom prst="rect">
            <a:avLst/>
          </a:prstGeom>
        </p:spPr>
        <p:txBody>
          <a:bodyPr wrap="none">
            <a:spAutoFit/>
          </a:bodyPr>
          <a:lstStyle/>
          <a:p>
            <a:pPr fontAlgn="auto">
              <a:spcBef>
                <a:spcPts val="0"/>
              </a:spcBef>
              <a:spcAft>
                <a:spcPts val="0"/>
              </a:spcAft>
              <a:defRPr/>
            </a:pPr>
            <a:r>
              <a:rPr kumimoji="0" lang="en-US" altLang="zh-TW" sz="2800" b="1" dirty="0" smtClean="0">
                <a:solidFill>
                  <a:srgbClr val="0000FF"/>
                </a:solidFill>
                <a:latin typeface="Trebuchet MS" pitchFamily="34" charset="0"/>
                <a:ea typeface="標楷體" pitchFamily="65" charset="-120"/>
              </a:rPr>
              <a:t>4.</a:t>
            </a:r>
            <a:r>
              <a:rPr kumimoji="0" lang="zh-TW" altLang="en-US" sz="2800" b="1" dirty="0" smtClean="0">
                <a:solidFill>
                  <a:srgbClr val="0000FF"/>
                </a:solidFill>
                <a:latin typeface="Trebuchet MS" pitchFamily="34" charset="0"/>
                <a:ea typeface="標楷體" pitchFamily="65" charset="-120"/>
              </a:rPr>
              <a:t>健康促進活動－</a:t>
            </a:r>
            <a:r>
              <a:rPr lang="zh-TW" altLang="en-US" sz="2800" b="1" dirty="0" smtClean="0">
                <a:solidFill>
                  <a:srgbClr val="FF0000"/>
                </a:solidFill>
                <a:latin typeface="標楷體" pitchFamily="65" charset="-120"/>
                <a:ea typeface="標楷體" pitchFamily="65" charset="-120"/>
              </a:rPr>
              <a:t>保命防跌訓練及檢測服務</a:t>
            </a:r>
            <a:endParaRPr lang="zh-TW" altLang="en-US" sz="2800" b="1" dirty="0">
              <a:solidFill>
                <a:srgbClr val="FF0000"/>
              </a:solidFill>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036"/>
                                        </p:tgtEl>
                                        <p:attrNameLst>
                                          <p:attrName>style.visibility</p:attrName>
                                        </p:attrNameLst>
                                      </p:cBhvr>
                                      <p:to>
                                        <p:strVal val="visible"/>
                                      </p:to>
                                    </p:set>
                                    <p:anim calcmode="lin" valueType="num">
                                      <p:cBhvr additive="base">
                                        <p:cTn id="13" dur="500" fill="hold"/>
                                        <p:tgtEl>
                                          <p:spTgt spid="1036"/>
                                        </p:tgtEl>
                                        <p:attrNameLst>
                                          <p:attrName>ppt_x</p:attrName>
                                        </p:attrNameLst>
                                      </p:cBhvr>
                                      <p:tavLst>
                                        <p:tav tm="0">
                                          <p:val>
                                            <p:strVal val="#ppt_x"/>
                                          </p:val>
                                        </p:tav>
                                        <p:tav tm="100000">
                                          <p:val>
                                            <p:strVal val="#ppt_x"/>
                                          </p:val>
                                        </p:tav>
                                      </p:tavLst>
                                    </p:anim>
                                    <p:anim calcmode="lin" valueType="num">
                                      <p:cBhvr additive="base">
                                        <p:cTn id="14" dur="500" fill="hold"/>
                                        <p:tgtEl>
                                          <p:spTgt spid="10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9"/>
          <p:cNvGrpSpPr/>
          <p:nvPr/>
        </p:nvGrpSpPr>
        <p:grpSpPr>
          <a:xfrm>
            <a:off x="1043608" y="764704"/>
            <a:ext cx="7200800" cy="5616624"/>
            <a:chOff x="323528" y="260648"/>
            <a:chExt cx="8012596" cy="6113191"/>
          </a:xfrm>
        </p:grpSpPr>
        <p:pic>
          <p:nvPicPr>
            <p:cNvPr id="1026" name="Picture 2" descr="F:\104.04.11健康操+共餐\IMAG3263.jpg"/>
            <p:cNvPicPr>
              <a:picLocks noChangeAspect="1" noChangeArrowheads="1"/>
            </p:cNvPicPr>
            <p:nvPr/>
          </p:nvPicPr>
          <p:blipFill>
            <a:blip r:embed="rId2" cstate="print"/>
            <a:srcRect/>
            <a:stretch>
              <a:fillRect/>
            </a:stretch>
          </p:blipFill>
          <p:spPr bwMode="auto">
            <a:xfrm>
              <a:off x="2987824" y="1772816"/>
              <a:ext cx="5348300" cy="3024336"/>
            </a:xfrm>
            <a:prstGeom prst="rect">
              <a:avLst/>
            </a:prstGeom>
            <a:noFill/>
          </p:spPr>
        </p:pic>
        <p:pic>
          <p:nvPicPr>
            <p:cNvPr id="1029" name="Picture 5" descr="F:\104.04.11健康操+共餐\IMAG3245.jpg"/>
            <p:cNvPicPr>
              <a:picLocks noChangeAspect="1" noChangeArrowheads="1"/>
            </p:cNvPicPr>
            <p:nvPr/>
          </p:nvPicPr>
          <p:blipFill>
            <a:blip r:embed="rId3" cstate="print"/>
            <a:srcRect/>
            <a:stretch>
              <a:fillRect/>
            </a:stretch>
          </p:blipFill>
          <p:spPr bwMode="auto">
            <a:xfrm>
              <a:off x="5652120" y="260648"/>
              <a:ext cx="2620963" cy="1482092"/>
            </a:xfrm>
            <a:prstGeom prst="rect">
              <a:avLst/>
            </a:prstGeom>
            <a:noFill/>
          </p:spPr>
        </p:pic>
        <p:pic>
          <p:nvPicPr>
            <p:cNvPr id="1031" name="Picture 7" descr="F:\104.04.11健康操+共餐\IMAG3255.jpg"/>
            <p:cNvPicPr>
              <a:picLocks noChangeAspect="1" noChangeArrowheads="1"/>
            </p:cNvPicPr>
            <p:nvPr/>
          </p:nvPicPr>
          <p:blipFill>
            <a:blip r:embed="rId4" cstate="print"/>
            <a:srcRect/>
            <a:stretch>
              <a:fillRect/>
            </a:stretch>
          </p:blipFill>
          <p:spPr bwMode="auto">
            <a:xfrm>
              <a:off x="323528" y="260648"/>
              <a:ext cx="2620963" cy="1482092"/>
            </a:xfrm>
            <a:prstGeom prst="rect">
              <a:avLst/>
            </a:prstGeom>
            <a:noFill/>
          </p:spPr>
        </p:pic>
        <p:pic>
          <p:nvPicPr>
            <p:cNvPr id="1034" name="Picture 10" descr="F:\104.04.11健康操+共餐\IMAG3260.jpg"/>
            <p:cNvPicPr>
              <a:picLocks noChangeAspect="1" noChangeArrowheads="1"/>
            </p:cNvPicPr>
            <p:nvPr/>
          </p:nvPicPr>
          <p:blipFill>
            <a:blip r:embed="rId5" cstate="print"/>
            <a:srcRect/>
            <a:stretch>
              <a:fillRect/>
            </a:stretch>
          </p:blipFill>
          <p:spPr bwMode="auto">
            <a:xfrm>
              <a:off x="2987824" y="260648"/>
              <a:ext cx="2620963" cy="1482092"/>
            </a:xfrm>
            <a:prstGeom prst="rect">
              <a:avLst/>
            </a:prstGeom>
            <a:noFill/>
          </p:spPr>
        </p:pic>
        <p:pic>
          <p:nvPicPr>
            <p:cNvPr id="1036" name="Picture 12" descr="F:\104.04.11健康操+共餐\IMAG3312.jpg"/>
            <p:cNvPicPr>
              <a:picLocks noChangeAspect="1" noChangeArrowheads="1"/>
            </p:cNvPicPr>
            <p:nvPr/>
          </p:nvPicPr>
          <p:blipFill>
            <a:blip r:embed="rId6" cstate="print"/>
            <a:srcRect/>
            <a:stretch>
              <a:fillRect/>
            </a:stretch>
          </p:blipFill>
          <p:spPr bwMode="auto">
            <a:xfrm>
              <a:off x="323528" y="3284984"/>
              <a:ext cx="2592288" cy="1465878"/>
            </a:xfrm>
            <a:prstGeom prst="rect">
              <a:avLst/>
            </a:prstGeom>
            <a:noFill/>
          </p:spPr>
        </p:pic>
        <p:pic>
          <p:nvPicPr>
            <p:cNvPr id="1038" name="Picture 14" descr="F:\104.04.11健康操+共餐\IMAG3287.jpg"/>
            <p:cNvPicPr>
              <a:picLocks noChangeAspect="1" noChangeArrowheads="1"/>
            </p:cNvPicPr>
            <p:nvPr/>
          </p:nvPicPr>
          <p:blipFill>
            <a:blip r:embed="rId7" cstate="print"/>
            <a:srcRect/>
            <a:stretch>
              <a:fillRect/>
            </a:stretch>
          </p:blipFill>
          <p:spPr bwMode="auto">
            <a:xfrm>
              <a:off x="323529" y="1772817"/>
              <a:ext cx="2592288" cy="1465878"/>
            </a:xfrm>
            <a:prstGeom prst="rect">
              <a:avLst/>
            </a:prstGeom>
            <a:noFill/>
          </p:spPr>
        </p:pic>
        <p:pic>
          <p:nvPicPr>
            <p:cNvPr id="1041" name="Picture 17" descr="F:\104.04.11健康操+共餐\IMAG3297.jpg"/>
            <p:cNvPicPr>
              <a:picLocks noChangeAspect="1" noChangeArrowheads="1"/>
            </p:cNvPicPr>
            <p:nvPr/>
          </p:nvPicPr>
          <p:blipFill>
            <a:blip r:embed="rId8" cstate="print"/>
            <a:srcRect/>
            <a:stretch>
              <a:fillRect/>
            </a:stretch>
          </p:blipFill>
          <p:spPr bwMode="auto">
            <a:xfrm>
              <a:off x="323528" y="4869160"/>
              <a:ext cx="2592288" cy="1465878"/>
            </a:xfrm>
            <a:prstGeom prst="rect">
              <a:avLst/>
            </a:prstGeom>
            <a:noFill/>
          </p:spPr>
        </p:pic>
        <p:pic>
          <p:nvPicPr>
            <p:cNvPr id="1042" name="Picture 18" descr="F:\104.04.11健康操+共餐\IMAG3306.jpg"/>
            <p:cNvPicPr>
              <a:picLocks noChangeAspect="1" noChangeArrowheads="1"/>
            </p:cNvPicPr>
            <p:nvPr/>
          </p:nvPicPr>
          <p:blipFill>
            <a:blip r:embed="rId9" cstate="print"/>
            <a:srcRect/>
            <a:stretch>
              <a:fillRect/>
            </a:stretch>
          </p:blipFill>
          <p:spPr bwMode="auto">
            <a:xfrm>
              <a:off x="5652120" y="4869160"/>
              <a:ext cx="2660905" cy="1504679"/>
            </a:xfrm>
            <a:prstGeom prst="rect">
              <a:avLst/>
            </a:prstGeom>
            <a:noFill/>
          </p:spPr>
        </p:pic>
        <p:pic>
          <p:nvPicPr>
            <p:cNvPr id="1043" name="Picture 19" descr="F:\104.04.11健康操+共餐\IMAG3310.jpg"/>
            <p:cNvPicPr>
              <a:picLocks noChangeAspect="1" noChangeArrowheads="1"/>
            </p:cNvPicPr>
            <p:nvPr/>
          </p:nvPicPr>
          <p:blipFill>
            <a:blip r:embed="rId10" cstate="print"/>
            <a:srcRect/>
            <a:stretch>
              <a:fillRect/>
            </a:stretch>
          </p:blipFill>
          <p:spPr bwMode="auto">
            <a:xfrm>
              <a:off x="2987824" y="4869160"/>
              <a:ext cx="2592288" cy="1465878"/>
            </a:xfrm>
            <a:prstGeom prst="rect">
              <a:avLst/>
            </a:prstGeom>
            <a:noFill/>
          </p:spPr>
        </p:pic>
      </p:grpSp>
      <p:sp>
        <p:nvSpPr>
          <p:cNvPr id="13" name="矩形 12"/>
          <p:cNvSpPr/>
          <p:nvPr/>
        </p:nvSpPr>
        <p:spPr>
          <a:xfrm>
            <a:off x="1763688" y="6396335"/>
            <a:ext cx="5724644" cy="461665"/>
          </a:xfrm>
          <a:prstGeom prst="rect">
            <a:avLst/>
          </a:prstGeom>
        </p:spPr>
        <p:txBody>
          <a:bodyPr wrap="none">
            <a:spAutoFit/>
          </a:bodyPr>
          <a:lstStyle/>
          <a:p>
            <a:r>
              <a:rPr kumimoji="0" lang="zh-TW" altLang="en-US" sz="2400" b="1" dirty="0" smtClean="0">
                <a:solidFill>
                  <a:srgbClr val="FF0000"/>
                </a:solidFill>
                <a:latin typeface="標楷體" pitchFamily="65" charset="-120"/>
                <a:ea typeface="標楷體" pitchFamily="65" charset="-120"/>
              </a:rPr>
              <a:t>體適能活力健康運動操適合老人室內運動</a:t>
            </a:r>
            <a:endParaRPr lang="zh-TW" altLang="en-US" sz="2400" dirty="0">
              <a:solidFill>
                <a:srgbClr val="FF0000"/>
              </a:solidFill>
              <a:latin typeface="標楷體" pitchFamily="65" charset="-120"/>
              <a:ea typeface="標楷體" pitchFamily="65" charset="-120"/>
            </a:endParaRPr>
          </a:p>
        </p:txBody>
      </p:sp>
      <p:sp>
        <p:nvSpPr>
          <p:cNvPr id="14" name="Rectangle 2"/>
          <p:cNvSpPr>
            <a:spLocks noChangeArrowheads="1"/>
          </p:cNvSpPr>
          <p:nvPr/>
        </p:nvSpPr>
        <p:spPr bwMode="auto">
          <a:xfrm>
            <a:off x="1115616" y="0"/>
            <a:ext cx="7560840" cy="627062"/>
          </a:xfrm>
          <a:prstGeom prst="rect">
            <a:avLst/>
          </a:prstGeom>
          <a:noFill/>
          <a:ln w="9525">
            <a:noFill/>
            <a:miter lim="800000"/>
            <a:headEnd/>
            <a:tailEnd/>
          </a:ln>
        </p:spPr>
        <p:txBody>
          <a:bodyPr anchor="b"/>
          <a:lstStyle/>
          <a:p>
            <a:r>
              <a:rPr kumimoji="0" lang="en-US" altLang="zh-TW" sz="2800" b="1" dirty="0" smtClean="0">
                <a:solidFill>
                  <a:srgbClr val="0000FF"/>
                </a:solidFill>
                <a:latin typeface="Trebuchet MS" pitchFamily="34" charset="0"/>
                <a:ea typeface="標楷體" pitchFamily="65" charset="-120"/>
              </a:rPr>
              <a:t>4.</a:t>
            </a:r>
            <a:r>
              <a:rPr kumimoji="0" lang="zh-TW" altLang="en-US" sz="2800" b="1" dirty="0" smtClean="0">
                <a:solidFill>
                  <a:srgbClr val="0000FF"/>
                </a:solidFill>
                <a:latin typeface="Trebuchet MS" pitchFamily="34" charset="0"/>
                <a:ea typeface="標楷體" pitchFamily="65" charset="-120"/>
              </a:rPr>
              <a:t>健康促進活動</a:t>
            </a:r>
            <a:endParaRPr kumimoji="0" lang="zh-TW" altLang="en-US" sz="2800" b="1" dirty="0">
              <a:solidFill>
                <a:srgbClr val="0000FF"/>
              </a:solidFill>
              <a:latin typeface="Trebuchet MS" pitchFamily="34" charset="0"/>
              <a:ea typeface="標楷體" pitchFamily="65" charset="-12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24"/>
          <p:cNvGrpSpPr/>
          <p:nvPr/>
        </p:nvGrpSpPr>
        <p:grpSpPr>
          <a:xfrm>
            <a:off x="1043608" y="908720"/>
            <a:ext cx="7272808" cy="5328592"/>
            <a:chOff x="107504" y="332656"/>
            <a:chExt cx="8536360" cy="6525344"/>
          </a:xfrm>
        </p:grpSpPr>
        <p:pic>
          <p:nvPicPr>
            <p:cNvPr id="3074" name="Picture 2" descr="F:\104.06.27健康操\IMAG7612.jpg"/>
            <p:cNvPicPr>
              <a:picLocks noChangeAspect="1" noChangeArrowheads="1"/>
            </p:cNvPicPr>
            <p:nvPr/>
          </p:nvPicPr>
          <p:blipFill>
            <a:blip r:embed="rId2" cstate="print"/>
            <a:srcRect/>
            <a:stretch>
              <a:fillRect/>
            </a:stretch>
          </p:blipFill>
          <p:spPr bwMode="auto">
            <a:xfrm>
              <a:off x="107504" y="1988840"/>
              <a:ext cx="5622819" cy="3240360"/>
            </a:xfrm>
            <a:prstGeom prst="rect">
              <a:avLst/>
            </a:prstGeom>
            <a:noFill/>
          </p:spPr>
        </p:pic>
        <p:grpSp>
          <p:nvGrpSpPr>
            <p:cNvPr id="3" name="群組 22"/>
            <p:cNvGrpSpPr/>
            <p:nvPr/>
          </p:nvGrpSpPr>
          <p:grpSpPr>
            <a:xfrm>
              <a:off x="5868144" y="1988840"/>
              <a:ext cx="2775720" cy="3225787"/>
              <a:chOff x="107504" y="1988840"/>
              <a:chExt cx="2775720" cy="3225787"/>
            </a:xfrm>
          </p:grpSpPr>
          <p:pic>
            <p:nvPicPr>
              <p:cNvPr id="3080" name="Picture 8" descr="F:\104.06.27健康操\IMAG7597.jpg"/>
              <p:cNvPicPr>
                <a:picLocks noChangeAspect="1" noChangeArrowheads="1"/>
              </p:cNvPicPr>
              <p:nvPr/>
            </p:nvPicPr>
            <p:blipFill>
              <a:blip r:embed="rId3" cstate="print"/>
              <a:srcRect/>
              <a:stretch>
                <a:fillRect/>
              </a:stretch>
            </p:blipFill>
            <p:spPr bwMode="auto">
              <a:xfrm>
                <a:off x="107504" y="3645024"/>
                <a:ext cx="2775720" cy="1569603"/>
              </a:xfrm>
              <a:prstGeom prst="rect">
                <a:avLst/>
              </a:prstGeom>
              <a:noFill/>
            </p:spPr>
          </p:pic>
          <p:pic>
            <p:nvPicPr>
              <p:cNvPr id="3086" name="Picture 14" descr="F:\104.06.27健康操\IMAG7603.jpg"/>
              <p:cNvPicPr>
                <a:picLocks noChangeAspect="1" noChangeArrowheads="1"/>
              </p:cNvPicPr>
              <p:nvPr/>
            </p:nvPicPr>
            <p:blipFill>
              <a:blip r:embed="rId4" cstate="print"/>
              <a:srcRect/>
              <a:stretch>
                <a:fillRect/>
              </a:stretch>
            </p:blipFill>
            <p:spPr bwMode="auto">
              <a:xfrm>
                <a:off x="107504" y="1988840"/>
                <a:ext cx="2775720" cy="1569603"/>
              </a:xfrm>
              <a:prstGeom prst="rect">
                <a:avLst/>
              </a:prstGeom>
              <a:noFill/>
            </p:spPr>
          </p:pic>
        </p:grpSp>
        <p:grpSp>
          <p:nvGrpSpPr>
            <p:cNvPr id="4" name="群組 23"/>
            <p:cNvGrpSpPr/>
            <p:nvPr/>
          </p:nvGrpSpPr>
          <p:grpSpPr>
            <a:xfrm>
              <a:off x="107504" y="5288397"/>
              <a:ext cx="8536360" cy="1569603"/>
              <a:chOff x="107504" y="5288397"/>
              <a:chExt cx="8536360" cy="1569603"/>
            </a:xfrm>
          </p:grpSpPr>
          <p:pic>
            <p:nvPicPr>
              <p:cNvPr id="3078" name="Picture 6" descr="F:\104.06.27健康操\IMAG7595.jpg"/>
              <p:cNvPicPr>
                <a:picLocks noChangeAspect="1" noChangeArrowheads="1"/>
              </p:cNvPicPr>
              <p:nvPr/>
            </p:nvPicPr>
            <p:blipFill>
              <a:blip r:embed="rId5" cstate="print"/>
              <a:srcRect/>
              <a:stretch>
                <a:fillRect/>
              </a:stretch>
            </p:blipFill>
            <p:spPr bwMode="auto">
              <a:xfrm>
                <a:off x="2987824" y="5288397"/>
                <a:ext cx="2775720" cy="1569603"/>
              </a:xfrm>
              <a:prstGeom prst="rect">
                <a:avLst/>
              </a:prstGeom>
              <a:noFill/>
            </p:spPr>
          </p:pic>
          <p:pic>
            <p:nvPicPr>
              <p:cNvPr id="3079" name="Picture 7" descr="F:\104.06.27健康操\IMAG7596.jpg"/>
              <p:cNvPicPr>
                <a:picLocks noChangeAspect="1" noChangeArrowheads="1"/>
              </p:cNvPicPr>
              <p:nvPr/>
            </p:nvPicPr>
            <p:blipFill>
              <a:blip r:embed="rId6" cstate="print"/>
              <a:srcRect/>
              <a:stretch>
                <a:fillRect/>
              </a:stretch>
            </p:blipFill>
            <p:spPr bwMode="auto">
              <a:xfrm>
                <a:off x="5868144" y="5288397"/>
                <a:ext cx="2775720" cy="1569603"/>
              </a:xfrm>
              <a:prstGeom prst="rect">
                <a:avLst/>
              </a:prstGeom>
              <a:noFill/>
            </p:spPr>
          </p:pic>
          <p:pic>
            <p:nvPicPr>
              <p:cNvPr id="3088" name="Picture 16" descr="F:\104.06.27健康操\IMAG7606.jpg"/>
              <p:cNvPicPr>
                <a:picLocks noChangeAspect="1" noChangeArrowheads="1"/>
              </p:cNvPicPr>
              <p:nvPr/>
            </p:nvPicPr>
            <p:blipFill>
              <a:blip r:embed="rId7" cstate="print"/>
              <a:srcRect/>
              <a:stretch>
                <a:fillRect/>
              </a:stretch>
            </p:blipFill>
            <p:spPr bwMode="auto">
              <a:xfrm>
                <a:off x="107504" y="5288397"/>
                <a:ext cx="2775720" cy="1569603"/>
              </a:xfrm>
              <a:prstGeom prst="rect">
                <a:avLst/>
              </a:prstGeom>
              <a:noFill/>
            </p:spPr>
          </p:pic>
        </p:grpSp>
        <p:grpSp>
          <p:nvGrpSpPr>
            <p:cNvPr id="5" name="群組 21"/>
            <p:cNvGrpSpPr/>
            <p:nvPr/>
          </p:nvGrpSpPr>
          <p:grpSpPr>
            <a:xfrm>
              <a:off x="107504" y="332656"/>
              <a:ext cx="8536360" cy="1569603"/>
              <a:chOff x="107504" y="332656"/>
              <a:chExt cx="8536360" cy="1569603"/>
            </a:xfrm>
          </p:grpSpPr>
          <p:pic>
            <p:nvPicPr>
              <p:cNvPr id="3076" name="Picture 4" descr="F:\104.06.27健康操\IMAG7593.jpg"/>
              <p:cNvPicPr>
                <a:picLocks noChangeAspect="1" noChangeArrowheads="1"/>
              </p:cNvPicPr>
              <p:nvPr/>
            </p:nvPicPr>
            <p:blipFill>
              <a:blip r:embed="rId8" cstate="print"/>
              <a:srcRect/>
              <a:stretch>
                <a:fillRect/>
              </a:stretch>
            </p:blipFill>
            <p:spPr bwMode="auto">
              <a:xfrm>
                <a:off x="107504" y="332656"/>
                <a:ext cx="2775720" cy="1569603"/>
              </a:xfrm>
              <a:prstGeom prst="rect">
                <a:avLst/>
              </a:prstGeom>
              <a:noFill/>
            </p:spPr>
          </p:pic>
          <p:pic>
            <p:nvPicPr>
              <p:cNvPr id="3087" name="Picture 15" descr="F:\104.06.27健康操\IMAG7604.jpg"/>
              <p:cNvPicPr>
                <a:picLocks noChangeAspect="1" noChangeArrowheads="1"/>
              </p:cNvPicPr>
              <p:nvPr/>
            </p:nvPicPr>
            <p:blipFill>
              <a:blip r:embed="rId9" cstate="print"/>
              <a:srcRect/>
              <a:stretch>
                <a:fillRect/>
              </a:stretch>
            </p:blipFill>
            <p:spPr bwMode="auto">
              <a:xfrm>
                <a:off x="2987824" y="332656"/>
                <a:ext cx="2775720" cy="1569603"/>
              </a:xfrm>
              <a:prstGeom prst="rect">
                <a:avLst/>
              </a:prstGeom>
              <a:noFill/>
            </p:spPr>
          </p:pic>
          <p:pic>
            <p:nvPicPr>
              <p:cNvPr id="3093" name="Picture 21" descr="F:\104.06.27健康操\IMAG7611.jpg"/>
              <p:cNvPicPr>
                <a:picLocks noChangeAspect="1" noChangeArrowheads="1"/>
              </p:cNvPicPr>
              <p:nvPr/>
            </p:nvPicPr>
            <p:blipFill>
              <a:blip r:embed="rId10" cstate="print"/>
              <a:srcRect/>
              <a:stretch>
                <a:fillRect/>
              </a:stretch>
            </p:blipFill>
            <p:spPr bwMode="auto">
              <a:xfrm>
                <a:off x="5868144" y="332656"/>
                <a:ext cx="2775720" cy="1569603"/>
              </a:xfrm>
              <a:prstGeom prst="rect">
                <a:avLst/>
              </a:prstGeom>
              <a:noFill/>
            </p:spPr>
          </p:pic>
        </p:grpSp>
      </p:grpSp>
      <p:sp>
        <p:nvSpPr>
          <p:cNvPr id="16" name="矩形 15"/>
          <p:cNvSpPr/>
          <p:nvPr/>
        </p:nvSpPr>
        <p:spPr>
          <a:xfrm>
            <a:off x="1619672" y="6237312"/>
            <a:ext cx="5724644" cy="461665"/>
          </a:xfrm>
          <a:prstGeom prst="rect">
            <a:avLst/>
          </a:prstGeom>
        </p:spPr>
        <p:txBody>
          <a:bodyPr wrap="none">
            <a:spAutoFit/>
          </a:bodyPr>
          <a:lstStyle/>
          <a:p>
            <a:r>
              <a:rPr kumimoji="0" lang="zh-TW" altLang="en-US" sz="2400" b="1" dirty="0" smtClean="0">
                <a:solidFill>
                  <a:srgbClr val="FF0000"/>
                </a:solidFill>
                <a:latin typeface="標楷體" pitchFamily="65" charset="-120"/>
                <a:ea typeface="標楷體" pitchFamily="65" charset="-120"/>
              </a:rPr>
              <a:t>體適能活力健康運動操適合老人室內運動</a:t>
            </a:r>
            <a:endParaRPr lang="zh-TW" altLang="en-US" sz="2400" dirty="0">
              <a:solidFill>
                <a:srgbClr val="FF0000"/>
              </a:solidFill>
              <a:latin typeface="標楷體" pitchFamily="65" charset="-120"/>
              <a:ea typeface="標楷體" pitchFamily="65" charset="-120"/>
            </a:endParaRPr>
          </a:p>
        </p:txBody>
      </p:sp>
      <p:sp>
        <p:nvSpPr>
          <p:cNvPr id="17" name="Rectangle 2"/>
          <p:cNvSpPr>
            <a:spLocks noChangeArrowheads="1"/>
          </p:cNvSpPr>
          <p:nvPr/>
        </p:nvSpPr>
        <p:spPr bwMode="auto">
          <a:xfrm>
            <a:off x="1187624" y="188640"/>
            <a:ext cx="7560840" cy="627062"/>
          </a:xfrm>
          <a:prstGeom prst="rect">
            <a:avLst/>
          </a:prstGeom>
          <a:noFill/>
          <a:ln w="9525">
            <a:noFill/>
            <a:miter lim="800000"/>
            <a:headEnd/>
            <a:tailEnd/>
          </a:ln>
        </p:spPr>
        <p:txBody>
          <a:bodyPr anchor="b"/>
          <a:lstStyle/>
          <a:p>
            <a:r>
              <a:rPr kumimoji="0" lang="en-US" altLang="zh-TW" sz="2800" b="1" dirty="0" smtClean="0">
                <a:solidFill>
                  <a:srgbClr val="0000FF"/>
                </a:solidFill>
                <a:latin typeface="Trebuchet MS" pitchFamily="34" charset="0"/>
                <a:ea typeface="標楷體" pitchFamily="65" charset="-120"/>
              </a:rPr>
              <a:t>4.</a:t>
            </a:r>
            <a:r>
              <a:rPr kumimoji="0" lang="zh-TW" altLang="en-US" sz="2800" b="1" dirty="0" smtClean="0">
                <a:solidFill>
                  <a:srgbClr val="0000FF"/>
                </a:solidFill>
                <a:latin typeface="Trebuchet MS" pitchFamily="34" charset="0"/>
                <a:ea typeface="標楷體" pitchFamily="65" charset="-120"/>
              </a:rPr>
              <a:t>健康促進活動</a:t>
            </a:r>
            <a:endParaRPr kumimoji="0" lang="zh-TW" altLang="en-US" sz="2800" b="1" dirty="0">
              <a:solidFill>
                <a:srgbClr val="0000FF"/>
              </a:solidFill>
              <a:latin typeface="Trebuchet MS" pitchFamily="34" charset="0"/>
              <a:ea typeface="標楷體" pitchFamily="65" charset="-12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3" name="Picture 7" descr="C:\Users\user\Desktop\金華ㄟ春天！漫舞花弄巷2013-08-07\2013-08-17媒體報導藝術介入空間成果\020817in03-7.jpg"/>
          <p:cNvPicPr>
            <a:picLocks noChangeAspect="1" noChangeArrowheads="1"/>
          </p:cNvPicPr>
          <p:nvPr/>
        </p:nvPicPr>
        <p:blipFill>
          <a:blip r:embed="rId2" cstate="print"/>
          <a:srcRect/>
          <a:stretch>
            <a:fillRect/>
          </a:stretch>
        </p:blipFill>
        <p:spPr bwMode="auto">
          <a:xfrm>
            <a:off x="0" y="1"/>
            <a:ext cx="9144000" cy="6308725"/>
          </a:xfrm>
          <a:prstGeom prst="rect">
            <a:avLst/>
          </a:prstGeom>
          <a:noFill/>
          <a:ln w="9525">
            <a:noFill/>
            <a:miter lim="800000"/>
            <a:headEnd/>
            <a:tailEnd/>
          </a:ln>
        </p:spPr>
      </p:pic>
      <p:pic>
        <p:nvPicPr>
          <p:cNvPr id="70664" name="Picture 8" descr="C:\Users\user\Desktop\金華ㄟ春天！漫舞花弄巷2013-08-07\2013-08-17媒體報導藝術介入空間成果\020817in03-8.jpg"/>
          <p:cNvPicPr>
            <a:picLocks noChangeAspect="1" noChangeArrowheads="1"/>
          </p:cNvPicPr>
          <p:nvPr/>
        </p:nvPicPr>
        <p:blipFill>
          <a:blip r:embed="rId3" cstate="print"/>
          <a:srcRect/>
          <a:stretch>
            <a:fillRect/>
          </a:stretch>
        </p:blipFill>
        <p:spPr bwMode="auto">
          <a:xfrm>
            <a:off x="0" y="1"/>
            <a:ext cx="9144000" cy="6308725"/>
          </a:xfrm>
          <a:prstGeom prst="rect">
            <a:avLst/>
          </a:prstGeom>
          <a:noFill/>
          <a:ln w="9525">
            <a:noFill/>
            <a:miter lim="800000"/>
            <a:headEnd/>
            <a:tailEnd/>
          </a:ln>
        </p:spPr>
      </p:pic>
      <p:pic>
        <p:nvPicPr>
          <p:cNvPr id="70658" name="Picture 2" descr="C:\Users\user\Desktop\金華ㄟ春天！漫舞花弄巷2013-08-07\2013-08-17媒體報導藝術介入空間成果\020817in03-9.jpg"/>
          <p:cNvPicPr>
            <a:picLocks noChangeAspect="1" noChangeArrowheads="1"/>
          </p:cNvPicPr>
          <p:nvPr/>
        </p:nvPicPr>
        <p:blipFill>
          <a:blip r:embed="rId4" cstate="print"/>
          <a:srcRect/>
          <a:stretch>
            <a:fillRect/>
          </a:stretch>
        </p:blipFill>
        <p:spPr bwMode="auto">
          <a:xfrm>
            <a:off x="0" y="1"/>
            <a:ext cx="9144000" cy="6308725"/>
          </a:xfrm>
          <a:prstGeom prst="rect">
            <a:avLst/>
          </a:prstGeom>
          <a:noFill/>
          <a:ln w="9525">
            <a:noFill/>
            <a:miter lim="800000"/>
            <a:headEnd/>
            <a:tailEnd/>
          </a:ln>
        </p:spPr>
      </p:pic>
      <p:sp>
        <p:nvSpPr>
          <p:cNvPr id="10" name="矩形 9"/>
          <p:cNvSpPr/>
          <p:nvPr/>
        </p:nvSpPr>
        <p:spPr>
          <a:xfrm>
            <a:off x="1371600" y="5791202"/>
            <a:ext cx="6858000" cy="1200329"/>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762000" eaLnBrk="0" fontAlgn="auto" hangingPunct="0">
              <a:spcBef>
                <a:spcPts val="0"/>
              </a:spcBef>
              <a:spcAft>
                <a:spcPts val="0"/>
              </a:spcAft>
              <a:defRPr/>
            </a:pPr>
            <a:r>
              <a:rPr kumimoji="0" lang="zh-TW" altLang="zh-TW" sz="3600" b="1" dirty="0">
                <a:solidFill>
                  <a:srgbClr val="006600"/>
                </a:solidFill>
                <a:latin typeface="標楷體" pitchFamily="65" charset="-120"/>
                <a:ea typeface="標楷體" pitchFamily="65" charset="-120"/>
              </a:rPr>
              <a:t>金華ㄟ春天！漫舞花弄巷</a:t>
            </a:r>
          </a:p>
          <a:p>
            <a:pPr indent="762000" eaLnBrk="0" fontAlgn="auto" hangingPunct="0">
              <a:spcBef>
                <a:spcPts val="0"/>
              </a:spcBef>
              <a:spcAft>
                <a:spcPts val="0"/>
              </a:spcAft>
              <a:defRPr/>
            </a:pPr>
            <a:r>
              <a:rPr kumimoji="0" lang="zh-TW" altLang="en-US" sz="3600" b="1" dirty="0">
                <a:solidFill>
                  <a:srgbClr val="006600"/>
                </a:solidFill>
                <a:latin typeface="標楷體" pitchFamily="65" charset="-120"/>
                <a:ea typeface="標楷體" pitchFamily="65" charset="-120"/>
              </a:rPr>
              <a:t>環保低碳、文化藝術廊道</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0663"/>
                                        </p:tgtEl>
                                        <p:attrNameLst>
                                          <p:attrName>style.visibility</p:attrName>
                                        </p:attrNameLst>
                                      </p:cBhvr>
                                      <p:to>
                                        <p:strVal val="visible"/>
                                      </p:to>
                                    </p:set>
                                    <p:anim calcmode="lin" valueType="num">
                                      <p:cBhvr additive="base">
                                        <p:cTn id="7" dur="500" fill="hold"/>
                                        <p:tgtEl>
                                          <p:spTgt spid="70663"/>
                                        </p:tgtEl>
                                        <p:attrNameLst>
                                          <p:attrName>ppt_x</p:attrName>
                                        </p:attrNameLst>
                                      </p:cBhvr>
                                      <p:tavLst>
                                        <p:tav tm="0">
                                          <p:val>
                                            <p:strVal val="0-#ppt_w/2"/>
                                          </p:val>
                                        </p:tav>
                                        <p:tav tm="100000">
                                          <p:val>
                                            <p:strVal val="#ppt_x"/>
                                          </p:val>
                                        </p:tav>
                                      </p:tavLst>
                                    </p:anim>
                                    <p:anim calcmode="lin" valueType="num">
                                      <p:cBhvr additive="base">
                                        <p:cTn id="8" dur="500" fill="hold"/>
                                        <p:tgtEl>
                                          <p:spTgt spid="7066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70664"/>
                                        </p:tgtEl>
                                        <p:attrNameLst>
                                          <p:attrName>style.visibility</p:attrName>
                                        </p:attrNameLst>
                                      </p:cBhvr>
                                      <p:to>
                                        <p:strVal val="visible"/>
                                      </p:to>
                                    </p:set>
                                    <p:anim calcmode="lin" valueType="num">
                                      <p:cBhvr additive="base">
                                        <p:cTn id="13" dur="500" fill="hold"/>
                                        <p:tgtEl>
                                          <p:spTgt spid="70664"/>
                                        </p:tgtEl>
                                        <p:attrNameLst>
                                          <p:attrName>ppt_x</p:attrName>
                                        </p:attrNameLst>
                                      </p:cBhvr>
                                      <p:tavLst>
                                        <p:tav tm="0">
                                          <p:val>
                                            <p:strVal val="1+#ppt_w/2"/>
                                          </p:val>
                                        </p:tav>
                                        <p:tav tm="100000">
                                          <p:val>
                                            <p:strVal val="#ppt_x"/>
                                          </p:val>
                                        </p:tav>
                                      </p:tavLst>
                                    </p:anim>
                                    <p:anim calcmode="lin" valueType="num">
                                      <p:cBhvr additive="base">
                                        <p:cTn id="14" dur="500" fill="hold"/>
                                        <p:tgtEl>
                                          <p:spTgt spid="7066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70658"/>
                                        </p:tgtEl>
                                        <p:attrNameLst>
                                          <p:attrName>style.visibility</p:attrName>
                                        </p:attrNameLst>
                                      </p:cBhvr>
                                      <p:to>
                                        <p:strVal val="visible"/>
                                      </p:to>
                                    </p:set>
                                    <p:anim calcmode="lin" valueType="num">
                                      <p:cBhvr>
                                        <p:cTn id="19" dur="500" fill="hold"/>
                                        <p:tgtEl>
                                          <p:spTgt spid="70658"/>
                                        </p:tgtEl>
                                        <p:attrNameLst>
                                          <p:attrName>ppt_w</p:attrName>
                                        </p:attrNameLst>
                                      </p:cBhvr>
                                      <p:tavLst>
                                        <p:tav tm="0">
                                          <p:val>
                                            <p:fltVal val="0"/>
                                          </p:val>
                                        </p:tav>
                                        <p:tav tm="100000">
                                          <p:val>
                                            <p:strVal val="#ppt_w"/>
                                          </p:val>
                                        </p:tav>
                                      </p:tavLst>
                                    </p:anim>
                                    <p:anim calcmode="lin" valueType="num">
                                      <p:cBhvr>
                                        <p:cTn id="20" dur="500" fill="hold"/>
                                        <p:tgtEl>
                                          <p:spTgt spid="706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矩形 11"/>
          <p:cNvSpPr>
            <a:spLocks noChangeArrowheads="1"/>
          </p:cNvSpPr>
          <p:nvPr/>
        </p:nvSpPr>
        <p:spPr bwMode="auto">
          <a:xfrm>
            <a:off x="755576" y="188640"/>
            <a:ext cx="7516813" cy="523220"/>
          </a:xfrm>
          <a:prstGeom prst="rect">
            <a:avLst/>
          </a:prstGeom>
          <a:noFill/>
          <a:ln w="9525">
            <a:noFill/>
            <a:miter lim="800000"/>
            <a:headEnd/>
            <a:tailEnd/>
          </a:ln>
        </p:spPr>
        <p:txBody>
          <a:bodyPr>
            <a:spAutoFit/>
          </a:bodyPr>
          <a:lstStyle/>
          <a:p>
            <a:r>
              <a:rPr lang="zh-TW" altLang="en-US" sz="2800" b="1" dirty="0" smtClean="0">
                <a:solidFill>
                  <a:srgbClr val="FF0000"/>
                </a:solidFill>
                <a:latin typeface="標楷體" pitchFamily="65" charset="-120"/>
                <a:ea typeface="標楷體" pitchFamily="65" charset="-120"/>
              </a:rPr>
              <a:t>五、高關懷個案</a:t>
            </a:r>
            <a:endParaRPr lang="zh-TW" altLang="en-US" sz="2800" b="1" dirty="0">
              <a:solidFill>
                <a:srgbClr val="FF0000"/>
              </a:solidFill>
              <a:latin typeface="標楷體" pitchFamily="65" charset="-120"/>
              <a:ea typeface="標楷體" pitchFamily="65" charset="-120"/>
            </a:endParaRPr>
          </a:p>
        </p:txBody>
      </p:sp>
      <p:sp>
        <p:nvSpPr>
          <p:cNvPr id="16388" name="Rectangle 16"/>
          <p:cNvSpPr>
            <a:spLocks noChangeArrowheads="1"/>
          </p:cNvSpPr>
          <p:nvPr/>
        </p:nvSpPr>
        <p:spPr bwMode="auto">
          <a:xfrm>
            <a:off x="0" y="260648"/>
            <a:ext cx="9144000" cy="457200"/>
          </a:xfrm>
          <a:prstGeom prst="rect">
            <a:avLst/>
          </a:prstGeom>
          <a:noFill/>
          <a:ln w="9525">
            <a:noFill/>
            <a:miter lim="800000"/>
            <a:headEnd/>
            <a:tailEnd/>
          </a:ln>
          <a:effectLst>
            <a:prstShdw prst="shdw13" dist="53882" dir="13500000">
              <a:schemeClr val="bg2">
                <a:alpha val="50000"/>
              </a:schemeClr>
            </a:prstShdw>
          </a:effectLst>
        </p:spPr>
        <p:txBody>
          <a:bodyPr wrap="none" anchor="ctr">
            <a:spAutoFit/>
          </a:bodyPr>
          <a:lstStyle/>
          <a:p>
            <a:endParaRPr lang="zh-TW" altLang="en-US"/>
          </a:p>
        </p:txBody>
      </p:sp>
      <p:grpSp>
        <p:nvGrpSpPr>
          <p:cNvPr id="18" name="群組 17"/>
          <p:cNvGrpSpPr/>
          <p:nvPr/>
        </p:nvGrpSpPr>
        <p:grpSpPr>
          <a:xfrm>
            <a:off x="467544" y="4005064"/>
            <a:ext cx="8136904" cy="2160240"/>
            <a:chOff x="611560" y="4005064"/>
            <a:chExt cx="7793037" cy="1902616"/>
          </a:xfrm>
        </p:grpSpPr>
        <p:pic>
          <p:nvPicPr>
            <p:cNvPr id="16392" name="圖片 11" descr="IMG_7100"/>
            <p:cNvPicPr>
              <a:picLocks noChangeAspect="1" noChangeArrowheads="1"/>
            </p:cNvPicPr>
            <p:nvPr/>
          </p:nvPicPr>
          <p:blipFill>
            <a:blip r:embed="rId2" cstate="print"/>
            <a:srcRect/>
            <a:stretch>
              <a:fillRect/>
            </a:stretch>
          </p:blipFill>
          <p:spPr bwMode="auto">
            <a:xfrm>
              <a:off x="3131840" y="4005064"/>
              <a:ext cx="2567879" cy="1902616"/>
            </a:xfrm>
            <a:prstGeom prst="rect">
              <a:avLst/>
            </a:prstGeom>
            <a:noFill/>
            <a:ln w="9525">
              <a:noFill/>
              <a:miter lim="800000"/>
              <a:headEnd/>
              <a:tailEnd/>
            </a:ln>
          </p:spPr>
        </p:pic>
        <p:pic>
          <p:nvPicPr>
            <p:cNvPr id="16393" name="圖片 13" descr="IMG_7098"/>
            <p:cNvPicPr>
              <a:picLocks noChangeAspect="1" noChangeArrowheads="1"/>
            </p:cNvPicPr>
            <p:nvPr/>
          </p:nvPicPr>
          <p:blipFill>
            <a:blip r:embed="rId3" cstate="print"/>
            <a:srcRect/>
            <a:stretch>
              <a:fillRect/>
            </a:stretch>
          </p:blipFill>
          <p:spPr bwMode="auto">
            <a:xfrm>
              <a:off x="5804382" y="4023697"/>
              <a:ext cx="2600215" cy="1883983"/>
            </a:xfrm>
            <a:prstGeom prst="rect">
              <a:avLst/>
            </a:prstGeom>
            <a:noFill/>
            <a:ln w="9525">
              <a:noFill/>
              <a:miter lim="800000"/>
              <a:headEnd/>
              <a:tailEnd/>
            </a:ln>
          </p:spPr>
        </p:pic>
        <p:pic>
          <p:nvPicPr>
            <p:cNvPr id="16394" name="圖片 12" descr="IMG_7095"/>
            <p:cNvPicPr>
              <a:picLocks noChangeAspect="1" noChangeArrowheads="1"/>
            </p:cNvPicPr>
            <p:nvPr/>
          </p:nvPicPr>
          <p:blipFill>
            <a:blip r:embed="rId4" cstate="print"/>
            <a:srcRect/>
            <a:stretch>
              <a:fillRect/>
            </a:stretch>
          </p:blipFill>
          <p:spPr bwMode="auto">
            <a:xfrm>
              <a:off x="611560" y="4005064"/>
              <a:ext cx="2430925" cy="1902616"/>
            </a:xfrm>
            <a:prstGeom prst="rect">
              <a:avLst/>
            </a:prstGeom>
            <a:noFill/>
            <a:ln w="9525">
              <a:noFill/>
              <a:miter lim="800000"/>
              <a:headEnd/>
              <a:tailEnd/>
            </a:ln>
          </p:spPr>
        </p:pic>
      </p:grpSp>
      <p:grpSp>
        <p:nvGrpSpPr>
          <p:cNvPr id="14" name="群組 13"/>
          <p:cNvGrpSpPr/>
          <p:nvPr/>
        </p:nvGrpSpPr>
        <p:grpSpPr>
          <a:xfrm>
            <a:off x="467544" y="1052736"/>
            <a:ext cx="8064896" cy="2016224"/>
            <a:chOff x="1115616" y="1052736"/>
            <a:chExt cx="6912768" cy="1728192"/>
          </a:xfrm>
        </p:grpSpPr>
        <p:pic>
          <p:nvPicPr>
            <p:cNvPr id="15" name="Picture 4" descr="DSC04505"/>
            <p:cNvPicPr>
              <a:picLocks noChangeAspect="1" noChangeArrowheads="1"/>
            </p:cNvPicPr>
            <p:nvPr/>
          </p:nvPicPr>
          <p:blipFill>
            <a:blip r:embed="rId5" cstate="print"/>
            <a:srcRect/>
            <a:stretch>
              <a:fillRect/>
            </a:stretch>
          </p:blipFill>
          <p:spPr bwMode="auto">
            <a:xfrm>
              <a:off x="3419872" y="1052736"/>
              <a:ext cx="2281692" cy="1728192"/>
            </a:xfrm>
            <a:prstGeom prst="rect">
              <a:avLst/>
            </a:prstGeom>
            <a:noFill/>
            <a:ln w="9525">
              <a:noFill/>
              <a:miter lim="800000"/>
              <a:headEnd/>
              <a:tailEnd/>
            </a:ln>
          </p:spPr>
        </p:pic>
        <p:pic>
          <p:nvPicPr>
            <p:cNvPr id="16" name="Picture 5" descr="DSC04989"/>
            <p:cNvPicPr>
              <a:picLocks noChangeAspect="1" noChangeArrowheads="1"/>
            </p:cNvPicPr>
            <p:nvPr/>
          </p:nvPicPr>
          <p:blipFill>
            <a:blip r:embed="rId6" cstate="print"/>
            <a:srcRect/>
            <a:stretch>
              <a:fillRect/>
            </a:stretch>
          </p:blipFill>
          <p:spPr bwMode="auto">
            <a:xfrm>
              <a:off x="1115616" y="1052736"/>
              <a:ext cx="2284952" cy="1701751"/>
            </a:xfrm>
            <a:prstGeom prst="rect">
              <a:avLst/>
            </a:prstGeom>
            <a:noFill/>
            <a:ln w="9525">
              <a:noFill/>
              <a:miter lim="800000"/>
              <a:headEnd/>
              <a:tailEnd/>
            </a:ln>
          </p:spPr>
        </p:pic>
        <p:pic>
          <p:nvPicPr>
            <p:cNvPr id="17" name="Picture 7" descr="DSC05016"/>
            <p:cNvPicPr>
              <a:picLocks noChangeAspect="1" noChangeArrowheads="1"/>
            </p:cNvPicPr>
            <p:nvPr/>
          </p:nvPicPr>
          <p:blipFill>
            <a:blip r:embed="rId7" cstate="print"/>
            <a:srcRect/>
            <a:stretch>
              <a:fillRect/>
            </a:stretch>
          </p:blipFill>
          <p:spPr bwMode="auto">
            <a:xfrm>
              <a:off x="5724128" y="1052736"/>
              <a:ext cx="2304256" cy="1716191"/>
            </a:xfrm>
            <a:prstGeom prst="rect">
              <a:avLst/>
            </a:prstGeom>
            <a:noFill/>
            <a:ln w="9525">
              <a:noFill/>
              <a:miter lim="800000"/>
              <a:headEnd/>
              <a:tailEnd/>
            </a:ln>
          </p:spPr>
        </p:pic>
      </p:grpSp>
      <p:sp>
        <p:nvSpPr>
          <p:cNvPr id="19" name="矩形 18"/>
          <p:cNvSpPr/>
          <p:nvPr/>
        </p:nvSpPr>
        <p:spPr>
          <a:xfrm>
            <a:off x="395536" y="3140968"/>
            <a:ext cx="8136904" cy="707886"/>
          </a:xfrm>
          <a:prstGeom prst="rect">
            <a:avLst/>
          </a:prstGeom>
        </p:spPr>
        <p:txBody>
          <a:bodyPr wrap="square">
            <a:spAutoFit/>
          </a:bodyPr>
          <a:lstStyle/>
          <a:p>
            <a:r>
              <a:rPr lang="zh-TW" altLang="en-US" sz="2000" b="1" dirty="0" smtClean="0">
                <a:solidFill>
                  <a:srgbClr val="FF0000"/>
                </a:solidFill>
                <a:latin typeface="標楷體" pitchFamily="65" charset="-120"/>
                <a:ea typeface="標楷體" pitchFamily="65" charset="-120"/>
              </a:rPr>
              <a:t>視個案狀況，協助申請政府社福單位補助或另尋民間社福單位補助。社區內善心人士也會評估需求提供援助；社區保健志工與醫師關懷訪視。</a:t>
            </a:r>
            <a:endParaRPr lang="zh-TW" altLang="en-US" sz="2000" dirty="0">
              <a:solidFill>
                <a:srgbClr val="FF0000"/>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群組 12"/>
          <p:cNvGrpSpPr/>
          <p:nvPr/>
        </p:nvGrpSpPr>
        <p:grpSpPr>
          <a:xfrm>
            <a:off x="539552" y="4077072"/>
            <a:ext cx="8014955" cy="2031694"/>
            <a:chOff x="539750" y="3284540"/>
            <a:chExt cx="8014955" cy="2176154"/>
          </a:xfrm>
        </p:grpSpPr>
        <p:pic>
          <p:nvPicPr>
            <p:cNvPr id="25610" name="Picture 4" descr="C:\Users\user\Desktop\志工服務\訪視\IMG_4870.JPG"/>
            <p:cNvPicPr>
              <a:picLocks noChangeAspect="1" noChangeArrowheads="1"/>
            </p:cNvPicPr>
            <p:nvPr/>
          </p:nvPicPr>
          <p:blipFill>
            <a:blip r:embed="rId2" cstate="print"/>
            <a:srcRect/>
            <a:stretch>
              <a:fillRect/>
            </a:stretch>
          </p:blipFill>
          <p:spPr bwMode="auto">
            <a:xfrm>
              <a:off x="539750" y="3284540"/>
              <a:ext cx="2669605" cy="2160587"/>
            </a:xfrm>
            <a:prstGeom prst="rect">
              <a:avLst/>
            </a:prstGeom>
            <a:noFill/>
            <a:ln w="9525">
              <a:noFill/>
              <a:miter lim="800000"/>
              <a:headEnd/>
              <a:tailEnd/>
            </a:ln>
          </p:spPr>
        </p:pic>
        <p:pic>
          <p:nvPicPr>
            <p:cNvPr id="25606" name="Picture 2" descr="C:\Users\user\Desktop\志工服務\訪視\IMG_2602.JPG"/>
            <p:cNvPicPr>
              <a:picLocks noChangeAspect="1" noChangeArrowheads="1"/>
            </p:cNvPicPr>
            <p:nvPr/>
          </p:nvPicPr>
          <p:blipFill>
            <a:blip r:embed="rId3" cstate="print"/>
            <a:srcRect/>
            <a:stretch>
              <a:fillRect/>
            </a:stretch>
          </p:blipFill>
          <p:spPr bwMode="auto">
            <a:xfrm>
              <a:off x="3275856" y="3284984"/>
              <a:ext cx="2589652" cy="2154989"/>
            </a:xfrm>
            <a:prstGeom prst="rect">
              <a:avLst/>
            </a:prstGeom>
            <a:noFill/>
            <a:ln w="9525">
              <a:noFill/>
              <a:miter lim="800000"/>
              <a:headEnd/>
              <a:tailEnd/>
            </a:ln>
          </p:spPr>
        </p:pic>
        <p:pic>
          <p:nvPicPr>
            <p:cNvPr id="25607" name="Picture 6" descr="C:\Users\user\Desktop\志工服務\訪視\IMG_4511.JPG"/>
            <p:cNvPicPr>
              <a:picLocks noChangeAspect="1" noChangeArrowheads="1"/>
            </p:cNvPicPr>
            <p:nvPr/>
          </p:nvPicPr>
          <p:blipFill>
            <a:blip r:embed="rId4" cstate="print"/>
            <a:srcRect/>
            <a:stretch>
              <a:fillRect/>
            </a:stretch>
          </p:blipFill>
          <p:spPr bwMode="auto">
            <a:xfrm>
              <a:off x="5940152" y="3284984"/>
              <a:ext cx="2614553" cy="2175710"/>
            </a:xfrm>
            <a:prstGeom prst="rect">
              <a:avLst/>
            </a:prstGeom>
            <a:noFill/>
            <a:ln w="9525">
              <a:noFill/>
              <a:miter lim="800000"/>
              <a:headEnd/>
              <a:tailEnd/>
            </a:ln>
          </p:spPr>
        </p:pic>
      </p:grpSp>
      <p:grpSp>
        <p:nvGrpSpPr>
          <p:cNvPr id="15" name="群組 14"/>
          <p:cNvGrpSpPr/>
          <p:nvPr/>
        </p:nvGrpSpPr>
        <p:grpSpPr>
          <a:xfrm>
            <a:off x="323528" y="1052736"/>
            <a:ext cx="8116788" cy="1923986"/>
            <a:chOff x="323528" y="1052736"/>
            <a:chExt cx="8116788" cy="1923986"/>
          </a:xfrm>
        </p:grpSpPr>
        <p:pic>
          <p:nvPicPr>
            <p:cNvPr id="25609" name="Picture 3" descr="C:\Users\user\Desktop\志工服務\訪視\IMG_4865.JPG"/>
            <p:cNvPicPr>
              <a:picLocks noChangeAspect="1" noChangeArrowheads="1"/>
            </p:cNvPicPr>
            <p:nvPr/>
          </p:nvPicPr>
          <p:blipFill>
            <a:blip r:embed="rId5" cstate="print"/>
            <a:srcRect/>
            <a:stretch>
              <a:fillRect/>
            </a:stretch>
          </p:blipFill>
          <p:spPr bwMode="auto">
            <a:xfrm>
              <a:off x="5796136" y="1115368"/>
              <a:ext cx="2644180" cy="1861354"/>
            </a:xfrm>
            <a:prstGeom prst="rect">
              <a:avLst/>
            </a:prstGeom>
            <a:noFill/>
            <a:ln w="9525">
              <a:noFill/>
              <a:miter lim="800000"/>
              <a:headEnd/>
              <a:tailEnd/>
            </a:ln>
          </p:spPr>
        </p:pic>
        <p:pic>
          <p:nvPicPr>
            <p:cNvPr id="25611" name="Picture 5" descr="C:\Users\user\Desktop\志工服務\訪視\IMG_4510.JPG"/>
            <p:cNvPicPr>
              <a:picLocks noChangeAspect="1" noChangeArrowheads="1"/>
            </p:cNvPicPr>
            <p:nvPr/>
          </p:nvPicPr>
          <p:blipFill>
            <a:blip r:embed="rId6" cstate="print"/>
            <a:srcRect/>
            <a:stretch>
              <a:fillRect/>
            </a:stretch>
          </p:blipFill>
          <p:spPr bwMode="auto">
            <a:xfrm>
              <a:off x="323528" y="1052736"/>
              <a:ext cx="2669605" cy="1879252"/>
            </a:xfrm>
            <a:prstGeom prst="rect">
              <a:avLst/>
            </a:prstGeom>
            <a:noFill/>
            <a:ln w="9525">
              <a:noFill/>
              <a:miter lim="800000"/>
              <a:headEnd/>
              <a:tailEnd/>
            </a:ln>
          </p:spPr>
        </p:pic>
        <p:pic>
          <p:nvPicPr>
            <p:cNvPr id="25608" name="Picture 7" descr="C:\Users\user\Desktop\志工服務\訪視\IMG_4514.JPG"/>
            <p:cNvPicPr>
              <a:picLocks noChangeAspect="1" noChangeArrowheads="1"/>
            </p:cNvPicPr>
            <p:nvPr/>
          </p:nvPicPr>
          <p:blipFill>
            <a:blip r:embed="rId7" cstate="print"/>
            <a:srcRect/>
            <a:stretch>
              <a:fillRect/>
            </a:stretch>
          </p:blipFill>
          <p:spPr bwMode="auto">
            <a:xfrm>
              <a:off x="3059832" y="1052736"/>
              <a:ext cx="2628811" cy="1902726"/>
            </a:xfrm>
            <a:prstGeom prst="rect">
              <a:avLst/>
            </a:prstGeom>
            <a:noFill/>
            <a:ln w="9525">
              <a:noFill/>
              <a:miter lim="800000"/>
              <a:headEnd/>
              <a:tailEnd/>
            </a:ln>
          </p:spPr>
        </p:pic>
      </p:grpSp>
      <p:sp>
        <p:nvSpPr>
          <p:cNvPr id="25604" name="Rectangle 1"/>
          <p:cNvSpPr>
            <a:spLocks noChangeArrowheads="1"/>
          </p:cNvSpPr>
          <p:nvPr/>
        </p:nvSpPr>
        <p:spPr bwMode="auto">
          <a:xfrm>
            <a:off x="467544" y="2924944"/>
            <a:ext cx="8208912" cy="1107996"/>
          </a:xfrm>
          <a:prstGeom prst="rect">
            <a:avLst/>
          </a:prstGeom>
          <a:noFill/>
          <a:ln w="9525">
            <a:noFill/>
            <a:miter lim="800000"/>
            <a:headEnd/>
            <a:tailEnd/>
          </a:ln>
        </p:spPr>
        <p:txBody>
          <a:bodyPr wrap="square" anchor="ctr">
            <a:spAutoFit/>
          </a:bodyPr>
          <a:lstStyle/>
          <a:p>
            <a:r>
              <a:rPr lang="zh-TW" altLang="en-US" b="1" dirty="0">
                <a:solidFill>
                  <a:srgbClr val="FF0000"/>
                </a:solidFill>
                <a:latin typeface="標楷體" pitchFamily="65" charset="-120"/>
                <a:ea typeface="標楷體" pitchFamily="65" charset="-120"/>
                <a:cs typeface="Times New Roman" pitchFamily="18" charset="0"/>
              </a:rPr>
              <a:t>   </a:t>
            </a:r>
            <a:endParaRPr lang="en-US" altLang="zh-TW" b="1" dirty="0" smtClean="0">
              <a:solidFill>
                <a:srgbClr val="FF0000"/>
              </a:solidFill>
              <a:latin typeface="標楷體" pitchFamily="65" charset="-120"/>
              <a:ea typeface="標楷體" pitchFamily="65" charset="-120"/>
              <a:cs typeface="Times New Roman" pitchFamily="18" charset="0"/>
            </a:endParaRPr>
          </a:p>
          <a:p>
            <a:r>
              <a:rPr lang="zh-TW" altLang="en-US" sz="2400" b="1" dirty="0" smtClean="0">
                <a:solidFill>
                  <a:srgbClr val="FF0000"/>
                </a:solidFill>
                <a:latin typeface="標楷體" pitchFamily="65" charset="-120"/>
                <a:ea typeface="標楷體" pitchFamily="65" charset="-120"/>
                <a:cs typeface="Times New Roman" pitchFamily="18" charset="0"/>
              </a:rPr>
              <a:t>保健志工隊隊</a:t>
            </a:r>
            <a:r>
              <a:rPr lang="zh-TW" altLang="en-US" sz="2400" b="1" dirty="0">
                <a:solidFill>
                  <a:srgbClr val="FF0000"/>
                </a:solidFill>
                <a:latin typeface="標楷體" pitchFamily="65" charset="-120"/>
                <a:ea typeface="標楷體" pitchFamily="65" charset="-120"/>
                <a:cs typeface="Times New Roman" pitchFamily="18" charset="0"/>
              </a:rPr>
              <a:t>每周一</a:t>
            </a:r>
            <a:r>
              <a:rPr lang="en-US" altLang="zh-TW" sz="2400" b="1" dirty="0">
                <a:solidFill>
                  <a:srgbClr val="FF0000"/>
                </a:solidFill>
                <a:latin typeface="標楷體" pitchFamily="65" charset="-120"/>
                <a:ea typeface="標楷體" pitchFamily="65" charset="-120"/>
                <a:cs typeface="Times New Roman" pitchFamily="18" charset="0"/>
              </a:rPr>
              <a:t>~</a:t>
            </a:r>
            <a:r>
              <a:rPr lang="zh-TW" altLang="en-US" sz="2400" b="1" dirty="0">
                <a:solidFill>
                  <a:srgbClr val="FF0000"/>
                </a:solidFill>
                <a:latin typeface="標楷體" pitchFamily="65" charset="-120"/>
                <a:ea typeface="標楷體" pitchFamily="65" charset="-120"/>
                <a:cs typeface="Times New Roman" pitchFamily="18" charset="0"/>
              </a:rPr>
              <a:t>五陪同</a:t>
            </a:r>
            <a:r>
              <a:rPr lang="en-US" altLang="zh-TW" sz="2400" b="1" dirty="0">
                <a:solidFill>
                  <a:srgbClr val="FF0000"/>
                </a:solidFill>
                <a:latin typeface="標楷體" pitchFamily="65" charset="-120"/>
                <a:ea typeface="標楷體" pitchFamily="65" charset="-120"/>
                <a:cs typeface="Times New Roman" pitchFamily="18" charset="0"/>
              </a:rPr>
              <a:t>PGY</a:t>
            </a:r>
            <a:r>
              <a:rPr lang="zh-TW" altLang="en-US" sz="2400" b="1" dirty="0">
                <a:solidFill>
                  <a:srgbClr val="FF0000"/>
                </a:solidFill>
                <a:latin typeface="標楷體" pitchFamily="65" charset="-120"/>
                <a:ea typeface="標楷體" pitchFamily="65" charset="-120"/>
                <a:cs typeface="Times New Roman" pitchFamily="18" charset="0"/>
              </a:rPr>
              <a:t>醫師訪視</a:t>
            </a:r>
            <a:r>
              <a:rPr lang="zh-TW" altLang="en-US" sz="2400" b="1" dirty="0" smtClean="0">
                <a:solidFill>
                  <a:srgbClr val="FF0000"/>
                </a:solidFill>
                <a:latin typeface="標楷體" pitchFamily="65" charset="-120"/>
                <a:ea typeface="標楷體" pitchFamily="65" charset="-120"/>
                <a:cs typeface="Times New Roman" pitchFamily="18" charset="0"/>
              </a:rPr>
              <a:t>社區</a:t>
            </a:r>
            <a:endParaRPr lang="en-US" altLang="zh-TW" sz="2400" b="1" dirty="0" smtClean="0">
              <a:solidFill>
                <a:srgbClr val="FF0000"/>
              </a:solidFill>
              <a:latin typeface="標楷體" pitchFamily="65" charset="-120"/>
              <a:ea typeface="標楷體" pitchFamily="65" charset="-120"/>
              <a:cs typeface="Times New Roman" pitchFamily="18" charset="0"/>
            </a:endParaRPr>
          </a:p>
          <a:p>
            <a:r>
              <a:rPr lang="zh-TW" altLang="en-US" sz="2400" b="1" dirty="0" smtClean="0">
                <a:solidFill>
                  <a:srgbClr val="FF0000"/>
                </a:solidFill>
                <a:latin typeface="標楷體" pitchFamily="65" charset="-120"/>
                <a:ea typeface="標楷體" pitchFamily="65" charset="-120"/>
                <a:cs typeface="Times New Roman" pitchFamily="18" charset="0"/>
              </a:rPr>
              <a:t>                                高度關懷殘障弱勢。</a:t>
            </a:r>
            <a:endParaRPr lang="zh-TW" altLang="en-US" sz="2400" dirty="0">
              <a:solidFill>
                <a:srgbClr val="FF0000"/>
              </a:solidFill>
              <a:latin typeface="Arial" charset="0"/>
              <a:ea typeface="標楷體" pitchFamily="65" charset="-120"/>
              <a:cs typeface="Times New Roman" pitchFamily="18" charset="0"/>
            </a:endParaRPr>
          </a:p>
        </p:txBody>
      </p:sp>
      <p:sp>
        <p:nvSpPr>
          <p:cNvPr id="11" name="Rectangle 16"/>
          <p:cNvSpPr>
            <a:spLocks noChangeArrowheads="1"/>
          </p:cNvSpPr>
          <p:nvPr/>
        </p:nvSpPr>
        <p:spPr bwMode="auto">
          <a:xfrm>
            <a:off x="0" y="260648"/>
            <a:ext cx="9144000" cy="457200"/>
          </a:xfrm>
          <a:prstGeom prst="rect">
            <a:avLst/>
          </a:prstGeom>
          <a:noFill/>
          <a:ln w="9525">
            <a:noFill/>
            <a:miter lim="800000"/>
            <a:headEnd/>
            <a:tailEnd/>
          </a:ln>
          <a:effectLst>
            <a:prstShdw prst="shdw13" dist="53882" dir="13500000">
              <a:schemeClr val="bg2">
                <a:alpha val="50000"/>
              </a:schemeClr>
            </a:prstShdw>
          </a:effectLst>
        </p:spPr>
        <p:txBody>
          <a:bodyPr wrap="none" anchor="ctr">
            <a:spAutoFit/>
          </a:bodyPr>
          <a:lstStyle/>
          <a:p>
            <a:endParaRPr lang="zh-TW" altLang="en-US"/>
          </a:p>
        </p:txBody>
      </p:sp>
      <p:sp>
        <p:nvSpPr>
          <p:cNvPr id="14" name="矩形 11"/>
          <p:cNvSpPr>
            <a:spLocks noChangeArrowheads="1"/>
          </p:cNvSpPr>
          <p:nvPr/>
        </p:nvSpPr>
        <p:spPr bwMode="auto">
          <a:xfrm>
            <a:off x="539552" y="332656"/>
            <a:ext cx="7516813" cy="523220"/>
          </a:xfrm>
          <a:prstGeom prst="rect">
            <a:avLst/>
          </a:prstGeom>
          <a:noFill/>
          <a:ln w="9525">
            <a:noFill/>
            <a:miter lim="800000"/>
            <a:headEnd/>
            <a:tailEnd/>
          </a:ln>
        </p:spPr>
        <p:txBody>
          <a:bodyPr>
            <a:spAutoFit/>
          </a:bodyPr>
          <a:lstStyle/>
          <a:p>
            <a:r>
              <a:rPr lang="zh-TW" altLang="en-US" sz="2800" b="1" dirty="0" smtClean="0">
                <a:solidFill>
                  <a:srgbClr val="FF0000"/>
                </a:solidFill>
                <a:latin typeface="標楷體" pitchFamily="65" charset="-120"/>
                <a:ea typeface="標楷體" pitchFamily="65" charset="-120"/>
              </a:rPr>
              <a:t>五、高關懷個案</a:t>
            </a:r>
            <a:endParaRPr lang="zh-TW" altLang="en-US" sz="2800" b="1" dirty="0">
              <a:solidFill>
                <a:srgbClr val="FF0000"/>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33400" y="1828800"/>
            <a:ext cx="7848600" cy="3505200"/>
            <a:chOff x="1608" y="4686"/>
            <a:chExt cx="9582" cy="3900"/>
          </a:xfrm>
        </p:grpSpPr>
        <p:pic>
          <p:nvPicPr>
            <p:cNvPr id="74757" name="圖片 13" descr="C:\Users\user\Desktop\2014資料夾\2014手機照片\公安處理婦人持刀2014-08-05\DSC_5838.jpg"/>
            <p:cNvPicPr>
              <a:picLocks noChangeAspect="1" noChangeArrowheads="1"/>
            </p:cNvPicPr>
            <p:nvPr/>
          </p:nvPicPr>
          <p:blipFill>
            <a:blip r:embed="rId2" cstate="print"/>
            <a:srcRect/>
            <a:stretch>
              <a:fillRect/>
            </a:stretch>
          </p:blipFill>
          <p:spPr bwMode="auto">
            <a:xfrm>
              <a:off x="1608" y="4686"/>
              <a:ext cx="3269" cy="1848"/>
            </a:xfrm>
            <a:prstGeom prst="rect">
              <a:avLst/>
            </a:prstGeom>
            <a:noFill/>
            <a:ln w="9525">
              <a:noFill/>
              <a:miter lim="800000"/>
              <a:headEnd/>
              <a:tailEnd/>
            </a:ln>
          </p:spPr>
        </p:pic>
        <p:pic>
          <p:nvPicPr>
            <p:cNvPr id="74758" name="圖片 14" descr="C:\Users\user\Desktop\2014資料夾\2014手機照片\公安處理婦人持刀2014-08-05\DSC_5842.jpg"/>
            <p:cNvPicPr>
              <a:picLocks noChangeAspect="1" noChangeArrowheads="1"/>
            </p:cNvPicPr>
            <p:nvPr/>
          </p:nvPicPr>
          <p:blipFill>
            <a:blip r:embed="rId3" cstate="print"/>
            <a:srcRect/>
            <a:stretch>
              <a:fillRect/>
            </a:stretch>
          </p:blipFill>
          <p:spPr bwMode="auto">
            <a:xfrm>
              <a:off x="4956" y="4686"/>
              <a:ext cx="3075" cy="1848"/>
            </a:xfrm>
            <a:prstGeom prst="rect">
              <a:avLst/>
            </a:prstGeom>
            <a:noFill/>
            <a:ln w="9525">
              <a:noFill/>
              <a:miter lim="800000"/>
              <a:headEnd/>
              <a:tailEnd/>
            </a:ln>
          </p:spPr>
        </p:pic>
        <p:pic>
          <p:nvPicPr>
            <p:cNvPr id="74759" name="圖片 15" descr="C:\Users\user\Desktop\2014資料夾\2014手機照片\公安處理婦人持刀2014-08-05\DSC_5845.jpg"/>
            <p:cNvPicPr>
              <a:picLocks noChangeAspect="1" noChangeArrowheads="1"/>
            </p:cNvPicPr>
            <p:nvPr/>
          </p:nvPicPr>
          <p:blipFill>
            <a:blip r:embed="rId4" cstate="print"/>
            <a:srcRect/>
            <a:stretch>
              <a:fillRect/>
            </a:stretch>
          </p:blipFill>
          <p:spPr bwMode="auto">
            <a:xfrm>
              <a:off x="8088" y="4686"/>
              <a:ext cx="3102" cy="1848"/>
            </a:xfrm>
            <a:prstGeom prst="rect">
              <a:avLst/>
            </a:prstGeom>
            <a:noFill/>
            <a:ln w="9525">
              <a:noFill/>
              <a:miter lim="800000"/>
              <a:headEnd/>
              <a:tailEnd/>
            </a:ln>
          </p:spPr>
        </p:pic>
        <p:pic>
          <p:nvPicPr>
            <p:cNvPr id="74760" name="圖片 16" descr="C:\Users\user\Desktop\2014資料夾\2014手機照片\公安處理婦人持刀2014-08-05\DSC_5859.jpg"/>
            <p:cNvPicPr>
              <a:picLocks noChangeAspect="1" noChangeArrowheads="1"/>
            </p:cNvPicPr>
            <p:nvPr/>
          </p:nvPicPr>
          <p:blipFill>
            <a:blip r:embed="rId5" cstate="print"/>
            <a:srcRect/>
            <a:stretch>
              <a:fillRect/>
            </a:stretch>
          </p:blipFill>
          <p:spPr bwMode="auto">
            <a:xfrm>
              <a:off x="1614" y="6594"/>
              <a:ext cx="3263" cy="1992"/>
            </a:xfrm>
            <a:prstGeom prst="rect">
              <a:avLst/>
            </a:prstGeom>
            <a:noFill/>
            <a:ln w="9525">
              <a:noFill/>
              <a:miter lim="800000"/>
              <a:headEnd/>
              <a:tailEnd/>
            </a:ln>
          </p:spPr>
        </p:pic>
        <p:pic>
          <p:nvPicPr>
            <p:cNvPr id="74761" name="圖片 17" descr="C:\Users\user\Desktop\2014資料夾\2014手機照片\公安處理婦人持刀2014-08-05\DSC_5880.jpg"/>
            <p:cNvPicPr>
              <a:picLocks noChangeAspect="1" noChangeArrowheads="1"/>
            </p:cNvPicPr>
            <p:nvPr/>
          </p:nvPicPr>
          <p:blipFill>
            <a:blip r:embed="rId6" cstate="print"/>
            <a:srcRect/>
            <a:stretch>
              <a:fillRect/>
            </a:stretch>
          </p:blipFill>
          <p:spPr bwMode="auto">
            <a:xfrm>
              <a:off x="4956" y="6594"/>
              <a:ext cx="3126" cy="1992"/>
            </a:xfrm>
            <a:prstGeom prst="rect">
              <a:avLst/>
            </a:prstGeom>
            <a:noFill/>
            <a:ln w="9525">
              <a:noFill/>
              <a:miter lim="800000"/>
              <a:headEnd/>
              <a:tailEnd/>
            </a:ln>
          </p:spPr>
        </p:pic>
        <p:pic>
          <p:nvPicPr>
            <p:cNvPr id="74762" name="圖片 18" descr="C:\Users\user\Desktop\2014資料夾\2014手機照片\公安處理婦人持刀2014-08-05\DSC_5885.jpg"/>
            <p:cNvPicPr>
              <a:picLocks noChangeAspect="1" noChangeArrowheads="1"/>
            </p:cNvPicPr>
            <p:nvPr/>
          </p:nvPicPr>
          <p:blipFill>
            <a:blip r:embed="rId7" cstate="print"/>
            <a:srcRect/>
            <a:stretch>
              <a:fillRect/>
            </a:stretch>
          </p:blipFill>
          <p:spPr bwMode="auto">
            <a:xfrm>
              <a:off x="8160" y="6594"/>
              <a:ext cx="3025" cy="1920"/>
            </a:xfrm>
            <a:prstGeom prst="rect">
              <a:avLst/>
            </a:prstGeom>
            <a:noFill/>
            <a:ln w="9525">
              <a:noFill/>
              <a:miter lim="800000"/>
              <a:headEnd/>
              <a:tailEnd/>
            </a:ln>
          </p:spPr>
        </p:pic>
      </p:grpSp>
      <p:sp>
        <p:nvSpPr>
          <p:cNvPr id="74755" name="Rectangle 14"/>
          <p:cNvSpPr>
            <a:spLocks noChangeArrowheads="1"/>
          </p:cNvSpPr>
          <p:nvPr/>
        </p:nvSpPr>
        <p:spPr bwMode="auto">
          <a:xfrm>
            <a:off x="685800" y="5410200"/>
            <a:ext cx="7696200" cy="708025"/>
          </a:xfrm>
          <a:prstGeom prst="rect">
            <a:avLst/>
          </a:prstGeom>
          <a:noFill/>
          <a:ln w="9525">
            <a:noFill/>
            <a:miter lim="800000"/>
            <a:headEnd/>
            <a:tailEnd/>
          </a:ln>
          <a:effectLst>
            <a:prstShdw prst="shdw13" dist="53882" dir="13500000">
              <a:schemeClr val="bg2">
                <a:alpha val="50000"/>
              </a:schemeClr>
            </a:prstShdw>
          </a:effectLst>
        </p:spPr>
        <p:txBody>
          <a:bodyPr anchor="ctr">
            <a:spAutoFit/>
          </a:bodyPr>
          <a:lstStyle/>
          <a:p>
            <a:pPr eaLnBrk="0" hangingPunct="0"/>
            <a:r>
              <a:rPr lang="zh-TW" altLang="en-US" sz="2000" b="1" dirty="0">
                <a:solidFill>
                  <a:srgbClr val="FF0000"/>
                </a:solidFill>
                <a:latin typeface="標楷體" pitchFamily="65" charset="-120"/>
                <a:cs typeface="Times New Roman" pitchFamily="18" charset="0"/>
              </a:rPr>
              <a:t>  </a:t>
            </a:r>
            <a:r>
              <a:rPr lang="zh-TW" altLang="en-US" sz="2000" b="1" dirty="0">
                <a:solidFill>
                  <a:srgbClr val="FF0000"/>
                </a:solidFill>
                <a:latin typeface="標楷體" pitchFamily="65" charset="-120"/>
                <a:ea typeface="標楷體" pitchFamily="65" charset="-120"/>
                <a:cs typeface="Times New Roman" pitchFamily="18" charset="0"/>
              </a:rPr>
              <a:t>近貧邊緣婦人家庭生活壓力過大，神情恍惚持刀欲自殘，報請警方、</a:t>
            </a:r>
            <a:r>
              <a:rPr lang="en-US" altLang="zh-TW" sz="2000" b="1" dirty="0">
                <a:solidFill>
                  <a:srgbClr val="FF0000"/>
                </a:solidFill>
                <a:latin typeface="標楷體" pitchFamily="65" charset="-120"/>
                <a:ea typeface="標楷體" pitchFamily="65" charset="-120"/>
                <a:cs typeface="Times New Roman" pitchFamily="18" charset="0"/>
              </a:rPr>
              <a:t>119</a:t>
            </a:r>
            <a:r>
              <a:rPr lang="zh-TW" altLang="en-US" sz="2000" b="1" dirty="0">
                <a:solidFill>
                  <a:srgbClr val="FF0000"/>
                </a:solidFill>
                <a:latin typeface="標楷體" pitchFamily="65" charset="-120"/>
                <a:ea typeface="標楷體" pitchFamily="65" charset="-120"/>
                <a:cs typeface="Times New Roman" pitchFamily="18" charset="0"/>
              </a:rPr>
              <a:t>勤務中心、公衛護士、社區專案幹事、里長到場安撫送醫。</a:t>
            </a:r>
            <a:endParaRPr lang="zh-TW" altLang="en-US" sz="2000" b="1" dirty="0">
              <a:latin typeface="標楷體" pitchFamily="65" charset="-120"/>
              <a:ea typeface="標楷體" pitchFamily="65" charset="-120"/>
            </a:endParaRPr>
          </a:p>
        </p:txBody>
      </p:sp>
      <p:sp>
        <p:nvSpPr>
          <p:cNvPr id="74756" name="矩形 14"/>
          <p:cNvSpPr>
            <a:spLocks noChangeArrowheads="1"/>
          </p:cNvSpPr>
          <p:nvPr/>
        </p:nvSpPr>
        <p:spPr bwMode="auto">
          <a:xfrm>
            <a:off x="539552" y="404664"/>
            <a:ext cx="8001000" cy="1423988"/>
          </a:xfrm>
          <a:prstGeom prst="rect">
            <a:avLst/>
          </a:prstGeom>
          <a:noFill/>
          <a:ln w="9525">
            <a:noFill/>
            <a:miter lim="800000"/>
            <a:headEnd/>
            <a:tailEnd/>
          </a:ln>
        </p:spPr>
        <p:txBody>
          <a:bodyPr>
            <a:spAutoFit/>
          </a:bodyPr>
          <a:lstStyle/>
          <a:p>
            <a:pPr eaLnBrk="0" hangingPunct="0"/>
            <a:r>
              <a:rPr lang="zh-TW" altLang="zh-TW" sz="2400" b="1" dirty="0">
                <a:solidFill>
                  <a:srgbClr val="FF0000"/>
                </a:solidFill>
                <a:latin typeface="標楷體" pitchFamily="65" charset="-120"/>
                <a:ea typeface="標楷體" pitchFamily="65" charset="-120"/>
                <a:cs typeface="Times New Roman" pitchFamily="18" charset="0"/>
              </a:rPr>
              <a:t>（</a:t>
            </a:r>
            <a:r>
              <a:rPr lang="en-US" altLang="zh-TW" sz="2400" b="1" dirty="0">
                <a:solidFill>
                  <a:srgbClr val="FF0000"/>
                </a:solidFill>
                <a:latin typeface="標楷體" pitchFamily="65" charset="-120"/>
                <a:ea typeface="標楷體" pitchFamily="65" charset="-120"/>
                <a:cs typeface="Times New Roman" pitchFamily="18" charset="0"/>
              </a:rPr>
              <a:t>1</a:t>
            </a:r>
            <a:r>
              <a:rPr lang="zh-TW" altLang="en-US" sz="2400" b="1" dirty="0">
                <a:solidFill>
                  <a:srgbClr val="FF0000"/>
                </a:solidFill>
                <a:latin typeface="標楷體" pitchFamily="65" charset="-120"/>
                <a:ea typeface="標楷體" pitchFamily="65" charset="-120"/>
                <a:cs typeface="Times New Roman" pitchFamily="18" charset="0"/>
              </a:rPr>
              <a:t>）自殺防治及關懷邊緣人：</a:t>
            </a:r>
          </a:p>
          <a:p>
            <a:pPr eaLnBrk="0" hangingPunct="0">
              <a:lnSpc>
                <a:spcPts val="2500"/>
              </a:lnSpc>
            </a:pPr>
            <a:r>
              <a:rPr lang="zh-TW" altLang="en-US" sz="2000" b="1" dirty="0" smtClean="0">
                <a:latin typeface="標楷體" pitchFamily="65" charset="-120"/>
                <a:ea typeface="標楷體" pitchFamily="65" charset="-120"/>
                <a:cs typeface="Times New Roman" pitchFamily="18" charset="0"/>
              </a:rPr>
              <a:t>降</a:t>
            </a:r>
            <a:r>
              <a:rPr lang="zh-TW" altLang="en-US" sz="2000" b="1" dirty="0">
                <a:latin typeface="標楷體" pitchFamily="65" charset="-120"/>
                <a:ea typeface="標楷體" pitchFamily="65" charset="-120"/>
                <a:cs typeface="Times New Roman" pitchFamily="18" charset="0"/>
              </a:rPr>
              <a:t>低長者自殺傾向。辦理自殺守門人宣導，辦理相關領域志工培訓，建置通報、轉介、關懷輔導網絡，以協助社區關懷訪視之心理健康促進方案。</a:t>
            </a:r>
          </a:p>
        </p:txBody>
      </p:sp>
      <p:pic>
        <p:nvPicPr>
          <p:cNvPr id="11" name="Picture 7" descr="C:\Users\user\Desktop\2014資料夾\2014手機照片\公安處理婦人持刀2014-08-05\DSC_5883.jpg"/>
          <p:cNvPicPr>
            <a:picLocks noChangeAspect="1" noChangeArrowheads="1"/>
          </p:cNvPicPr>
          <p:nvPr/>
        </p:nvPicPr>
        <p:blipFill>
          <a:blip r:embed="rId8" cstate="print"/>
          <a:srcRect/>
          <a:stretch>
            <a:fillRect/>
          </a:stretch>
        </p:blipFill>
        <p:spPr bwMode="auto">
          <a:xfrm>
            <a:off x="0" y="404664"/>
            <a:ext cx="9144000" cy="5904656"/>
          </a:xfrm>
          <a:prstGeom prst="rect">
            <a:avLst/>
          </a:prstGeom>
          <a:noFill/>
          <a:ln w="9525">
            <a:noFill/>
            <a:miter lim="800000"/>
            <a:headEnd/>
            <a:tailEnd/>
          </a:ln>
        </p:spPr>
      </p:pic>
      <p:pic>
        <p:nvPicPr>
          <p:cNvPr id="12" name="Picture 8" descr="C:\Users\user\Desktop\2014資料夾\2014手機照片\公安處理婦人持刀2014-08-05\DSC_5860.jpg"/>
          <p:cNvPicPr>
            <a:picLocks noChangeAspect="1" noChangeArrowheads="1"/>
          </p:cNvPicPr>
          <p:nvPr/>
        </p:nvPicPr>
        <p:blipFill>
          <a:blip r:embed="rId9" cstate="print"/>
          <a:srcRect/>
          <a:stretch>
            <a:fillRect/>
          </a:stretch>
        </p:blipFill>
        <p:spPr bwMode="auto">
          <a:xfrm>
            <a:off x="0" y="404664"/>
            <a:ext cx="9172575" cy="5904656"/>
          </a:xfrm>
          <a:prstGeom prst="rect">
            <a:avLst/>
          </a:prstGeom>
          <a:noFill/>
          <a:ln w="9525">
            <a:noFill/>
            <a:miter lim="800000"/>
            <a:headEnd/>
            <a:tailEnd/>
          </a:ln>
        </p:spPr>
      </p:pic>
      <p:sp>
        <p:nvSpPr>
          <p:cNvPr id="13" name="Rectangle 10"/>
          <p:cNvSpPr>
            <a:spLocks noChangeArrowheads="1"/>
          </p:cNvSpPr>
          <p:nvPr/>
        </p:nvSpPr>
        <p:spPr bwMode="auto">
          <a:xfrm>
            <a:off x="467544" y="5517232"/>
            <a:ext cx="8497888" cy="708025"/>
          </a:xfrm>
          <a:prstGeom prst="rect">
            <a:avLst/>
          </a:prstGeom>
          <a:noFill/>
          <a:ln w="9525">
            <a:noFill/>
            <a:miter lim="800000"/>
            <a:headEnd/>
            <a:tailEnd/>
          </a:ln>
          <a:effectLst>
            <a:prstShdw prst="shdw13" dist="53882" dir="13500000">
              <a:schemeClr val="bg2">
                <a:alpha val="50000"/>
              </a:schemeClr>
            </a:prstShdw>
          </a:effectLst>
        </p:spPr>
        <p:txBody>
          <a:bodyPr anchor="ctr">
            <a:spAutoFit/>
          </a:bodyPr>
          <a:lstStyle/>
          <a:p>
            <a:pPr eaLnBrk="0" hangingPunct="0"/>
            <a:r>
              <a:rPr lang="zh-TW" altLang="en-US" sz="2000" b="1" dirty="0">
                <a:solidFill>
                  <a:srgbClr val="FF0000"/>
                </a:solidFill>
                <a:latin typeface="標楷體" pitchFamily="65" charset="-120"/>
                <a:ea typeface="標楷體" pitchFamily="65" charset="-120"/>
                <a:cs typeface="Times New Roman" pitchFamily="18" charset="0"/>
              </a:rPr>
              <a:t>近貧邊緣婦人家庭生活壓力過大，神情恍惚持刀欲自殘，報請警方、</a:t>
            </a:r>
            <a:r>
              <a:rPr lang="en-US" altLang="zh-TW" sz="2000" b="1" dirty="0">
                <a:solidFill>
                  <a:srgbClr val="FF0000"/>
                </a:solidFill>
                <a:latin typeface="標楷體" pitchFamily="65" charset="-120"/>
                <a:ea typeface="標楷體" pitchFamily="65" charset="-120"/>
                <a:cs typeface="Times New Roman" pitchFamily="18" charset="0"/>
              </a:rPr>
              <a:t>119</a:t>
            </a:r>
            <a:r>
              <a:rPr lang="zh-TW" altLang="en-US" sz="2000" b="1" dirty="0">
                <a:solidFill>
                  <a:srgbClr val="FF0000"/>
                </a:solidFill>
                <a:latin typeface="標楷體" pitchFamily="65" charset="-120"/>
                <a:ea typeface="標楷體" pitchFamily="65" charset="-120"/>
                <a:cs typeface="Times New Roman" pitchFamily="18" charset="0"/>
              </a:rPr>
              <a:t>勤務中心、公衛護士、社區專案幹事、里長到場安撫送醫。</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群組 14"/>
          <p:cNvGrpSpPr/>
          <p:nvPr/>
        </p:nvGrpSpPr>
        <p:grpSpPr>
          <a:xfrm>
            <a:off x="395536" y="692696"/>
            <a:ext cx="8136904" cy="5388406"/>
            <a:chOff x="395536" y="692696"/>
            <a:chExt cx="8136904" cy="5388406"/>
          </a:xfrm>
        </p:grpSpPr>
        <p:grpSp>
          <p:nvGrpSpPr>
            <p:cNvPr id="2" name="Group 1"/>
            <p:cNvGrpSpPr>
              <a:grpSpLocks/>
            </p:cNvGrpSpPr>
            <p:nvPr/>
          </p:nvGrpSpPr>
          <p:grpSpPr bwMode="auto">
            <a:xfrm>
              <a:off x="395536" y="1412776"/>
              <a:ext cx="8136904" cy="3942184"/>
              <a:chOff x="1488" y="9694"/>
              <a:chExt cx="9600" cy="4044"/>
            </a:xfrm>
          </p:grpSpPr>
          <p:pic>
            <p:nvPicPr>
              <p:cNvPr id="76805" name="圖片 2" descr="C:\Users\user\Desktop\新增資料夾 (2)\DSC_0145.JPG"/>
              <p:cNvPicPr>
                <a:picLocks noChangeAspect="1" noChangeArrowheads="1"/>
              </p:cNvPicPr>
              <p:nvPr/>
            </p:nvPicPr>
            <p:blipFill>
              <a:blip r:embed="rId2" cstate="print"/>
              <a:srcRect/>
              <a:stretch>
                <a:fillRect/>
              </a:stretch>
            </p:blipFill>
            <p:spPr bwMode="auto">
              <a:xfrm>
                <a:off x="4584" y="11722"/>
                <a:ext cx="3372" cy="2016"/>
              </a:xfrm>
              <a:prstGeom prst="rect">
                <a:avLst/>
              </a:prstGeom>
              <a:noFill/>
              <a:ln w="9525">
                <a:noFill/>
                <a:miter lim="800000"/>
                <a:headEnd/>
                <a:tailEnd/>
              </a:ln>
            </p:spPr>
          </p:pic>
          <p:pic>
            <p:nvPicPr>
              <p:cNvPr id="76806" name="圖片 3" descr="C:\Users\user\Desktop\新增資料夾 (2)\DSC_0144.JPG"/>
              <p:cNvPicPr>
                <a:picLocks noChangeAspect="1" noChangeArrowheads="1"/>
              </p:cNvPicPr>
              <p:nvPr/>
            </p:nvPicPr>
            <p:blipFill>
              <a:blip r:embed="rId3" cstate="print"/>
              <a:srcRect/>
              <a:stretch>
                <a:fillRect/>
              </a:stretch>
            </p:blipFill>
            <p:spPr bwMode="auto">
              <a:xfrm>
                <a:off x="8028" y="9694"/>
                <a:ext cx="3054" cy="1944"/>
              </a:xfrm>
              <a:prstGeom prst="rect">
                <a:avLst/>
              </a:prstGeom>
              <a:noFill/>
              <a:ln w="9525">
                <a:noFill/>
                <a:miter lim="800000"/>
                <a:headEnd/>
                <a:tailEnd/>
              </a:ln>
            </p:spPr>
          </p:pic>
          <p:pic>
            <p:nvPicPr>
              <p:cNvPr id="76807" name="圖片 4" descr="C:\Users\user\Desktop\新增資料夾 (2)\DSC_0143.JPG"/>
              <p:cNvPicPr>
                <a:picLocks noChangeAspect="1" noChangeArrowheads="1"/>
              </p:cNvPicPr>
              <p:nvPr/>
            </p:nvPicPr>
            <p:blipFill>
              <a:blip r:embed="rId4" cstate="print"/>
              <a:srcRect/>
              <a:stretch>
                <a:fillRect/>
              </a:stretch>
            </p:blipFill>
            <p:spPr bwMode="auto">
              <a:xfrm>
                <a:off x="1488" y="9694"/>
                <a:ext cx="3023" cy="1944"/>
              </a:xfrm>
              <a:prstGeom prst="rect">
                <a:avLst/>
              </a:prstGeom>
              <a:noFill/>
              <a:ln w="9525">
                <a:noFill/>
                <a:miter lim="800000"/>
                <a:headEnd/>
                <a:tailEnd/>
              </a:ln>
            </p:spPr>
          </p:pic>
          <p:pic>
            <p:nvPicPr>
              <p:cNvPr id="76808" name="圖片 5" descr="C:\Users\user\Desktop\新增資料夾 (2)\DSC_0142.JPG"/>
              <p:cNvPicPr>
                <a:picLocks noChangeAspect="1" noChangeArrowheads="1"/>
              </p:cNvPicPr>
              <p:nvPr/>
            </p:nvPicPr>
            <p:blipFill>
              <a:blip r:embed="rId5" cstate="print"/>
              <a:srcRect/>
              <a:stretch>
                <a:fillRect/>
              </a:stretch>
            </p:blipFill>
            <p:spPr bwMode="auto">
              <a:xfrm>
                <a:off x="4590" y="9694"/>
                <a:ext cx="3372" cy="1944"/>
              </a:xfrm>
              <a:prstGeom prst="rect">
                <a:avLst/>
              </a:prstGeom>
              <a:noFill/>
              <a:ln w="9525">
                <a:noFill/>
                <a:miter lim="800000"/>
                <a:headEnd/>
                <a:tailEnd/>
              </a:ln>
            </p:spPr>
          </p:pic>
          <p:pic>
            <p:nvPicPr>
              <p:cNvPr id="76809" name="圖片 8" descr="C:\Users\user\Desktop\新增資料夾 (2)\DSC_0147.JPG"/>
              <p:cNvPicPr>
                <a:picLocks noChangeAspect="1" noChangeArrowheads="1"/>
              </p:cNvPicPr>
              <p:nvPr/>
            </p:nvPicPr>
            <p:blipFill>
              <a:blip r:embed="rId6" cstate="print"/>
              <a:srcRect/>
              <a:stretch>
                <a:fillRect/>
              </a:stretch>
            </p:blipFill>
            <p:spPr bwMode="auto">
              <a:xfrm>
                <a:off x="1488" y="11722"/>
                <a:ext cx="3018" cy="2016"/>
              </a:xfrm>
              <a:prstGeom prst="rect">
                <a:avLst/>
              </a:prstGeom>
              <a:noFill/>
              <a:ln w="9525">
                <a:noFill/>
                <a:miter lim="800000"/>
                <a:headEnd/>
                <a:tailEnd/>
              </a:ln>
            </p:spPr>
          </p:pic>
          <p:pic>
            <p:nvPicPr>
              <p:cNvPr id="76810" name="圖片 9" descr="C:\Users\user\Desktop\新增資料夾 (2)\DSC_0146.JPG"/>
              <p:cNvPicPr>
                <a:picLocks noChangeAspect="1" noChangeArrowheads="1"/>
              </p:cNvPicPr>
              <p:nvPr/>
            </p:nvPicPr>
            <p:blipFill>
              <a:blip r:embed="rId7" cstate="print"/>
              <a:srcRect/>
              <a:stretch>
                <a:fillRect/>
              </a:stretch>
            </p:blipFill>
            <p:spPr bwMode="auto">
              <a:xfrm>
                <a:off x="8028" y="11722"/>
                <a:ext cx="3060" cy="2016"/>
              </a:xfrm>
              <a:prstGeom prst="rect">
                <a:avLst/>
              </a:prstGeom>
              <a:noFill/>
              <a:ln w="9525">
                <a:noFill/>
                <a:miter lim="800000"/>
                <a:headEnd/>
                <a:tailEnd/>
              </a:ln>
            </p:spPr>
          </p:pic>
        </p:grpSp>
        <p:sp>
          <p:nvSpPr>
            <p:cNvPr id="76803" name="Rectangle 8"/>
            <p:cNvSpPr>
              <a:spLocks noChangeArrowheads="1"/>
            </p:cNvSpPr>
            <p:nvPr/>
          </p:nvSpPr>
          <p:spPr bwMode="auto">
            <a:xfrm>
              <a:off x="395536" y="5373216"/>
              <a:ext cx="8135560" cy="707886"/>
            </a:xfrm>
            <a:prstGeom prst="rect">
              <a:avLst/>
            </a:prstGeom>
            <a:noFill/>
            <a:ln w="9525">
              <a:noFill/>
              <a:miter lim="800000"/>
              <a:headEnd/>
              <a:tailEnd/>
            </a:ln>
            <a:effectLst>
              <a:prstShdw prst="shdw13" dist="53882" dir="13500000">
                <a:schemeClr val="bg2">
                  <a:alpha val="50000"/>
                </a:schemeClr>
              </a:prstShdw>
            </a:effectLst>
          </p:spPr>
          <p:txBody>
            <a:bodyPr wrap="none" anchor="ctr">
              <a:spAutoFit/>
            </a:bodyPr>
            <a:lstStyle/>
            <a:p>
              <a:pPr eaLnBrk="0" hangingPunct="0"/>
              <a:r>
                <a:rPr lang="zh-TW" altLang="en-US" sz="2000" b="1" dirty="0">
                  <a:solidFill>
                    <a:srgbClr val="FF0000"/>
                  </a:solidFill>
                  <a:latin typeface="標楷體" pitchFamily="65" charset="-120"/>
                  <a:ea typeface="標楷體" pitchFamily="65" charset="-120"/>
                  <a:cs typeface="Times New Roman" pitchFamily="18" charset="0"/>
                </a:rPr>
                <a:t>調查社區內失憶症老人，協助申請愛心手鍊，</a:t>
              </a:r>
              <a:r>
                <a:rPr lang="zh-TW" altLang="en-US" sz="2000" b="1" dirty="0" smtClean="0">
                  <a:solidFill>
                    <a:srgbClr val="FF0000"/>
                  </a:solidFill>
                  <a:latin typeface="標楷體" pitchFamily="65" charset="-120"/>
                  <a:ea typeface="標楷體" pitchFamily="65" charset="-120"/>
                  <a:cs typeface="Times New Roman" pitchFamily="18" charset="0"/>
                </a:rPr>
                <a:t>並轉介警方</a:t>
              </a:r>
              <a:r>
                <a:rPr lang="zh-TW" altLang="en-US" sz="2000" b="1" dirty="0">
                  <a:solidFill>
                    <a:srgbClr val="FF0000"/>
                  </a:solidFill>
                  <a:latin typeface="標楷體" pitchFamily="65" charset="-120"/>
                  <a:ea typeface="標楷體" pitchFamily="65" charset="-120"/>
                  <a:cs typeface="Times New Roman" pitchFamily="18" charset="0"/>
                </a:rPr>
                <a:t>協尋或帶回。</a:t>
              </a:r>
              <a:endParaRPr lang="zh-TW" altLang="en-US" sz="2000" b="1" dirty="0">
                <a:latin typeface="標楷體" pitchFamily="65" charset="-120"/>
                <a:ea typeface="標楷體" pitchFamily="65" charset="-120"/>
                <a:cs typeface="Times New Roman" pitchFamily="18" charset="0"/>
              </a:endParaRPr>
            </a:p>
            <a:p>
              <a:pPr eaLnBrk="0" hangingPunct="0"/>
              <a:endParaRPr lang="zh-TW" altLang="zh-TW" sz="2000" b="1" dirty="0">
                <a:latin typeface="標楷體" pitchFamily="65" charset="-120"/>
                <a:ea typeface="標楷體" pitchFamily="65" charset="-120"/>
                <a:cs typeface="Times New Roman" pitchFamily="18" charset="0"/>
              </a:endParaRPr>
            </a:p>
          </p:txBody>
        </p:sp>
        <p:sp>
          <p:nvSpPr>
            <p:cNvPr id="76804" name="Rectangle 9"/>
            <p:cNvSpPr>
              <a:spLocks noChangeArrowheads="1"/>
            </p:cNvSpPr>
            <p:nvPr/>
          </p:nvSpPr>
          <p:spPr bwMode="auto">
            <a:xfrm>
              <a:off x="683568" y="692696"/>
              <a:ext cx="7772400" cy="733534"/>
            </a:xfrm>
            <a:prstGeom prst="rect">
              <a:avLst/>
            </a:prstGeom>
            <a:noFill/>
            <a:ln w="9525">
              <a:noFill/>
              <a:miter lim="800000"/>
              <a:headEnd/>
              <a:tailEnd/>
            </a:ln>
            <a:effectLst>
              <a:prstShdw prst="shdw13" dist="53882" dir="13500000">
                <a:schemeClr val="bg2">
                  <a:alpha val="50000"/>
                </a:schemeClr>
              </a:prstShdw>
            </a:effectLst>
          </p:spPr>
          <p:txBody>
            <a:bodyPr anchor="ctr">
              <a:spAutoFit/>
            </a:bodyPr>
            <a:lstStyle/>
            <a:p>
              <a:pPr eaLnBrk="0" hangingPunct="0">
                <a:lnSpc>
                  <a:spcPts val="2500"/>
                </a:lnSpc>
              </a:pPr>
              <a:r>
                <a:rPr lang="zh-TW" altLang="en-US" sz="2400" b="1" dirty="0" smtClean="0">
                  <a:solidFill>
                    <a:srgbClr val="FF0000"/>
                  </a:solidFill>
                  <a:latin typeface="標楷體" pitchFamily="65" charset="-120"/>
                  <a:ea typeface="標楷體" pitchFamily="65" charset="-120"/>
                  <a:cs typeface="Times New Roman" pitchFamily="18" charset="0"/>
                </a:rPr>
                <a:t>推動</a:t>
              </a:r>
              <a:r>
                <a:rPr lang="zh-TW" altLang="en-US" sz="2400" b="1" dirty="0">
                  <a:solidFill>
                    <a:srgbClr val="FF0000"/>
                  </a:solidFill>
                  <a:latin typeface="標楷體" pitchFamily="65" charset="-120"/>
                  <a:ea typeface="標楷體" pitchFamily="65" charset="-120"/>
                  <a:cs typeface="Times New Roman" pitchFamily="18" charset="0"/>
                </a:rPr>
                <a:t>社區居民共同參與事故傷害防制及安全促進活動，和居民共同建立健康安全的生活公約及營造支持環境。</a:t>
              </a:r>
              <a:endParaRPr lang="zh-TW" altLang="en-US" sz="2400" b="1" dirty="0">
                <a:solidFill>
                  <a:srgbClr val="FF0000"/>
                </a:solidFill>
                <a:latin typeface="標楷體" pitchFamily="65" charset="-120"/>
                <a:ea typeface="標楷體" pitchFamily="65" charset="-120"/>
              </a:endParaRPr>
            </a:p>
          </p:txBody>
        </p:sp>
      </p:grpSp>
      <p:pic>
        <p:nvPicPr>
          <p:cNvPr id="11" name="Picture 6" descr="C:\Users\user\Desktop\2014資料夾\2014手機照片\公安處理婦人持刀2014-08-05\DSC_0145.JPG"/>
          <p:cNvPicPr>
            <a:picLocks noChangeAspect="1" noChangeArrowheads="1"/>
          </p:cNvPicPr>
          <p:nvPr/>
        </p:nvPicPr>
        <p:blipFill>
          <a:blip r:embed="rId8" cstate="print"/>
          <a:srcRect/>
          <a:stretch>
            <a:fillRect/>
          </a:stretch>
        </p:blipFill>
        <p:spPr bwMode="auto">
          <a:xfrm>
            <a:off x="0" y="692696"/>
            <a:ext cx="9144000" cy="5143500"/>
          </a:xfrm>
          <a:prstGeom prst="rect">
            <a:avLst/>
          </a:prstGeom>
          <a:noFill/>
          <a:ln w="9525">
            <a:noFill/>
            <a:miter lim="800000"/>
            <a:headEnd/>
            <a:tailEnd/>
          </a:ln>
        </p:spPr>
      </p:pic>
      <p:pic>
        <p:nvPicPr>
          <p:cNvPr id="12" name="Picture 6" descr="C:\Users\user\Desktop\2014資料夾\2014手機照片\公安處理婦人持刀2014-08-05\DSC_0144.JPG"/>
          <p:cNvPicPr>
            <a:picLocks noChangeAspect="1" noChangeArrowheads="1"/>
          </p:cNvPicPr>
          <p:nvPr/>
        </p:nvPicPr>
        <p:blipFill>
          <a:blip r:embed="rId9" cstate="print"/>
          <a:srcRect/>
          <a:stretch>
            <a:fillRect/>
          </a:stretch>
        </p:blipFill>
        <p:spPr bwMode="auto">
          <a:xfrm>
            <a:off x="0" y="620688"/>
            <a:ext cx="9144000" cy="5143500"/>
          </a:xfrm>
          <a:prstGeom prst="rect">
            <a:avLst/>
          </a:prstGeom>
          <a:noFill/>
          <a:ln w="9525">
            <a:noFill/>
            <a:miter lim="800000"/>
            <a:headEnd/>
            <a:tailEnd/>
          </a:ln>
        </p:spPr>
      </p:pic>
      <p:pic>
        <p:nvPicPr>
          <p:cNvPr id="13" name="Picture 7" descr="C:\Users\user\Desktop\2014資料夾\2014手機照片\公安處理婦人持刀2014-08-05\DSC_0146.JPG"/>
          <p:cNvPicPr>
            <a:picLocks noChangeAspect="1" noChangeArrowheads="1"/>
          </p:cNvPicPr>
          <p:nvPr/>
        </p:nvPicPr>
        <p:blipFill>
          <a:blip r:embed="rId10" cstate="print"/>
          <a:srcRect/>
          <a:stretch>
            <a:fillRect/>
          </a:stretch>
        </p:blipFill>
        <p:spPr bwMode="auto">
          <a:xfrm>
            <a:off x="0" y="692696"/>
            <a:ext cx="9144000" cy="5143500"/>
          </a:xfrm>
          <a:prstGeom prst="rect">
            <a:avLst/>
          </a:prstGeom>
          <a:noFill/>
          <a:ln w="9525">
            <a:noFill/>
            <a:miter lim="800000"/>
            <a:headEnd/>
            <a:tailEnd/>
          </a:ln>
        </p:spPr>
      </p:pic>
      <p:sp>
        <p:nvSpPr>
          <p:cNvPr id="14" name="Rectangle 11"/>
          <p:cNvSpPr>
            <a:spLocks noChangeArrowheads="1"/>
          </p:cNvSpPr>
          <p:nvPr/>
        </p:nvSpPr>
        <p:spPr bwMode="auto">
          <a:xfrm>
            <a:off x="755576" y="5445224"/>
            <a:ext cx="8064500" cy="400050"/>
          </a:xfrm>
          <a:prstGeom prst="rect">
            <a:avLst/>
          </a:prstGeom>
          <a:noFill/>
          <a:ln w="9525">
            <a:noFill/>
            <a:miter lim="800000"/>
            <a:headEnd/>
            <a:tailEnd/>
          </a:ln>
          <a:effectLst>
            <a:prstShdw prst="shdw13" dist="53882" dir="13500000">
              <a:schemeClr val="bg2">
                <a:alpha val="50000"/>
              </a:schemeClr>
            </a:prstShdw>
          </a:effectLst>
        </p:spPr>
        <p:txBody>
          <a:bodyPr anchor="ctr">
            <a:spAutoFit/>
          </a:bodyPr>
          <a:lstStyle/>
          <a:p>
            <a:pPr eaLnBrk="0" hangingPunct="0"/>
            <a:r>
              <a:rPr lang="zh-TW" altLang="en-US" sz="2000" b="1" dirty="0">
                <a:solidFill>
                  <a:srgbClr val="FFFF00"/>
                </a:solidFill>
                <a:latin typeface="標楷體" pitchFamily="65" charset="-120"/>
                <a:ea typeface="標楷體" pitchFamily="65" charset="-120"/>
                <a:cs typeface="Times New Roman" pitchFamily="18" charset="0"/>
              </a:rPr>
              <a:t>調查社區內失憶症老人，協助申請愛心手鍊，並配合警方協尋或帶回。</a:t>
            </a:r>
            <a:endParaRPr lang="zh-TW" altLang="en-US" sz="2000" b="1" dirty="0">
              <a:solidFill>
                <a:srgbClr val="FFFF00"/>
              </a:solidFill>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3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amond(ou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 presetClass="entr" presetSubtype="4"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0"/>
          <p:cNvGrpSpPr/>
          <p:nvPr/>
        </p:nvGrpSpPr>
        <p:grpSpPr>
          <a:xfrm>
            <a:off x="179512" y="2276872"/>
            <a:ext cx="2808313" cy="3240360"/>
            <a:chOff x="179512" y="2276872"/>
            <a:chExt cx="2808313" cy="3244218"/>
          </a:xfrm>
        </p:grpSpPr>
        <p:pic>
          <p:nvPicPr>
            <p:cNvPr id="14338" name="Picture 2" descr="F:\104.05.14第二季關懷據點聯繫會報~金華社區\IMAG5099.jpg"/>
            <p:cNvPicPr>
              <a:picLocks noChangeAspect="1" noChangeArrowheads="1"/>
            </p:cNvPicPr>
            <p:nvPr/>
          </p:nvPicPr>
          <p:blipFill>
            <a:blip r:embed="rId2" cstate="print"/>
            <a:srcRect/>
            <a:stretch>
              <a:fillRect/>
            </a:stretch>
          </p:blipFill>
          <p:spPr bwMode="auto">
            <a:xfrm>
              <a:off x="179513" y="3933056"/>
              <a:ext cx="2808312" cy="1588034"/>
            </a:xfrm>
            <a:prstGeom prst="rect">
              <a:avLst/>
            </a:prstGeom>
            <a:noFill/>
          </p:spPr>
        </p:pic>
        <p:pic>
          <p:nvPicPr>
            <p:cNvPr id="14341" name="Picture 5" descr="F:\104.05.14第二季關懷據點聯繫會報~金華社區\IMAG5237.jpg"/>
            <p:cNvPicPr>
              <a:picLocks noChangeAspect="1" noChangeArrowheads="1"/>
            </p:cNvPicPr>
            <p:nvPr/>
          </p:nvPicPr>
          <p:blipFill>
            <a:blip r:embed="rId3" cstate="print"/>
            <a:srcRect/>
            <a:stretch>
              <a:fillRect/>
            </a:stretch>
          </p:blipFill>
          <p:spPr bwMode="auto">
            <a:xfrm>
              <a:off x="179512" y="2276872"/>
              <a:ext cx="2808312" cy="1588034"/>
            </a:xfrm>
            <a:prstGeom prst="rect">
              <a:avLst/>
            </a:prstGeom>
            <a:noFill/>
          </p:spPr>
        </p:pic>
      </p:grpSp>
      <p:grpSp>
        <p:nvGrpSpPr>
          <p:cNvPr id="3" name="群組 9"/>
          <p:cNvGrpSpPr/>
          <p:nvPr/>
        </p:nvGrpSpPr>
        <p:grpSpPr>
          <a:xfrm>
            <a:off x="179512" y="620688"/>
            <a:ext cx="8490123" cy="1588033"/>
            <a:chOff x="179512" y="620688"/>
            <a:chExt cx="8490123" cy="1588033"/>
          </a:xfrm>
        </p:grpSpPr>
        <p:pic>
          <p:nvPicPr>
            <p:cNvPr id="14339" name="Picture 3" descr="F:\104.05.14第二季關懷據點聯繫會報~金華社區\IMAG5227.jpg"/>
            <p:cNvPicPr>
              <a:picLocks noChangeAspect="1" noChangeArrowheads="1"/>
            </p:cNvPicPr>
            <p:nvPr/>
          </p:nvPicPr>
          <p:blipFill>
            <a:blip r:embed="rId4" cstate="print"/>
            <a:srcRect/>
            <a:stretch>
              <a:fillRect/>
            </a:stretch>
          </p:blipFill>
          <p:spPr bwMode="auto">
            <a:xfrm>
              <a:off x="2987824" y="620688"/>
              <a:ext cx="2808311" cy="1588033"/>
            </a:xfrm>
            <a:prstGeom prst="rect">
              <a:avLst/>
            </a:prstGeom>
            <a:noFill/>
          </p:spPr>
        </p:pic>
        <p:pic>
          <p:nvPicPr>
            <p:cNvPr id="14340" name="Picture 4" descr="F:\104.05.14第二季關懷據點聯繫會報~金華社區\IMAG5230.jpg"/>
            <p:cNvPicPr>
              <a:picLocks noChangeAspect="1" noChangeArrowheads="1"/>
            </p:cNvPicPr>
            <p:nvPr/>
          </p:nvPicPr>
          <p:blipFill>
            <a:blip r:embed="rId5" cstate="print"/>
            <a:srcRect/>
            <a:stretch>
              <a:fillRect/>
            </a:stretch>
          </p:blipFill>
          <p:spPr bwMode="auto">
            <a:xfrm>
              <a:off x="5868144" y="620688"/>
              <a:ext cx="2801491" cy="1584176"/>
            </a:xfrm>
            <a:prstGeom prst="rect">
              <a:avLst/>
            </a:prstGeom>
            <a:noFill/>
          </p:spPr>
        </p:pic>
        <p:pic>
          <p:nvPicPr>
            <p:cNvPr id="14342" name="Picture 6" descr="F:\104.05.14第二季關懷據點聯繫會報~金華社區\IMAG5243.jpg"/>
            <p:cNvPicPr>
              <a:picLocks noChangeAspect="1" noChangeArrowheads="1"/>
            </p:cNvPicPr>
            <p:nvPr/>
          </p:nvPicPr>
          <p:blipFill>
            <a:blip r:embed="rId6" cstate="print"/>
            <a:srcRect/>
            <a:stretch>
              <a:fillRect/>
            </a:stretch>
          </p:blipFill>
          <p:spPr bwMode="auto">
            <a:xfrm>
              <a:off x="179512" y="620688"/>
              <a:ext cx="2768769" cy="1565673"/>
            </a:xfrm>
            <a:prstGeom prst="rect">
              <a:avLst/>
            </a:prstGeom>
            <a:noFill/>
          </p:spPr>
        </p:pic>
      </p:grpSp>
      <p:pic>
        <p:nvPicPr>
          <p:cNvPr id="14345" name="Picture 9" descr="F:\104.05.14第二季關懷據點聯繫會報~金華社區\IMAG5103.jpg"/>
          <p:cNvPicPr>
            <a:picLocks noChangeAspect="1" noChangeArrowheads="1"/>
          </p:cNvPicPr>
          <p:nvPr/>
        </p:nvPicPr>
        <p:blipFill>
          <a:blip r:embed="rId7" cstate="print"/>
          <a:srcRect/>
          <a:stretch>
            <a:fillRect/>
          </a:stretch>
        </p:blipFill>
        <p:spPr bwMode="auto">
          <a:xfrm>
            <a:off x="3059831" y="2276872"/>
            <a:ext cx="5602981" cy="3240360"/>
          </a:xfrm>
          <a:prstGeom prst="rect">
            <a:avLst/>
          </a:prstGeom>
          <a:noFill/>
        </p:spPr>
      </p:pic>
      <p:sp>
        <p:nvSpPr>
          <p:cNvPr id="11" name="矩形 10"/>
          <p:cNvSpPr/>
          <p:nvPr/>
        </p:nvSpPr>
        <p:spPr>
          <a:xfrm>
            <a:off x="467544" y="5661248"/>
            <a:ext cx="8136904" cy="830997"/>
          </a:xfrm>
          <a:prstGeom prst="rect">
            <a:avLst/>
          </a:prstGeom>
        </p:spPr>
        <p:txBody>
          <a:bodyPr wrap="square">
            <a:spAutoFit/>
          </a:bodyPr>
          <a:lstStyle/>
          <a:p>
            <a:pPr fontAlgn="auto">
              <a:spcBef>
                <a:spcPts val="0"/>
              </a:spcBef>
              <a:spcAft>
                <a:spcPts val="0"/>
              </a:spcAft>
              <a:defRPr/>
            </a:pPr>
            <a:r>
              <a:rPr lang="zh-TW" altLang="en-US" sz="2400" b="1" dirty="0" smtClean="0">
                <a:solidFill>
                  <a:srgbClr val="FF0000"/>
                </a:solidFill>
                <a:latin typeface="標楷體" pitchFamily="65" charset="-120"/>
                <a:ea typeface="標楷體" pitchFamily="65" charset="-120"/>
              </a:rPr>
              <a:t>本社區推派志工參加</a:t>
            </a:r>
            <a:r>
              <a:rPr lang="en-US" altLang="zh-TW" sz="2400" b="1" dirty="0" smtClean="0">
                <a:solidFill>
                  <a:srgbClr val="FF0000"/>
                </a:solidFill>
                <a:latin typeface="標楷體" pitchFamily="65" charset="-120"/>
                <a:ea typeface="標楷體" pitchFamily="65" charset="-120"/>
              </a:rPr>
              <a:t>104</a:t>
            </a:r>
            <a:r>
              <a:rPr lang="zh-TW" altLang="en-US" sz="2400" b="1" dirty="0" smtClean="0">
                <a:solidFill>
                  <a:srgbClr val="FF0000"/>
                </a:solidFill>
                <a:latin typeface="標楷體" pitchFamily="65" charset="-120"/>
                <a:ea typeface="標楷體" pitchFamily="65" charset="-120"/>
              </a:rPr>
              <a:t>年度臺南市政府舉辦照顧關懷據點各項聯繫會報。</a:t>
            </a:r>
            <a:endParaRPr lang="zh-TW" altLang="en-US" sz="2400" b="1" dirty="0">
              <a:solidFill>
                <a:srgbClr val="FF0000"/>
              </a:solidFill>
              <a:latin typeface="標楷體" pitchFamily="65" charset="-120"/>
              <a:ea typeface="標楷體" pitchFamily="65" charset="-120"/>
            </a:endParaRPr>
          </a:p>
        </p:txBody>
      </p:sp>
      <p:sp>
        <p:nvSpPr>
          <p:cNvPr id="13" name="矩形 12"/>
          <p:cNvSpPr/>
          <p:nvPr/>
        </p:nvSpPr>
        <p:spPr>
          <a:xfrm>
            <a:off x="2555776" y="116632"/>
            <a:ext cx="3262432" cy="461665"/>
          </a:xfrm>
          <a:prstGeom prst="rect">
            <a:avLst/>
          </a:prstGeom>
        </p:spPr>
        <p:txBody>
          <a:bodyPr wrap="none">
            <a:spAutoFit/>
          </a:bodyPr>
          <a:lstStyle/>
          <a:p>
            <a:r>
              <a:rPr lang="zh-TW" altLang="en-US" sz="2400" b="1" dirty="0" smtClean="0">
                <a:solidFill>
                  <a:srgbClr val="0000FF"/>
                </a:solidFill>
                <a:latin typeface="標楷體" pitchFamily="65" charset="-120"/>
                <a:ea typeface="標楷體" pitchFamily="65" charset="-120"/>
              </a:rPr>
              <a:t>六、行政作業配合情形</a:t>
            </a:r>
            <a:endParaRPr lang="zh-TW" altLang="en-US" sz="2400" b="1" dirty="0">
              <a:solidFill>
                <a:srgbClr val="0000FF"/>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8"/>
          <p:cNvGrpSpPr/>
          <p:nvPr/>
        </p:nvGrpSpPr>
        <p:grpSpPr>
          <a:xfrm>
            <a:off x="467544" y="836712"/>
            <a:ext cx="8208912" cy="5040560"/>
            <a:chOff x="467544" y="260648"/>
            <a:chExt cx="8424937" cy="4896544"/>
          </a:xfrm>
        </p:grpSpPr>
        <p:pic>
          <p:nvPicPr>
            <p:cNvPr id="8194" name="Picture 2" descr="F:\104.07.01據點課程訓練~德國圍棋、數獨\IMAG7625.jpg"/>
            <p:cNvPicPr>
              <a:picLocks noChangeAspect="1" noChangeArrowheads="1"/>
            </p:cNvPicPr>
            <p:nvPr/>
          </p:nvPicPr>
          <p:blipFill>
            <a:blip r:embed="rId2" cstate="print"/>
            <a:srcRect/>
            <a:stretch>
              <a:fillRect/>
            </a:stretch>
          </p:blipFill>
          <p:spPr bwMode="auto">
            <a:xfrm>
              <a:off x="467544" y="3573016"/>
              <a:ext cx="2776349" cy="1569959"/>
            </a:xfrm>
            <a:prstGeom prst="rect">
              <a:avLst/>
            </a:prstGeom>
            <a:noFill/>
          </p:spPr>
        </p:pic>
        <p:pic>
          <p:nvPicPr>
            <p:cNvPr id="8195" name="Picture 3" descr="F:\104.07.01據點課程訓練~德國圍棋、數獨\IMAG7619.jpg"/>
            <p:cNvPicPr>
              <a:picLocks noChangeAspect="1" noChangeArrowheads="1"/>
            </p:cNvPicPr>
            <p:nvPr/>
          </p:nvPicPr>
          <p:blipFill>
            <a:blip r:embed="rId3" cstate="print"/>
            <a:srcRect/>
            <a:stretch>
              <a:fillRect/>
            </a:stretch>
          </p:blipFill>
          <p:spPr bwMode="auto">
            <a:xfrm>
              <a:off x="3275856" y="260648"/>
              <a:ext cx="2776349" cy="1569959"/>
            </a:xfrm>
            <a:prstGeom prst="rect">
              <a:avLst/>
            </a:prstGeom>
            <a:noFill/>
          </p:spPr>
        </p:pic>
        <p:pic>
          <p:nvPicPr>
            <p:cNvPr id="8196" name="Picture 4" descr="F:\104.07.01據點課程訓練~德國圍棋、數獨\IMAG7620.jpg"/>
            <p:cNvPicPr>
              <a:picLocks noChangeAspect="1" noChangeArrowheads="1"/>
            </p:cNvPicPr>
            <p:nvPr/>
          </p:nvPicPr>
          <p:blipFill>
            <a:blip r:embed="rId4" cstate="print"/>
            <a:srcRect/>
            <a:stretch>
              <a:fillRect/>
            </a:stretch>
          </p:blipFill>
          <p:spPr bwMode="auto">
            <a:xfrm>
              <a:off x="467544" y="1916832"/>
              <a:ext cx="2776349" cy="1569959"/>
            </a:xfrm>
            <a:prstGeom prst="rect">
              <a:avLst/>
            </a:prstGeom>
            <a:noFill/>
          </p:spPr>
        </p:pic>
        <p:pic>
          <p:nvPicPr>
            <p:cNvPr id="8198" name="Picture 6" descr="F:\104.07.01據點課程訓練~德國圍棋、數獨\IMAG7623.jpg"/>
            <p:cNvPicPr>
              <a:picLocks noChangeAspect="1" noChangeArrowheads="1"/>
            </p:cNvPicPr>
            <p:nvPr/>
          </p:nvPicPr>
          <p:blipFill>
            <a:blip r:embed="rId5" cstate="print"/>
            <a:srcRect/>
            <a:stretch>
              <a:fillRect/>
            </a:stretch>
          </p:blipFill>
          <p:spPr bwMode="auto">
            <a:xfrm>
              <a:off x="6084168" y="260648"/>
              <a:ext cx="2776349" cy="1569959"/>
            </a:xfrm>
            <a:prstGeom prst="rect">
              <a:avLst/>
            </a:prstGeom>
            <a:noFill/>
          </p:spPr>
        </p:pic>
        <p:pic>
          <p:nvPicPr>
            <p:cNvPr id="8199" name="Picture 7" descr="F:\104.07.01據點課程訓練~德國圍棋、數獨\IMAG7624.jpg"/>
            <p:cNvPicPr>
              <a:picLocks noChangeAspect="1" noChangeArrowheads="1"/>
            </p:cNvPicPr>
            <p:nvPr/>
          </p:nvPicPr>
          <p:blipFill>
            <a:blip r:embed="rId6" cstate="print"/>
            <a:srcRect/>
            <a:stretch>
              <a:fillRect/>
            </a:stretch>
          </p:blipFill>
          <p:spPr bwMode="auto">
            <a:xfrm>
              <a:off x="467544" y="260648"/>
              <a:ext cx="2776349" cy="1569959"/>
            </a:xfrm>
            <a:prstGeom prst="rect">
              <a:avLst/>
            </a:prstGeom>
            <a:noFill/>
          </p:spPr>
        </p:pic>
        <p:pic>
          <p:nvPicPr>
            <p:cNvPr id="8200" name="Picture 8" descr="F:\104.07.01據點課程訓練~德國圍棋、數獨\IMAG7626.jpg"/>
            <p:cNvPicPr>
              <a:picLocks noChangeAspect="1" noChangeArrowheads="1"/>
            </p:cNvPicPr>
            <p:nvPr/>
          </p:nvPicPr>
          <p:blipFill>
            <a:blip r:embed="rId7" cstate="print"/>
            <a:srcRect/>
            <a:stretch>
              <a:fillRect/>
            </a:stretch>
          </p:blipFill>
          <p:spPr bwMode="auto">
            <a:xfrm>
              <a:off x="3275857" y="1916832"/>
              <a:ext cx="5616624" cy="3240360"/>
            </a:xfrm>
            <a:prstGeom prst="rect">
              <a:avLst/>
            </a:prstGeom>
            <a:noFill/>
          </p:spPr>
        </p:pic>
      </p:grpSp>
      <p:sp>
        <p:nvSpPr>
          <p:cNvPr id="10" name="矩形 9"/>
          <p:cNvSpPr/>
          <p:nvPr/>
        </p:nvSpPr>
        <p:spPr>
          <a:xfrm>
            <a:off x="1187624" y="6021288"/>
            <a:ext cx="7056784" cy="461665"/>
          </a:xfrm>
          <a:prstGeom prst="rect">
            <a:avLst/>
          </a:prstGeom>
        </p:spPr>
        <p:txBody>
          <a:bodyPr wrap="square">
            <a:spAutoFit/>
          </a:bodyPr>
          <a:lstStyle/>
          <a:p>
            <a:r>
              <a:rPr lang="zh-TW" altLang="en-US" sz="2400" b="1" dirty="0" smtClean="0">
                <a:solidFill>
                  <a:srgbClr val="FF0000"/>
                </a:solidFill>
                <a:latin typeface="標楷體" pitchFamily="65" charset="-120"/>
                <a:ea typeface="標楷體" pitchFamily="65" charset="-120"/>
              </a:rPr>
              <a:t>參加照顧關懷據點辦理</a:t>
            </a:r>
            <a:r>
              <a:rPr lang="zh-TW" altLang="en-US" sz="2400" b="1" dirty="0" smtClean="0">
                <a:latin typeface="標楷體" pitchFamily="65" charset="-120"/>
                <a:ea typeface="標楷體" pitchFamily="65" charset="-120"/>
              </a:rPr>
              <a:t>德國圍棋、數獨</a:t>
            </a:r>
            <a:r>
              <a:rPr lang="en-US" altLang="zh-TW" sz="2400" b="1" dirty="0" smtClean="0">
                <a:latin typeface="標楷體" pitchFamily="65" charset="-120"/>
                <a:ea typeface="標楷體" pitchFamily="65" charset="-120"/>
              </a:rPr>
              <a:t>~</a:t>
            </a:r>
            <a:r>
              <a:rPr lang="zh-TW" altLang="en-US" sz="2400" b="1" dirty="0" smtClean="0">
                <a:latin typeface="標楷體" pitchFamily="65" charset="-120"/>
                <a:ea typeface="標楷體" pitchFamily="65" charset="-120"/>
              </a:rPr>
              <a:t>課程訓練</a:t>
            </a:r>
            <a:endParaRPr lang="zh-TW" altLang="en-US" sz="2400" b="1" dirty="0">
              <a:latin typeface="標楷體" pitchFamily="65" charset="-120"/>
              <a:ea typeface="標楷體" pitchFamily="65" charset="-120"/>
            </a:endParaRPr>
          </a:p>
        </p:txBody>
      </p:sp>
      <p:sp>
        <p:nvSpPr>
          <p:cNvPr id="12" name="矩形 11"/>
          <p:cNvSpPr/>
          <p:nvPr/>
        </p:nvSpPr>
        <p:spPr>
          <a:xfrm>
            <a:off x="2627784" y="260648"/>
            <a:ext cx="3262432" cy="461665"/>
          </a:xfrm>
          <a:prstGeom prst="rect">
            <a:avLst/>
          </a:prstGeom>
        </p:spPr>
        <p:txBody>
          <a:bodyPr wrap="none">
            <a:spAutoFit/>
          </a:bodyPr>
          <a:lstStyle/>
          <a:p>
            <a:r>
              <a:rPr lang="zh-TW" altLang="en-US" sz="2400" b="1" smtClean="0">
                <a:solidFill>
                  <a:srgbClr val="0000FF"/>
                </a:solidFill>
                <a:latin typeface="標楷體" pitchFamily="65" charset="-120"/>
                <a:ea typeface="標楷體" pitchFamily="65" charset="-120"/>
              </a:rPr>
              <a:t>六、行政</a:t>
            </a:r>
            <a:r>
              <a:rPr lang="zh-TW" altLang="en-US" sz="2400" b="1" dirty="0" smtClean="0">
                <a:solidFill>
                  <a:srgbClr val="0000FF"/>
                </a:solidFill>
                <a:latin typeface="標楷體" pitchFamily="65" charset="-120"/>
                <a:ea typeface="標楷體" pitchFamily="65" charset="-120"/>
              </a:rPr>
              <a:t>作業配合情形</a:t>
            </a:r>
            <a:endParaRPr lang="zh-TW" altLang="en-US" sz="2400" b="1" dirty="0">
              <a:solidFill>
                <a:srgbClr val="0000FF"/>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4"/>
          <p:cNvGrpSpPr>
            <a:grpSpLocks/>
          </p:cNvGrpSpPr>
          <p:nvPr/>
        </p:nvGrpSpPr>
        <p:grpSpPr bwMode="auto">
          <a:xfrm>
            <a:off x="395536" y="4077072"/>
            <a:ext cx="8496300" cy="2016125"/>
            <a:chOff x="539552" y="188640"/>
            <a:chExt cx="8280920" cy="1829811"/>
          </a:xfrm>
        </p:grpSpPr>
        <p:pic>
          <p:nvPicPr>
            <p:cNvPr id="22535" name="Picture 2" descr="C:\Users\user\Desktop\2015照片檔\104.05.15台美衛生福利政策研討會外賓參訪\IMG_7388.JPG"/>
            <p:cNvPicPr>
              <a:picLocks noChangeAspect="1" noChangeArrowheads="1"/>
            </p:cNvPicPr>
            <p:nvPr/>
          </p:nvPicPr>
          <p:blipFill>
            <a:blip r:embed="rId2" cstate="print"/>
            <a:srcRect/>
            <a:stretch>
              <a:fillRect/>
            </a:stretch>
          </p:blipFill>
          <p:spPr bwMode="auto">
            <a:xfrm>
              <a:off x="3347864" y="188640"/>
              <a:ext cx="2700301" cy="1800200"/>
            </a:xfrm>
            <a:prstGeom prst="rect">
              <a:avLst/>
            </a:prstGeom>
            <a:noFill/>
            <a:ln w="9525">
              <a:noFill/>
              <a:miter lim="800000"/>
              <a:headEnd/>
              <a:tailEnd/>
            </a:ln>
          </p:spPr>
        </p:pic>
        <p:pic>
          <p:nvPicPr>
            <p:cNvPr id="22536" name="Picture 3" descr="C:\Users\user\Desktop\2015照片檔\104.05.15台美衛生福利政策研討會外賓參訪\IMG_7386.JPG"/>
            <p:cNvPicPr>
              <a:picLocks noChangeAspect="1" noChangeArrowheads="1"/>
            </p:cNvPicPr>
            <p:nvPr/>
          </p:nvPicPr>
          <p:blipFill>
            <a:blip r:embed="rId3" cstate="print"/>
            <a:srcRect/>
            <a:stretch>
              <a:fillRect/>
            </a:stretch>
          </p:blipFill>
          <p:spPr bwMode="auto">
            <a:xfrm>
              <a:off x="6156176" y="188640"/>
              <a:ext cx="2664296" cy="1776198"/>
            </a:xfrm>
            <a:prstGeom prst="rect">
              <a:avLst/>
            </a:prstGeom>
            <a:noFill/>
            <a:ln w="9525">
              <a:noFill/>
              <a:miter lim="800000"/>
              <a:headEnd/>
              <a:tailEnd/>
            </a:ln>
          </p:spPr>
        </p:pic>
        <p:pic>
          <p:nvPicPr>
            <p:cNvPr id="22537" name="Picture 4" descr="C:\Users\user\Desktop\2015照片檔\104.05.15台美衛生福利政策研討會外賓參訪\IMG_7387.JPG"/>
            <p:cNvPicPr>
              <a:picLocks noChangeAspect="1" noChangeArrowheads="1"/>
            </p:cNvPicPr>
            <p:nvPr/>
          </p:nvPicPr>
          <p:blipFill>
            <a:blip r:embed="rId4" cstate="print"/>
            <a:srcRect/>
            <a:stretch>
              <a:fillRect/>
            </a:stretch>
          </p:blipFill>
          <p:spPr bwMode="auto">
            <a:xfrm>
              <a:off x="539552" y="188640"/>
              <a:ext cx="2744716" cy="1829811"/>
            </a:xfrm>
            <a:prstGeom prst="rect">
              <a:avLst/>
            </a:prstGeom>
            <a:noFill/>
            <a:ln w="9525">
              <a:noFill/>
              <a:miter lim="800000"/>
              <a:headEnd/>
              <a:tailEnd/>
            </a:ln>
          </p:spPr>
        </p:pic>
      </p:grpSp>
      <p:grpSp>
        <p:nvGrpSpPr>
          <p:cNvPr id="3" name="群組 8"/>
          <p:cNvGrpSpPr>
            <a:grpSpLocks/>
          </p:cNvGrpSpPr>
          <p:nvPr/>
        </p:nvGrpSpPr>
        <p:grpSpPr bwMode="auto">
          <a:xfrm>
            <a:off x="323528" y="980728"/>
            <a:ext cx="8572500" cy="1873250"/>
            <a:chOff x="251520" y="3429000"/>
            <a:chExt cx="8572292" cy="1874435"/>
          </a:xfrm>
        </p:grpSpPr>
        <p:pic>
          <p:nvPicPr>
            <p:cNvPr id="22532" name="Picture 5" descr="C:\Users\user\Desktop\2015照片檔\104.05.15台美衛生福利政策研討會外賓參訪\IMG_7352.JPG"/>
            <p:cNvPicPr>
              <a:picLocks noChangeAspect="1" noChangeArrowheads="1"/>
            </p:cNvPicPr>
            <p:nvPr/>
          </p:nvPicPr>
          <p:blipFill>
            <a:blip r:embed="rId5" cstate="print"/>
            <a:srcRect/>
            <a:stretch>
              <a:fillRect/>
            </a:stretch>
          </p:blipFill>
          <p:spPr bwMode="auto">
            <a:xfrm>
              <a:off x="3131840" y="3429000"/>
              <a:ext cx="2808313" cy="1872208"/>
            </a:xfrm>
            <a:prstGeom prst="rect">
              <a:avLst/>
            </a:prstGeom>
            <a:noFill/>
            <a:ln w="9525">
              <a:noFill/>
              <a:miter lim="800000"/>
              <a:headEnd/>
              <a:tailEnd/>
            </a:ln>
          </p:spPr>
        </p:pic>
        <p:pic>
          <p:nvPicPr>
            <p:cNvPr id="22533" name="Picture 6" descr="C:\Users\user\Desktop\2015照片檔\104.05.15台美衛生福利政策研討會外賓參訪\IMG_7357.JPG"/>
            <p:cNvPicPr>
              <a:picLocks noChangeAspect="1" noChangeArrowheads="1"/>
            </p:cNvPicPr>
            <p:nvPr/>
          </p:nvPicPr>
          <p:blipFill>
            <a:blip r:embed="rId6" cstate="print"/>
            <a:srcRect/>
            <a:stretch>
              <a:fillRect/>
            </a:stretch>
          </p:blipFill>
          <p:spPr bwMode="auto">
            <a:xfrm>
              <a:off x="251520" y="3429000"/>
              <a:ext cx="2808312" cy="1872208"/>
            </a:xfrm>
            <a:prstGeom prst="rect">
              <a:avLst/>
            </a:prstGeom>
            <a:noFill/>
            <a:ln w="9525">
              <a:noFill/>
              <a:miter lim="800000"/>
              <a:headEnd/>
              <a:tailEnd/>
            </a:ln>
          </p:spPr>
        </p:pic>
        <p:pic>
          <p:nvPicPr>
            <p:cNvPr id="22534" name="Picture 7" descr="C:\Users\user\Desktop\2015照片檔\104.05.15台美衛生福利政策研討會外賓參訪\IMG_7359.JPG"/>
            <p:cNvPicPr>
              <a:picLocks noChangeAspect="1" noChangeArrowheads="1"/>
            </p:cNvPicPr>
            <p:nvPr/>
          </p:nvPicPr>
          <p:blipFill>
            <a:blip r:embed="rId7" cstate="print"/>
            <a:srcRect/>
            <a:stretch>
              <a:fillRect/>
            </a:stretch>
          </p:blipFill>
          <p:spPr bwMode="auto">
            <a:xfrm>
              <a:off x="6012160" y="3429000"/>
              <a:ext cx="2811652" cy="1874435"/>
            </a:xfrm>
            <a:prstGeom prst="rect">
              <a:avLst/>
            </a:prstGeom>
            <a:noFill/>
            <a:ln w="9525">
              <a:noFill/>
              <a:miter lim="800000"/>
              <a:headEnd/>
              <a:tailEnd/>
            </a:ln>
          </p:spPr>
        </p:pic>
      </p:grpSp>
      <p:sp>
        <p:nvSpPr>
          <p:cNvPr id="22531" name="矩形 9"/>
          <p:cNvSpPr>
            <a:spLocks noChangeArrowheads="1"/>
          </p:cNvSpPr>
          <p:nvPr/>
        </p:nvSpPr>
        <p:spPr bwMode="auto">
          <a:xfrm>
            <a:off x="611560" y="2996952"/>
            <a:ext cx="7993062" cy="977900"/>
          </a:xfrm>
          <a:prstGeom prst="rect">
            <a:avLst/>
          </a:prstGeom>
          <a:noFill/>
          <a:ln w="9525">
            <a:noFill/>
            <a:miter lim="800000"/>
            <a:headEnd/>
            <a:tailEnd/>
          </a:ln>
        </p:spPr>
        <p:txBody>
          <a:bodyPr>
            <a:spAutoFit/>
          </a:bodyPr>
          <a:lstStyle/>
          <a:p>
            <a:pPr>
              <a:lnSpc>
                <a:spcPct val="120000"/>
              </a:lnSpc>
            </a:pPr>
            <a:r>
              <a:rPr kumimoji="0" lang="zh-TW" altLang="en-US" sz="2400" b="1" dirty="0">
                <a:solidFill>
                  <a:srgbClr val="0000FF"/>
                </a:solidFill>
                <a:latin typeface="標楷體" pitchFamily="65" charset="-120"/>
                <a:ea typeface="標楷體" pitchFamily="65" charset="-120"/>
                <a:cs typeface="新細明體" charset="-120"/>
              </a:rPr>
              <a:t>美國衛生福利政策首長參訪金華國際健康、宜居社區，由珍愛老寶貝打擊樂迎賓，並展示健康智慧手鍊。</a:t>
            </a:r>
            <a:endParaRPr kumimoji="0" lang="en-US" altLang="zh-TW" sz="2400" b="1" dirty="0">
              <a:solidFill>
                <a:srgbClr val="FF0000"/>
              </a:solidFill>
              <a:latin typeface="標楷體" pitchFamily="65" charset="-120"/>
              <a:ea typeface="標楷體" pitchFamily="65" charset="-120"/>
              <a:cs typeface="新細明體" charset="-120"/>
            </a:endParaRPr>
          </a:p>
        </p:txBody>
      </p:sp>
      <p:pic>
        <p:nvPicPr>
          <p:cNvPr id="11" name="Picture 3" descr="C:\Users\user\Desktop\2015照片檔\104.05.15台美衛生福利政策研討會外賓參訪\IMG_7389.JPG"/>
          <p:cNvPicPr>
            <a:picLocks noChangeAspect="1" noChangeArrowheads="1"/>
          </p:cNvPicPr>
          <p:nvPr/>
        </p:nvPicPr>
        <p:blipFill>
          <a:blip r:embed="rId8" cstate="print"/>
          <a:srcRect/>
          <a:stretch>
            <a:fillRect/>
          </a:stretch>
        </p:blipFill>
        <p:spPr bwMode="auto">
          <a:xfrm>
            <a:off x="0" y="764704"/>
            <a:ext cx="9139237" cy="6093296"/>
          </a:xfrm>
          <a:prstGeom prst="rect">
            <a:avLst/>
          </a:prstGeom>
          <a:noFill/>
          <a:ln w="9525">
            <a:noFill/>
            <a:miter lim="800000"/>
            <a:headEnd/>
            <a:tailEnd/>
          </a:ln>
        </p:spPr>
      </p:pic>
      <p:sp>
        <p:nvSpPr>
          <p:cNvPr id="12" name="矩形 11"/>
          <p:cNvSpPr/>
          <p:nvPr/>
        </p:nvSpPr>
        <p:spPr>
          <a:xfrm>
            <a:off x="395536" y="115888"/>
            <a:ext cx="7920880" cy="584775"/>
          </a:xfrm>
          <a:prstGeom prst="rect">
            <a:avLst/>
          </a:prstGeom>
        </p:spPr>
        <p:txBody>
          <a:bodyPr wrap="square">
            <a:spAutoFit/>
          </a:bodyPr>
          <a:lstStyle/>
          <a:p>
            <a:pPr algn="ctr">
              <a:defRPr/>
            </a:pPr>
            <a:r>
              <a:rPr lang="zh-TW" altLang="en-US" sz="3200" b="1" kern="10" dirty="0">
                <a:ln w="9525">
                  <a:noFill/>
                  <a:round/>
                  <a:headEnd/>
                  <a:tailEnd/>
                </a:ln>
                <a:solidFill>
                  <a:srgbClr val="0000FF"/>
                </a:solidFill>
                <a:latin typeface="標楷體"/>
                <a:ea typeface="標楷體"/>
              </a:rPr>
              <a:t>七</a:t>
            </a:r>
            <a:r>
              <a:rPr lang="zh-TW" altLang="en-US" sz="3200" b="1" kern="10" dirty="0" smtClean="0">
                <a:ln w="9525">
                  <a:noFill/>
                  <a:round/>
                  <a:headEnd/>
                  <a:tailEnd/>
                </a:ln>
                <a:solidFill>
                  <a:srgbClr val="0000FF"/>
                </a:solidFill>
                <a:latin typeface="標楷體"/>
                <a:ea typeface="標楷體"/>
              </a:rPr>
              <a:t>、</a:t>
            </a:r>
            <a:r>
              <a:rPr lang="zh-TW" altLang="en-US" sz="3200" b="1" kern="10" dirty="0">
                <a:ln w="9525">
                  <a:noFill/>
                  <a:round/>
                  <a:headEnd/>
                  <a:tailEnd/>
                </a:ln>
                <a:solidFill>
                  <a:srgbClr val="0000FF"/>
                </a:solidFill>
                <a:latin typeface="標楷體"/>
                <a:ea typeface="標楷體"/>
              </a:rPr>
              <a:t>永續創意與發展－銀髮小學堂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3"/>
          <p:cNvGrpSpPr/>
          <p:nvPr/>
        </p:nvGrpSpPr>
        <p:grpSpPr>
          <a:xfrm>
            <a:off x="467544" y="1556792"/>
            <a:ext cx="8136904" cy="4536504"/>
            <a:chOff x="683568" y="260648"/>
            <a:chExt cx="7486558" cy="4248472"/>
          </a:xfrm>
        </p:grpSpPr>
        <p:pic>
          <p:nvPicPr>
            <p:cNvPr id="10242" name="Picture 2" descr="F:\104.09.01 i-walking\IMAG4695.jpg"/>
            <p:cNvPicPr>
              <a:picLocks noChangeAspect="1" noChangeArrowheads="1"/>
            </p:cNvPicPr>
            <p:nvPr/>
          </p:nvPicPr>
          <p:blipFill>
            <a:blip r:embed="rId2" cstate="print"/>
            <a:srcRect/>
            <a:stretch>
              <a:fillRect/>
            </a:stretch>
          </p:blipFill>
          <p:spPr bwMode="auto">
            <a:xfrm>
              <a:off x="3203848" y="260648"/>
              <a:ext cx="2419469" cy="1368152"/>
            </a:xfrm>
            <a:prstGeom prst="rect">
              <a:avLst/>
            </a:prstGeom>
            <a:noFill/>
          </p:spPr>
        </p:pic>
        <p:pic>
          <p:nvPicPr>
            <p:cNvPr id="10243" name="Picture 3" descr="F:\104.09.01 i-walking\IMAG4708.jpg"/>
            <p:cNvPicPr>
              <a:picLocks noChangeAspect="1" noChangeArrowheads="1"/>
            </p:cNvPicPr>
            <p:nvPr/>
          </p:nvPicPr>
          <p:blipFill>
            <a:blip r:embed="rId3" cstate="print"/>
            <a:srcRect/>
            <a:stretch>
              <a:fillRect/>
            </a:stretch>
          </p:blipFill>
          <p:spPr bwMode="auto">
            <a:xfrm>
              <a:off x="3203847" y="1700808"/>
              <a:ext cx="4966279" cy="2808312"/>
            </a:xfrm>
            <a:prstGeom prst="rect">
              <a:avLst/>
            </a:prstGeom>
            <a:noFill/>
          </p:spPr>
        </p:pic>
        <p:pic>
          <p:nvPicPr>
            <p:cNvPr id="10244" name="Picture 4" descr="F:\104.09.01 i-walking\IMAG4698.jpg"/>
            <p:cNvPicPr>
              <a:picLocks noChangeAspect="1" noChangeArrowheads="1"/>
            </p:cNvPicPr>
            <p:nvPr/>
          </p:nvPicPr>
          <p:blipFill>
            <a:blip r:embed="rId4" cstate="print"/>
            <a:srcRect/>
            <a:stretch>
              <a:fillRect/>
            </a:stretch>
          </p:blipFill>
          <p:spPr bwMode="auto">
            <a:xfrm>
              <a:off x="683568" y="3140968"/>
              <a:ext cx="2419469" cy="1368152"/>
            </a:xfrm>
            <a:prstGeom prst="rect">
              <a:avLst/>
            </a:prstGeom>
            <a:noFill/>
          </p:spPr>
        </p:pic>
        <p:pic>
          <p:nvPicPr>
            <p:cNvPr id="10246" name="Picture 6" descr="F:\104.09.01 i-walking\IMAG4700.jpg"/>
            <p:cNvPicPr>
              <a:picLocks noChangeAspect="1" noChangeArrowheads="1"/>
            </p:cNvPicPr>
            <p:nvPr/>
          </p:nvPicPr>
          <p:blipFill>
            <a:blip r:embed="rId5" cstate="print"/>
            <a:srcRect/>
            <a:stretch>
              <a:fillRect/>
            </a:stretch>
          </p:blipFill>
          <p:spPr bwMode="auto">
            <a:xfrm>
              <a:off x="683568" y="1700808"/>
              <a:ext cx="2448272" cy="1384440"/>
            </a:xfrm>
            <a:prstGeom prst="rect">
              <a:avLst/>
            </a:prstGeom>
            <a:noFill/>
          </p:spPr>
        </p:pic>
        <p:pic>
          <p:nvPicPr>
            <p:cNvPr id="10252" name="Picture 12" descr="F:\104.09.01 i-walking\IMAG4706.jpg"/>
            <p:cNvPicPr>
              <a:picLocks noChangeAspect="1" noChangeArrowheads="1"/>
            </p:cNvPicPr>
            <p:nvPr/>
          </p:nvPicPr>
          <p:blipFill>
            <a:blip r:embed="rId6" cstate="print"/>
            <a:srcRect/>
            <a:stretch>
              <a:fillRect/>
            </a:stretch>
          </p:blipFill>
          <p:spPr bwMode="auto">
            <a:xfrm>
              <a:off x="5652120" y="260648"/>
              <a:ext cx="2448272" cy="1384439"/>
            </a:xfrm>
            <a:prstGeom prst="rect">
              <a:avLst/>
            </a:prstGeom>
            <a:noFill/>
          </p:spPr>
        </p:pic>
        <p:pic>
          <p:nvPicPr>
            <p:cNvPr id="10253" name="Picture 13" descr="F:\104.09.01 i-walking\IMAG4707.jpg"/>
            <p:cNvPicPr>
              <a:picLocks noChangeAspect="1" noChangeArrowheads="1"/>
            </p:cNvPicPr>
            <p:nvPr/>
          </p:nvPicPr>
          <p:blipFill>
            <a:blip r:embed="rId7" cstate="print"/>
            <a:srcRect/>
            <a:stretch>
              <a:fillRect/>
            </a:stretch>
          </p:blipFill>
          <p:spPr bwMode="auto">
            <a:xfrm>
              <a:off x="715274" y="260648"/>
              <a:ext cx="2419469" cy="1368152"/>
            </a:xfrm>
            <a:prstGeom prst="rect">
              <a:avLst/>
            </a:prstGeom>
            <a:noFill/>
          </p:spPr>
        </p:pic>
      </p:grpSp>
      <p:sp>
        <p:nvSpPr>
          <p:cNvPr id="9" name="矩形 8"/>
          <p:cNvSpPr/>
          <p:nvPr/>
        </p:nvSpPr>
        <p:spPr>
          <a:xfrm>
            <a:off x="611560" y="332656"/>
            <a:ext cx="7848872" cy="1200329"/>
          </a:xfrm>
          <a:prstGeom prst="rect">
            <a:avLst/>
          </a:prstGeom>
        </p:spPr>
        <p:txBody>
          <a:bodyPr wrap="square">
            <a:spAutoFit/>
          </a:bodyPr>
          <a:lstStyle/>
          <a:p>
            <a:r>
              <a:rPr lang="zh-TW" altLang="zh-TW" sz="2400" b="1" smtClean="0">
                <a:solidFill>
                  <a:srgbClr val="FF0000"/>
                </a:solidFill>
                <a:latin typeface="標楷體" pitchFamily="65" charset="-120"/>
                <a:ea typeface="標楷體" pitchFamily="65" charset="-120"/>
              </a:rPr>
              <a:t>辦理老人</a:t>
            </a:r>
            <a:r>
              <a:rPr lang="zh-TW" altLang="en-US" sz="2400" b="1" smtClean="0">
                <a:solidFill>
                  <a:srgbClr val="FF0000"/>
                </a:solidFill>
                <a:latin typeface="標楷體" pitchFamily="65" charset="-120"/>
                <a:ea typeface="標楷體" pitchFamily="65" charset="-120"/>
              </a:rPr>
              <a:t>自主運動</a:t>
            </a:r>
            <a:r>
              <a:rPr lang="zh-TW" altLang="zh-TW" sz="2400" b="1" smtClean="0">
                <a:solidFill>
                  <a:srgbClr val="FF0000"/>
                </a:solidFill>
                <a:latin typeface="標楷體" pitchFamily="65" charset="-120"/>
                <a:ea typeface="標楷體" pitchFamily="65" charset="-120"/>
              </a:rPr>
              <a:t>訓練</a:t>
            </a:r>
            <a:r>
              <a:rPr lang="zh-TW" altLang="en-US" sz="2400" b="1" dirty="0" smtClean="0">
                <a:solidFill>
                  <a:srgbClr val="FF0000"/>
                </a:solidFill>
                <a:latin typeface="標楷體" pitchFamily="65" charset="-120"/>
                <a:ea typeface="標楷體" pitchFamily="65" charset="-120"/>
              </a:rPr>
              <a:t>及</a:t>
            </a:r>
            <a:r>
              <a:rPr lang="zh-TW" altLang="zh-TW" sz="2400" b="1" smtClean="0">
                <a:solidFill>
                  <a:srgbClr val="FF0000"/>
                </a:solidFill>
                <a:latin typeface="標楷體" pitchFamily="65" charset="-120"/>
                <a:ea typeface="標楷體" pitchFamily="65" charset="-120"/>
              </a:rPr>
              <a:t>老人</a:t>
            </a:r>
            <a:r>
              <a:rPr lang="zh-TW" altLang="zh-TW" sz="2400" b="1" dirty="0" smtClean="0">
                <a:solidFill>
                  <a:srgbClr val="FF0000"/>
                </a:solidFill>
                <a:latin typeface="標楷體" pitchFamily="65" charset="-120"/>
                <a:ea typeface="標楷體" pitchFamily="65" charset="-120"/>
              </a:rPr>
              <a:t>防跌運動，</a:t>
            </a:r>
            <a:r>
              <a:rPr lang="zh-TW" altLang="zh-TW" sz="2400" b="1" smtClean="0">
                <a:solidFill>
                  <a:srgbClr val="FF0000"/>
                </a:solidFill>
                <a:latin typeface="標楷體" pitchFamily="65" charset="-120"/>
                <a:ea typeface="標楷體" pitchFamily="65" charset="-120"/>
              </a:rPr>
              <a:t>預防老人</a:t>
            </a:r>
            <a:r>
              <a:rPr lang="zh-TW" altLang="en-US" sz="2400" b="1" smtClean="0">
                <a:solidFill>
                  <a:srgbClr val="FF0000"/>
                </a:solidFill>
                <a:latin typeface="標楷體" pitchFamily="65" charset="-120"/>
                <a:ea typeface="標楷體" pitchFamily="65" charset="-120"/>
              </a:rPr>
              <a:t>運動傷害</a:t>
            </a:r>
            <a:r>
              <a:rPr lang="zh-TW" altLang="zh-TW" sz="2400" b="1" smtClean="0">
                <a:solidFill>
                  <a:srgbClr val="FF0000"/>
                </a:solidFill>
                <a:latin typeface="標楷體" pitchFamily="65" charset="-120"/>
                <a:ea typeface="標楷體" pitchFamily="65" charset="-120"/>
              </a:rPr>
              <a:t>的</a:t>
            </a:r>
            <a:r>
              <a:rPr lang="zh-TW" altLang="zh-TW" sz="2400" b="1" dirty="0" smtClean="0">
                <a:solidFill>
                  <a:srgbClr val="FF0000"/>
                </a:solidFill>
                <a:latin typeface="標楷體" pitchFamily="65" charset="-120"/>
                <a:ea typeface="標楷體" pitchFamily="65" charset="-120"/>
              </a:rPr>
              <a:t>事件發生並提供</a:t>
            </a:r>
            <a:r>
              <a:rPr lang="en-US" altLang="zh-TW" sz="2400" b="1" dirty="0" smtClean="0">
                <a:solidFill>
                  <a:srgbClr val="FF0000"/>
                </a:solidFill>
                <a:latin typeface="標楷體" pitchFamily="65" charset="-120"/>
                <a:ea typeface="標楷體" pitchFamily="65" charset="-120"/>
              </a:rPr>
              <a:t>I Walking</a:t>
            </a:r>
            <a:r>
              <a:rPr lang="zh-TW" altLang="en-US" sz="2400" b="1" dirty="0" smtClean="0">
                <a:solidFill>
                  <a:srgbClr val="FF0000"/>
                </a:solidFill>
                <a:latin typeface="標楷體" pitchFamily="65" charset="-120"/>
                <a:ea typeface="標楷體" pitchFamily="65" charset="-120"/>
              </a:rPr>
              <a:t>健康智慧手鍊持續檢測運動數據。</a:t>
            </a:r>
            <a:endParaRPr lang="zh-TW" altLang="en-US" sz="2400" b="1" dirty="0">
              <a:solidFill>
                <a:srgbClr val="FF0000"/>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3"/>
          <p:cNvGrpSpPr/>
          <p:nvPr/>
        </p:nvGrpSpPr>
        <p:grpSpPr>
          <a:xfrm>
            <a:off x="755576" y="980728"/>
            <a:ext cx="7632848" cy="5760640"/>
            <a:chOff x="378860" y="260648"/>
            <a:chExt cx="8081572" cy="6120680"/>
          </a:xfrm>
        </p:grpSpPr>
        <p:grpSp>
          <p:nvGrpSpPr>
            <p:cNvPr id="3" name="群組 12"/>
            <p:cNvGrpSpPr/>
            <p:nvPr/>
          </p:nvGrpSpPr>
          <p:grpSpPr>
            <a:xfrm>
              <a:off x="467544" y="260648"/>
              <a:ext cx="7949555" cy="1482093"/>
              <a:chOff x="467544" y="260648"/>
              <a:chExt cx="7949555" cy="1482093"/>
            </a:xfrm>
          </p:grpSpPr>
          <p:pic>
            <p:nvPicPr>
              <p:cNvPr id="11266" name="Picture 2" descr="F:\104.08.18 i-walking\IMAG3125.jpg"/>
              <p:cNvPicPr>
                <a:picLocks noChangeAspect="1" noChangeArrowheads="1"/>
              </p:cNvPicPr>
              <p:nvPr/>
            </p:nvPicPr>
            <p:blipFill>
              <a:blip r:embed="rId2" cstate="print"/>
              <a:srcRect/>
              <a:stretch>
                <a:fillRect/>
              </a:stretch>
            </p:blipFill>
            <p:spPr bwMode="auto">
              <a:xfrm>
                <a:off x="5796136" y="260648"/>
                <a:ext cx="2620963" cy="1482093"/>
              </a:xfrm>
              <a:prstGeom prst="rect">
                <a:avLst/>
              </a:prstGeom>
              <a:noFill/>
            </p:spPr>
          </p:pic>
          <p:pic>
            <p:nvPicPr>
              <p:cNvPr id="11267" name="Picture 3" descr="F:\104.08.18 i-walking\IMAG3123.jpg"/>
              <p:cNvPicPr>
                <a:picLocks noChangeAspect="1" noChangeArrowheads="1"/>
              </p:cNvPicPr>
              <p:nvPr/>
            </p:nvPicPr>
            <p:blipFill>
              <a:blip r:embed="rId3" cstate="print"/>
              <a:srcRect/>
              <a:stretch>
                <a:fillRect/>
              </a:stretch>
            </p:blipFill>
            <p:spPr bwMode="auto">
              <a:xfrm>
                <a:off x="3131840" y="260648"/>
                <a:ext cx="2620963" cy="1482093"/>
              </a:xfrm>
              <a:prstGeom prst="rect">
                <a:avLst/>
              </a:prstGeom>
              <a:noFill/>
            </p:spPr>
          </p:pic>
          <p:pic>
            <p:nvPicPr>
              <p:cNvPr id="11268" name="Picture 4" descr="F:\104.08.18 i-walking\IMAG3124.jpg"/>
              <p:cNvPicPr>
                <a:picLocks noChangeAspect="1" noChangeArrowheads="1"/>
              </p:cNvPicPr>
              <p:nvPr/>
            </p:nvPicPr>
            <p:blipFill>
              <a:blip r:embed="rId4" cstate="print"/>
              <a:srcRect/>
              <a:stretch>
                <a:fillRect/>
              </a:stretch>
            </p:blipFill>
            <p:spPr bwMode="auto">
              <a:xfrm>
                <a:off x="467544" y="260648"/>
                <a:ext cx="2620963" cy="1482093"/>
              </a:xfrm>
              <a:prstGeom prst="rect">
                <a:avLst/>
              </a:prstGeom>
              <a:noFill/>
            </p:spPr>
          </p:pic>
        </p:grpSp>
        <p:grpSp>
          <p:nvGrpSpPr>
            <p:cNvPr id="4" name="群組 11"/>
            <p:cNvGrpSpPr/>
            <p:nvPr/>
          </p:nvGrpSpPr>
          <p:grpSpPr>
            <a:xfrm>
              <a:off x="395536" y="4869160"/>
              <a:ext cx="8043042" cy="1512168"/>
              <a:chOff x="417390" y="1772816"/>
              <a:chExt cx="8043042" cy="1512168"/>
            </a:xfrm>
          </p:grpSpPr>
          <p:pic>
            <p:nvPicPr>
              <p:cNvPr id="11269" name="Picture 5" descr="F:\104.08.18 i-walking\IMAG3138.jpg"/>
              <p:cNvPicPr>
                <a:picLocks noChangeAspect="1" noChangeArrowheads="1"/>
              </p:cNvPicPr>
              <p:nvPr/>
            </p:nvPicPr>
            <p:blipFill>
              <a:blip r:embed="rId5" cstate="print"/>
              <a:srcRect/>
              <a:stretch>
                <a:fillRect/>
              </a:stretch>
            </p:blipFill>
            <p:spPr bwMode="auto">
              <a:xfrm>
                <a:off x="3131840" y="1772816"/>
                <a:ext cx="2674150" cy="1512168"/>
              </a:xfrm>
              <a:prstGeom prst="rect">
                <a:avLst/>
              </a:prstGeom>
              <a:noFill/>
            </p:spPr>
          </p:pic>
          <p:pic>
            <p:nvPicPr>
              <p:cNvPr id="11270" name="Picture 6" descr="F:\104.08.18 i-walking\IMAG3157.jpg"/>
              <p:cNvPicPr>
                <a:picLocks noChangeAspect="1" noChangeArrowheads="1"/>
              </p:cNvPicPr>
              <p:nvPr/>
            </p:nvPicPr>
            <p:blipFill>
              <a:blip r:embed="rId6" cstate="print"/>
              <a:srcRect/>
              <a:stretch>
                <a:fillRect/>
              </a:stretch>
            </p:blipFill>
            <p:spPr bwMode="auto">
              <a:xfrm>
                <a:off x="417390" y="1772816"/>
                <a:ext cx="2674150" cy="1512168"/>
              </a:xfrm>
              <a:prstGeom prst="rect">
                <a:avLst/>
              </a:prstGeom>
              <a:noFill/>
            </p:spPr>
          </p:pic>
          <p:pic>
            <p:nvPicPr>
              <p:cNvPr id="11271" name="Picture 7" descr="F:\104.08.18 i-walking\IMAG3168.jpg"/>
              <p:cNvPicPr>
                <a:picLocks noChangeAspect="1" noChangeArrowheads="1"/>
              </p:cNvPicPr>
              <p:nvPr/>
            </p:nvPicPr>
            <p:blipFill>
              <a:blip r:embed="rId7" cstate="print"/>
              <a:srcRect/>
              <a:stretch>
                <a:fillRect/>
              </a:stretch>
            </p:blipFill>
            <p:spPr bwMode="auto">
              <a:xfrm>
                <a:off x="5868144" y="1772816"/>
                <a:ext cx="2592288" cy="1465878"/>
              </a:xfrm>
              <a:prstGeom prst="rect">
                <a:avLst/>
              </a:prstGeom>
              <a:noFill/>
            </p:spPr>
          </p:pic>
        </p:grpSp>
        <p:grpSp>
          <p:nvGrpSpPr>
            <p:cNvPr id="5" name="群組 10"/>
            <p:cNvGrpSpPr/>
            <p:nvPr/>
          </p:nvGrpSpPr>
          <p:grpSpPr>
            <a:xfrm>
              <a:off x="5796136" y="1772816"/>
              <a:ext cx="2664296" cy="3024336"/>
              <a:chOff x="395536" y="3356992"/>
              <a:chExt cx="2664296" cy="3090772"/>
            </a:xfrm>
          </p:grpSpPr>
          <p:pic>
            <p:nvPicPr>
              <p:cNvPr id="11272" name="Picture 8" descr="F:\104.08.18 i-walking\IMAG3199.jpg"/>
              <p:cNvPicPr>
                <a:picLocks noChangeAspect="1" noChangeArrowheads="1"/>
              </p:cNvPicPr>
              <p:nvPr/>
            </p:nvPicPr>
            <p:blipFill>
              <a:blip r:embed="rId8" cstate="print"/>
              <a:srcRect/>
              <a:stretch>
                <a:fillRect/>
              </a:stretch>
            </p:blipFill>
            <p:spPr bwMode="auto">
              <a:xfrm>
                <a:off x="395536" y="3356992"/>
                <a:ext cx="2664295" cy="1506596"/>
              </a:xfrm>
              <a:prstGeom prst="rect">
                <a:avLst/>
              </a:prstGeom>
              <a:noFill/>
            </p:spPr>
          </p:pic>
          <p:pic>
            <p:nvPicPr>
              <p:cNvPr id="11273" name="Picture 9" descr="F:\104.08.18 i-walking\IMAG3236.jpg"/>
              <p:cNvPicPr>
                <a:picLocks noChangeAspect="1" noChangeArrowheads="1"/>
              </p:cNvPicPr>
              <p:nvPr/>
            </p:nvPicPr>
            <p:blipFill>
              <a:blip r:embed="rId9" cstate="print"/>
              <a:srcRect/>
              <a:stretch>
                <a:fillRect/>
              </a:stretch>
            </p:blipFill>
            <p:spPr bwMode="auto">
              <a:xfrm>
                <a:off x="395537" y="4941169"/>
                <a:ext cx="2664295" cy="1506595"/>
              </a:xfrm>
              <a:prstGeom prst="rect">
                <a:avLst/>
              </a:prstGeom>
              <a:noFill/>
            </p:spPr>
          </p:pic>
        </p:grpSp>
        <p:pic>
          <p:nvPicPr>
            <p:cNvPr id="11274" name="Picture 10" descr="F:\104.08.18 i-walking\IMAG3224.jpg"/>
            <p:cNvPicPr>
              <a:picLocks noChangeAspect="1" noChangeArrowheads="1"/>
            </p:cNvPicPr>
            <p:nvPr/>
          </p:nvPicPr>
          <p:blipFill>
            <a:blip r:embed="rId10" cstate="print"/>
            <a:srcRect/>
            <a:stretch>
              <a:fillRect/>
            </a:stretch>
          </p:blipFill>
          <p:spPr bwMode="auto">
            <a:xfrm>
              <a:off x="378860" y="1772816"/>
              <a:ext cx="5348300" cy="3024336"/>
            </a:xfrm>
            <a:prstGeom prst="rect">
              <a:avLst/>
            </a:prstGeom>
            <a:noFill/>
          </p:spPr>
        </p:pic>
      </p:grpSp>
      <p:sp>
        <p:nvSpPr>
          <p:cNvPr id="15" name="矩形 14"/>
          <p:cNvSpPr/>
          <p:nvPr/>
        </p:nvSpPr>
        <p:spPr>
          <a:xfrm>
            <a:off x="827584" y="116632"/>
            <a:ext cx="7488832" cy="830997"/>
          </a:xfrm>
          <a:prstGeom prst="rect">
            <a:avLst/>
          </a:prstGeom>
        </p:spPr>
        <p:txBody>
          <a:bodyPr wrap="square">
            <a:spAutoFit/>
          </a:bodyPr>
          <a:lstStyle/>
          <a:p>
            <a:r>
              <a:rPr lang="zh-TW" altLang="en-US" sz="2400" b="1" dirty="0" smtClean="0">
                <a:solidFill>
                  <a:srgbClr val="FF0000"/>
                </a:solidFill>
                <a:latin typeface="標楷體" pitchFamily="65" charset="-120"/>
                <a:ea typeface="標楷體" pitchFamily="65" charset="-120"/>
              </a:rPr>
              <a:t>持續</a:t>
            </a:r>
            <a:r>
              <a:rPr lang="en-US" altLang="zh-TW" sz="2400" b="1" dirty="0" smtClean="0">
                <a:solidFill>
                  <a:srgbClr val="FF0000"/>
                </a:solidFill>
                <a:latin typeface="標楷體" pitchFamily="65" charset="-120"/>
                <a:ea typeface="標楷體" pitchFamily="65" charset="-120"/>
              </a:rPr>
              <a:t>12</a:t>
            </a:r>
            <a:r>
              <a:rPr lang="zh-TW" altLang="en-US" sz="2400" b="1" dirty="0" smtClean="0">
                <a:solidFill>
                  <a:srgbClr val="FF0000"/>
                </a:solidFill>
                <a:latin typeface="標楷體" pitchFamily="65" charset="-120"/>
                <a:ea typeface="標楷體" pitchFamily="65" charset="-120"/>
              </a:rPr>
              <a:t>周進行</a:t>
            </a:r>
            <a:r>
              <a:rPr lang="en-US" altLang="zh-TW" sz="2400" b="1" dirty="0" smtClean="0">
                <a:solidFill>
                  <a:srgbClr val="FF0000"/>
                </a:solidFill>
                <a:latin typeface="標楷體" pitchFamily="65" charset="-120"/>
                <a:ea typeface="標楷體" pitchFamily="65" charset="-120"/>
              </a:rPr>
              <a:t>I Walking</a:t>
            </a:r>
            <a:r>
              <a:rPr lang="zh-TW" altLang="en-US" sz="2400" b="1" dirty="0" smtClean="0">
                <a:solidFill>
                  <a:srgbClr val="FF0000"/>
                </a:solidFill>
                <a:latin typeface="標楷體" pitchFamily="65" charset="-120"/>
                <a:ea typeface="標楷體" pitchFamily="65" charset="-120"/>
              </a:rPr>
              <a:t>健康智慧手鍊</a:t>
            </a:r>
            <a:endParaRPr lang="en-US" altLang="zh-TW" sz="2400" b="1" dirty="0" smtClean="0">
              <a:solidFill>
                <a:srgbClr val="FF0000"/>
              </a:solidFill>
              <a:latin typeface="標楷體" pitchFamily="65" charset="-120"/>
              <a:ea typeface="標楷體" pitchFamily="65" charset="-120"/>
            </a:endParaRPr>
          </a:p>
          <a:p>
            <a:r>
              <a:rPr lang="zh-TW" altLang="en-US" sz="2400" b="1" dirty="0" smtClean="0">
                <a:solidFill>
                  <a:srgbClr val="FF0000"/>
                </a:solidFill>
                <a:latin typeface="標楷體" pitchFamily="65" charset="-120"/>
                <a:ea typeface="標楷體" pitchFamily="65" charset="-120"/>
              </a:rPr>
              <a:t>                    自主運動數據檢測及評比         </a:t>
            </a:r>
            <a:endParaRPr lang="zh-TW" altLang="en-US" sz="2400" b="1" dirty="0">
              <a:solidFill>
                <a:srgbClr val="FF0000"/>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1"/>
          <p:cNvGrpSpPr/>
          <p:nvPr/>
        </p:nvGrpSpPr>
        <p:grpSpPr>
          <a:xfrm>
            <a:off x="467544" y="980728"/>
            <a:ext cx="7776864" cy="5544616"/>
            <a:chOff x="467544" y="260648"/>
            <a:chExt cx="8211945" cy="6264696"/>
          </a:xfrm>
        </p:grpSpPr>
        <p:grpSp>
          <p:nvGrpSpPr>
            <p:cNvPr id="3" name="群組 10"/>
            <p:cNvGrpSpPr/>
            <p:nvPr/>
          </p:nvGrpSpPr>
          <p:grpSpPr>
            <a:xfrm>
              <a:off x="467544" y="260648"/>
              <a:ext cx="8170885" cy="3096344"/>
              <a:chOff x="467544" y="476672"/>
              <a:chExt cx="8170885" cy="3096344"/>
            </a:xfrm>
          </p:grpSpPr>
          <p:pic>
            <p:nvPicPr>
              <p:cNvPr id="12290" name="Picture 2" descr="F:\104.09.08長者體適能檢測\IMAG5600.jpg"/>
              <p:cNvPicPr>
                <a:picLocks noChangeAspect="1" noChangeArrowheads="1"/>
              </p:cNvPicPr>
              <p:nvPr/>
            </p:nvPicPr>
            <p:blipFill>
              <a:blip r:embed="rId2" cstate="print"/>
              <a:srcRect/>
              <a:stretch>
                <a:fillRect/>
              </a:stretch>
            </p:blipFill>
            <p:spPr bwMode="auto">
              <a:xfrm>
                <a:off x="467544" y="476672"/>
                <a:ext cx="2664296" cy="1506595"/>
              </a:xfrm>
              <a:prstGeom prst="rect">
                <a:avLst/>
              </a:prstGeom>
              <a:noFill/>
            </p:spPr>
          </p:pic>
          <p:pic>
            <p:nvPicPr>
              <p:cNvPr id="12291" name="Picture 3" descr="F:\104.09.08長者體適能檢測\IMAG5574.jpg"/>
              <p:cNvPicPr>
                <a:picLocks noChangeAspect="1" noChangeArrowheads="1"/>
              </p:cNvPicPr>
              <p:nvPr/>
            </p:nvPicPr>
            <p:blipFill>
              <a:blip r:embed="rId3" cstate="print"/>
              <a:srcRect/>
              <a:stretch>
                <a:fillRect/>
              </a:stretch>
            </p:blipFill>
            <p:spPr bwMode="auto">
              <a:xfrm>
                <a:off x="3203848" y="476672"/>
                <a:ext cx="2664296" cy="1506596"/>
              </a:xfrm>
              <a:prstGeom prst="rect">
                <a:avLst/>
              </a:prstGeom>
              <a:noFill/>
            </p:spPr>
          </p:pic>
          <p:pic>
            <p:nvPicPr>
              <p:cNvPr id="12292" name="Picture 4" descr="F:\104.09.08長者體適能檢測\IMAG5586.jpg"/>
              <p:cNvPicPr>
                <a:picLocks noChangeAspect="1" noChangeArrowheads="1"/>
              </p:cNvPicPr>
              <p:nvPr/>
            </p:nvPicPr>
            <p:blipFill>
              <a:blip r:embed="rId4" cstate="print"/>
              <a:srcRect/>
              <a:stretch>
                <a:fillRect/>
              </a:stretch>
            </p:blipFill>
            <p:spPr bwMode="auto">
              <a:xfrm>
                <a:off x="5940152" y="476672"/>
                <a:ext cx="2698277" cy="1525811"/>
              </a:xfrm>
              <a:prstGeom prst="rect">
                <a:avLst/>
              </a:prstGeom>
              <a:noFill/>
            </p:spPr>
          </p:pic>
          <p:pic>
            <p:nvPicPr>
              <p:cNvPr id="12293" name="Picture 5" descr="F:\104.09.08長者體適能檢測\IMAG5593.jpg"/>
              <p:cNvPicPr>
                <a:picLocks noChangeAspect="1" noChangeArrowheads="1"/>
              </p:cNvPicPr>
              <p:nvPr/>
            </p:nvPicPr>
            <p:blipFill>
              <a:blip r:embed="rId5" cstate="print"/>
              <a:srcRect/>
              <a:stretch>
                <a:fillRect/>
              </a:stretch>
            </p:blipFill>
            <p:spPr bwMode="auto">
              <a:xfrm>
                <a:off x="467544" y="2060848"/>
                <a:ext cx="2674150" cy="1512168"/>
              </a:xfrm>
              <a:prstGeom prst="rect">
                <a:avLst/>
              </a:prstGeom>
              <a:noFill/>
            </p:spPr>
          </p:pic>
          <p:pic>
            <p:nvPicPr>
              <p:cNvPr id="12294" name="Picture 6" descr="F:\104.09.08長者體適能檢測\IMAG5600.jpg"/>
              <p:cNvPicPr>
                <a:picLocks noChangeAspect="1" noChangeArrowheads="1"/>
              </p:cNvPicPr>
              <p:nvPr/>
            </p:nvPicPr>
            <p:blipFill>
              <a:blip r:embed="rId6" cstate="print"/>
              <a:srcRect/>
              <a:stretch>
                <a:fillRect/>
              </a:stretch>
            </p:blipFill>
            <p:spPr bwMode="auto">
              <a:xfrm>
                <a:off x="3203848" y="2060848"/>
                <a:ext cx="2674150" cy="1512168"/>
              </a:xfrm>
              <a:prstGeom prst="rect">
                <a:avLst/>
              </a:prstGeom>
              <a:noFill/>
            </p:spPr>
          </p:pic>
          <p:pic>
            <p:nvPicPr>
              <p:cNvPr id="12295" name="Picture 7" descr="F:\104.09.08長者體適能檢測\IMAG5604.jpg"/>
              <p:cNvPicPr>
                <a:picLocks noChangeAspect="1" noChangeArrowheads="1"/>
              </p:cNvPicPr>
              <p:nvPr/>
            </p:nvPicPr>
            <p:blipFill>
              <a:blip r:embed="rId7" cstate="print"/>
              <a:srcRect/>
              <a:stretch>
                <a:fillRect/>
              </a:stretch>
            </p:blipFill>
            <p:spPr bwMode="auto">
              <a:xfrm>
                <a:off x="5940152" y="2060848"/>
                <a:ext cx="2664296" cy="1506596"/>
              </a:xfrm>
              <a:prstGeom prst="rect">
                <a:avLst/>
              </a:prstGeom>
              <a:noFill/>
            </p:spPr>
          </p:pic>
        </p:grpSp>
        <p:pic>
          <p:nvPicPr>
            <p:cNvPr id="12296" name="Picture 8" descr="F:\104.09.08長者體適能檢測\IMAG5608.jpg"/>
            <p:cNvPicPr>
              <a:picLocks noChangeAspect="1" noChangeArrowheads="1"/>
            </p:cNvPicPr>
            <p:nvPr/>
          </p:nvPicPr>
          <p:blipFill>
            <a:blip r:embed="rId8" cstate="print"/>
            <a:srcRect/>
            <a:stretch>
              <a:fillRect/>
            </a:stretch>
          </p:blipFill>
          <p:spPr bwMode="auto">
            <a:xfrm>
              <a:off x="467544" y="3429000"/>
              <a:ext cx="2664296" cy="1506596"/>
            </a:xfrm>
            <a:prstGeom prst="rect">
              <a:avLst/>
            </a:prstGeom>
            <a:noFill/>
          </p:spPr>
        </p:pic>
        <p:pic>
          <p:nvPicPr>
            <p:cNvPr id="12297" name="Picture 9" descr="F:\104.09.08長者體適能檢測\IMAG5622.jpg"/>
            <p:cNvPicPr>
              <a:picLocks noChangeAspect="1" noChangeArrowheads="1"/>
            </p:cNvPicPr>
            <p:nvPr/>
          </p:nvPicPr>
          <p:blipFill>
            <a:blip r:embed="rId9" cstate="print"/>
            <a:srcRect/>
            <a:stretch>
              <a:fillRect/>
            </a:stretch>
          </p:blipFill>
          <p:spPr bwMode="auto">
            <a:xfrm>
              <a:off x="467544" y="5013176"/>
              <a:ext cx="2664296" cy="1506595"/>
            </a:xfrm>
            <a:prstGeom prst="rect">
              <a:avLst/>
            </a:prstGeom>
            <a:noFill/>
          </p:spPr>
        </p:pic>
        <p:pic>
          <p:nvPicPr>
            <p:cNvPr id="12298" name="Picture 10" descr="F:\104.09.08長者體適能檢測\IMAG5599.jpg"/>
            <p:cNvPicPr>
              <a:picLocks noChangeAspect="1" noChangeArrowheads="1"/>
            </p:cNvPicPr>
            <p:nvPr/>
          </p:nvPicPr>
          <p:blipFill>
            <a:blip r:embed="rId10" cstate="print"/>
            <a:srcRect/>
            <a:stretch>
              <a:fillRect/>
            </a:stretch>
          </p:blipFill>
          <p:spPr bwMode="auto">
            <a:xfrm>
              <a:off x="3203848" y="3429000"/>
              <a:ext cx="5475641" cy="3096344"/>
            </a:xfrm>
            <a:prstGeom prst="rect">
              <a:avLst/>
            </a:prstGeom>
            <a:noFill/>
          </p:spPr>
        </p:pic>
      </p:grpSp>
      <p:sp>
        <p:nvSpPr>
          <p:cNvPr id="13" name="矩形 12"/>
          <p:cNvSpPr/>
          <p:nvPr/>
        </p:nvSpPr>
        <p:spPr>
          <a:xfrm>
            <a:off x="827584" y="116632"/>
            <a:ext cx="7488832" cy="830997"/>
          </a:xfrm>
          <a:prstGeom prst="rect">
            <a:avLst/>
          </a:prstGeom>
        </p:spPr>
        <p:txBody>
          <a:bodyPr wrap="square">
            <a:spAutoFit/>
          </a:bodyPr>
          <a:lstStyle/>
          <a:p>
            <a:r>
              <a:rPr lang="zh-TW" altLang="en-US" sz="2400" b="1" dirty="0" smtClean="0">
                <a:solidFill>
                  <a:srgbClr val="FF0000"/>
                </a:solidFill>
                <a:latin typeface="標楷體" pitchFamily="65" charset="-120"/>
                <a:ea typeface="標楷體" pitchFamily="65" charset="-120"/>
              </a:rPr>
              <a:t>持續</a:t>
            </a:r>
            <a:r>
              <a:rPr lang="en-US" altLang="zh-TW" sz="2400" b="1" dirty="0" smtClean="0">
                <a:solidFill>
                  <a:srgbClr val="FF0000"/>
                </a:solidFill>
                <a:latin typeface="標楷體" pitchFamily="65" charset="-120"/>
                <a:ea typeface="標楷體" pitchFamily="65" charset="-120"/>
              </a:rPr>
              <a:t>12</a:t>
            </a:r>
            <a:r>
              <a:rPr lang="zh-TW" altLang="en-US" sz="2400" b="1" dirty="0" smtClean="0">
                <a:solidFill>
                  <a:srgbClr val="FF0000"/>
                </a:solidFill>
                <a:latin typeface="標楷體" pitchFamily="65" charset="-120"/>
                <a:ea typeface="標楷體" pitchFamily="65" charset="-120"/>
              </a:rPr>
              <a:t>周進行</a:t>
            </a:r>
            <a:r>
              <a:rPr lang="en-US" altLang="zh-TW" sz="2400" b="1" dirty="0" smtClean="0">
                <a:solidFill>
                  <a:srgbClr val="FF0000"/>
                </a:solidFill>
                <a:latin typeface="標楷體" pitchFamily="65" charset="-120"/>
                <a:ea typeface="標楷體" pitchFamily="65" charset="-120"/>
              </a:rPr>
              <a:t>I Walking</a:t>
            </a:r>
            <a:r>
              <a:rPr lang="zh-TW" altLang="en-US" sz="2400" b="1" dirty="0" smtClean="0">
                <a:solidFill>
                  <a:srgbClr val="FF0000"/>
                </a:solidFill>
                <a:latin typeface="標楷體" pitchFamily="65" charset="-120"/>
                <a:ea typeface="標楷體" pitchFamily="65" charset="-120"/>
              </a:rPr>
              <a:t>健康智慧手鍊</a:t>
            </a:r>
            <a:endParaRPr lang="en-US" altLang="zh-TW" sz="2400" b="1" dirty="0" smtClean="0">
              <a:solidFill>
                <a:srgbClr val="FF0000"/>
              </a:solidFill>
              <a:latin typeface="標楷體" pitchFamily="65" charset="-120"/>
              <a:ea typeface="標楷體" pitchFamily="65" charset="-120"/>
            </a:endParaRPr>
          </a:p>
          <a:p>
            <a:r>
              <a:rPr lang="zh-TW" altLang="en-US" sz="2400" b="1" dirty="0" smtClean="0">
                <a:solidFill>
                  <a:srgbClr val="FF0000"/>
                </a:solidFill>
                <a:latin typeface="標楷體" pitchFamily="65" charset="-120"/>
                <a:ea typeface="標楷體" pitchFamily="65" charset="-120"/>
              </a:rPr>
              <a:t>                運動數據檢測及體適能後測總評         </a:t>
            </a:r>
            <a:endParaRPr lang="zh-TW" altLang="en-US" sz="2400" b="1" dirty="0">
              <a:solidFill>
                <a:srgbClr val="FF0000"/>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2"/>
          <p:cNvSpPr>
            <a:spLocks noGrp="1" noChangeArrowheads="1"/>
          </p:cNvSpPr>
          <p:nvPr>
            <p:ph type="body" sz="half" idx="1"/>
          </p:nvPr>
        </p:nvSpPr>
        <p:spPr>
          <a:xfrm>
            <a:off x="323528" y="116632"/>
            <a:ext cx="8369545" cy="1728192"/>
          </a:xfrm>
          <a:ln/>
        </p:spPr>
        <p:txBody>
          <a:bodyPr/>
          <a:lstStyle/>
          <a:p>
            <a:pPr>
              <a:lnSpc>
                <a:spcPts val="3300"/>
              </a:lnSpc>
              <a:spcBef>
                <a:spcPct val="0"/>
              </a:spcBef>
              <a:buFontTx/>
              <a:buNone/>
            </a:pPr>
            <a:r>
              <a:rPr lang="zh-TW" altLang="zh-TW" sz="2000" b="1" dirty="0">
                <a:latin typeface="標楷體" pitchFamily="65" charset="-120"/>
                <a:ea typeface="標楷體" pitchFamily="65" charset="-120"/>
              </a:rPr>
              <a:t> </a:t>
            </a:r>
            <a:r>
              <a:rPr lang="en-US" altLang="zh-TW" sz="2000" b="1" dirty="0" smtClean="0">
                <a:latin typeface="標楷體" pitchFamily="65" charset="-120"/>
                <a:ea typeface="標楷體" pitchFamily="65" charset="-120"/>
              </a:rPr>
              <a:t> </a:t>
            </a:r>
            <a:r>
              <a:rPr lang="zh-TW" altLang="zh-TW" sz="2000" b="1" dirty="0" smtClean="0">
                <a:latin typeface="標楷體" pitchFamily="65" charset="-120"/>
                <a:ea typeface="標楷體" pitchFamily="65" charset="-120"/>
              </a:rPr>
              <a:t>金華</a:t>
            </a:r>
            <a:r>
              <a:rPr lang="zh-TW" altLang="zh-TW" sz="2000" b="1" dirty="0">
                <a:latin typeface="標楷體" pitchFamily="65" charset="-120"/>
                <a:ea typeface="標楷體" pitchFamily="65" charset="-120"/>
              </a:rPr>
              <a:t>社區位於台灣南部的台南市南區，南區全區面積有</a:t>
            </a:r>
            <a:r>
              <a:rPr lang="en-US" altLang="zh-TW" sz="2000" b="1" dirty="0">
                <a:latin typeface="標楷體" pitchFamily="65" charset="-120"/>
                <a:ea typeface="標楷體" pitchFamily="65" charset="-120"/>
              </a:rPr>
              <a:t>28.0383</a:t>
            </a:r>
            <a:r>
              <a:rPr lang="zh-TW" altLang="zh-TW" sz="2000" b="1" dirty="0">
                <a:latin typeface="標楷體" pitchFamily="65" charset="-120"/>
                <a:ea typeface="標楷體" pitchFamily="65" charset="-120"/>
              </a:rPr>
              <a:t>平方公里，「金華社區」面積則為</a:t>
            </a:r>
            <a:r>
              <a:rPr lang="en-US" altLang="zh-TW" sz="2000" b="1" dirty="0">
                <a:latin typeface="標楷體" pitchFamily="65" charset="-120"/>
                <a:ea typeface="標楷體" pitchFamily="65" charset="-120"/>
              </a:rPr>
              <a:t>0.2796</a:t>
            </a:r>
            <a:r>
              <a:rPr lang="zh-TW" altLang="zh-TW" sz="2000" b="1" dirty="0">
                <a:latin typeface="標楷體" pitchFamily="65" charset="-120"/>
                <a:ea typeface="標楷體" pitchFamily="65" charset="-120"/>
              </a:rPr>
              <a:t>平方公里，社區地貌四方完整，交通便捷。</a:t>
            </a:r>
            <a:r>
              <a:rPr lang="en-US" altLang="zh-TW" sz="2000" b="1" dirty="0">
                <a:latin typeface="標楷體" pitchFamily="65" charset="-120"/>
                <a:ea typeface="標楷體" pitchFamily="65" charset="-120"/>
              </a:rPr>
              <a:t>2005</a:t>
            </a:r>
            <a:r>
              <a:rPr lang="zh-TW" altLang="zh-TW" sz="2000" b="1" dirty="0">
                <a:latin typeface="標楷體" pitchFamily="65" charset="-120"/>
                <a:ea typeface="標楷體" pitchFamily="65" charset="-120"/>
              </a:rPr>
              <a:t>年並榮獲社區營造最高榮譽—總統玉山獎的肯定，對增進社區生活品質的各項議題，居民都有濃厚的熱忱參與。</a:t>
            </a:r>
            <a:endParaRPr lang="zh-TW" altLang="zh-TW" sz="2000" b="1" dirty="0">
              <a:solidFill>
                <a:srgbClr val="0000FF"/>
              </a:solidFill>
              <a:latin typeface="標楷體" pitchFamily="65" charset="-120"/>
              <a:ea typeface="標楷體" pitchFamily="65" charset="-120"/>
            </a:endParaRPr>
          </a:p>
        </p:txBody>
      </p:sp>
      <p:graphicFrame>
        <p:nvGraphicFramePr>
          <p:cNvPr id="957444" name="Object 4"/>
          <p:cNvGraphicFramePr>
            <a:graphicFrameLocks noChangeAspect="1"/>
          </p:cNvGraphicFramePr>
          <p:nvPr>
            <p:ph sz="half" idx="2"/>
          </p:nvPr>
        </p:nvGraphicFramePr>
        <p:xfrm>
          <a:off x="1049147" y="1844824"/>
          <a:ext cx="7444519" cy="5013176"/>
        </p:xfrm>
        <a:graphic>
          <a:graphicData uri="http://schemas.openxmlformats.org/presentationml/2006/ole">
            <p:oleObj spid="_x0000_s1026" name="投影片" r:id="rId3" imgW="4571822" imgH="3428892" progId="PowerPoint.Slide.8">
              <p:embed/>
            </p:oleObj>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9"/>
          <p:cNvGrpSpPr/>
          <p:nvPr/>
        </p:nvGrpSpPr>
        <p:grpSpPr>
          <a:xfrm>
            <a:off x="755576" y="908720"/>
            <a:ext cx="7776864" cy="5847148"/>
            <a:chOff x="683568" y="260648"/>
            <a:chExt cx="8208912" cy="6279196"/>
          </a:xfrm>
        </p:grpSpPr>
        <p:pic>
          <p:nvPicPr>
            <p:cNvPr id="6148" name="Picture 4" descr="F:\104.08.19生命繪本\IMAG3240.jpg"/>
            <p:cNvPicPr>
              <a:picLocks noChangeAspect="1" noChangeArrowheads="1"/>
            </p:cNvPicPr>
            <p:nvPr/>
          </p:nvPicPr>
          <p:blipFill>
            <a:blip r:embed="rId2" cstate="print"/>
            <a:srcRect/>
            <a:stretch>
              <a:fillRect/>
            </a:stretch>
          </p:blipFill>
          <p:spPr bwMode="auto">
            <a:xfrm>
              <a:off x="683568" y="5013176"/>
              <a:ext cx="2699792" cy="1526668"/>
            </a:xfrm>
            <a:prstGeom prst="rect">
              <a:avLst/>
            </a:prstGeom>
            <a:noFill/>
          </p:spPr>
        </p:pic>
        <p:pic>
          <p:nvPicPr>
            <p:cNvPr id="6153" name="Picture 9" descr="F:\104.08.19生命繪本\IMAG3245.jpg"/>
            <p:cNvPicPr>
              <a:picLocks noChangeAspect="1" noChangeArrowheads="1"/>
            </p:cNvPicPr>
            <p:nvPr/>
          </p:nvPicPr>
          <p:blipFill>
            <a:blip r:embed="rId3" cstate="print"/>
            <a:srcRect/>
            <a:stretch>
              <a:fillRect/>
            </a:stretch>
          </p:blipFill>
          <p:spPr bwMode="auto">
            <a:xfrm>
              <a:off x="683568" y="3429000"/>
              <a:ext cx="2699792" cy="1526668"/>
            </a:xfrm>
            <a:prstGeom prst="rect">
              <a:avLst/>
            </a:prstGeom>
            <a:noFill/>
          </p:spPr>
        </p:pic>
        <p:grpSp>
          <p:nvGrpSpPr>
            <p:cNvPr id="3" name="群組 18"/>
            <p:cNvGrpSpPr/>
            <p:nvPr/>
          </p:nvGrpSpPr>
          <p:grpSpPr>
            <a:xfrm>
              <a:off x="683568" y="260648"/>
              <a:ext cx="8172400" cy="3110844"/>
              <a:chOff x="755576" y="692696"/>
              <a:chExt cx="8172400" cy="3110844"/>
            </a:xfrm>
          </p:grpSpPr>
          <p:pic>
            <p:nvPicPr>
              <p:cNvPr id="6147" name="Picture 3" descr="F:\104.08.19生命繪本\IMAG3239.jpg"/>
              <p:cNvPicPr>
                <a:picLocks noChangeAspect="1" noChangeArrowheads="1"/>
              </p:cNvPicPr>
              <p:nvPr/>
            </p:nvPicPr>
            <p:blipFill>
              <a:blip r:embed="rId4" cstate="print"/>
              <a:srcRect/>
              <a:stretch>
                <a:fillRect/>
              </a:stretch>
            </p:blipFill>
            <p:spPr bwMode="auto">
              <a:xfrm>
                <a:off x="755576" y="692696"/>
                <a:ext cx="2699792" cy="1526668"/>
              </a:xfrm>
              <a:prstGeom prst="rect">
                <a:avLst/>
              </a:prstGeom>
              <a:noFill/>
            </p:spPr>
          </p:pic>
          <p:pic>
            <p:nvPicPr>
              <p:cNvPr id="6151" name="Picture 7" descr="F:\104.08.19生命繪本\IMAG3243.jpg"/>
              <p:cNvPicPr>
                <a:picLocks noChangeAspect="1" noChangeArrowheads="1"/>
              </p:cNvPicPr>
              <p:nvPr/>
            </p:nvPicPr>
            <p:blipFill>
              <a:blip r:embed="rId5" cstate="print"/>
              <a:srcRect/>
              <a:stretch>
                <a:fillRect/>
              </a:stretch>
            </p:blipFill>
            <p:spPr bwMode="auto">
              <a:xfrm>
                <a:off x="6228184" y="692696"/>
                <a:ext cx="2699792" cy="1526668"/>
              </a:xfrm>
              <a:prstGeom prst="rect">
                <a:avLst/>
              </a:prstGeom>
              <a:noFill/>
            </p:spPr>
          </p:pic>
          <p:pic>
            <p:nvPicPr>
              <p:cNvPr id="6152" name="Picture 8" descr="F:\104.08.19生命繪本\IMAG3244.jpg"/>
              <p:cNvPicPr>
                <a:picLocks noChangeAspect="1" noChangeArrowheads="1"/>
              </p:cNvPicPr>
              <p:nvPr/>
            </p:nvPicPr>
            <p:blipFill>
              <a:blip r:embed="rId6" cstate="print"/>
              <a:srcRect/>
              <a:stretch>
                <a:fillRect/>
              </a:stretch>
            </p:blipFill>
            <p:spPr bwMode="auto">
              <a:xfrm>
                <a:off x="755576" y="2276872"/>
                <a:ext cx="2699792" cy="1526668"/>
              </a:xfrm>
              <a:prstGeom prst="rect">
                <a:avLst/>
              </a:prstGeom>
              <a:noFill/>
            </p:spPr>
          </p:pic>
          <p:pic>
            <p:nvPicPr>
              <p:cNvPr id="6155" name="Picture 11" descr="F:\104.08.19生命繪本\IMAG3247.jpg"/>
              <p:cNvPicPr>
                <a:picLocks noChangeAspect="1" noChangeArrowheads="1"/>
              </p:cNvPicPr>
              <p:nvPr/>
            </p:nvPicPr>
            <p:blipFill>
              <a:blip r:embed="rId7" cstate="print"/>
              <a:srcRect/>
              <a:stretch>
                <a:fillRect/>
              </a:stretch>
            </p:blipFill>
            <p:spPr bwMode="auto">
              <a:xfrm>
                <a:off x="6228184" y="2276872"/>
                <a:ext cx="2699792" cy="1526668"/>
              </a:xfrm>
              <a:prstGeom prst="rect">
                <a:avLst/>
              </a:prstGeom>
              <a:noFill/>
            </p:spPr>
          </p:pic>
          <p:pic>
            <p:nvPicPr>
              <p:cNvPr id="6157" name="Picture 13" descr="F:\104.08.19生命繪本\IMAG3249.jpg"/>
              <p:cNvPicPr>
                <a:picLocks noChangeAspect="1" noChangeArrowheads="1"/>
              </p:cNvPicPr>
              <p:nvPr/>
            </p:nvPicPr>
            <p:blipFill>
              <a:blip r:embed="rId8" cstate="print"/>
              <a:srcRect/>
              <a:stretch>
                <a:fillRect/>
              </a:stretch>
            </p:blipFill>
            <p:spPr bwMode="auto">
              <a:xfrm>
                <a:off x="3491880" y="2276872"/>
                <a:ext cx="2699792" cy="1526668"/>
              </a:xfrm>
              <a:prstGeom prst="rect">
                <a:avLst/>
              </a:prstGeom>
              <a:noFill/>
            </p:spPr>
          </p:pic>
          <p:pic>
            <p:nvPicPr>
              <p:cNvPr id="6159" name="Picture 15" descr="F:\104.08.19生命繪本\IMAG3251.jpg"/>
              <p:cNvPicPr>
                <a:picLocks noChangeAspect="1" noChangeArrowheads="1"/>
              </p:cNvPicPr>
              <p:nvPr/>
            </p:nvPicPr>
            <p:blipFill>
              <a:blip r:embed="rId9" cstate="print"/>
              <a:srcRect/>
              <a:stretch>
                <a:fillRect/>
              </a:stretch>
            </p:blipFill>
            <p:spPr bwMode="auto">
              <a:xfrm>
                <a:off x="3491880" y="692696"/>
                <a:ext cx="2699792" cy="1526668"/>
              </a:xfrm>
              <a:prstGeom prst="rect">
                <a:avLst/>
              </a:prstGeom>
              <a:noFill/>
            </p:spPr>
          </p:pic>
        </p:grpSp>
        <p:pic>
          <p:nvPicPr>
            <p:cNvPr id="6161" name="Picture 17" descr="F:\104.08.26生命繪本\IMAG4115.jpg"/>
            <p:cNvPicPr>
              <a:picLocks noChangeAspect="1" noChangeArrowheads="1"/>
            </p:cNvPicPr>
            <p:nvPr/>
          </p:nvPicPr>
          <p:blipFill>
            <a:blip r:embed="rId10" cstate="print"/>
            <a:srcRect/>
            <a:stretch>
              <a:fillRect/>
            </a:stretch>
          </p:blipFill>
          <p:spPr bwMode="auto">
            <a:xfrm>
              <a:off x="3419872" y="3429000"/>
              <a:ext cx="5472608" cy="3094629"/>
            </a:xfrm>
            <a:prstGeom prst="rect">
              <a:avLst/>
            </a:prstGeom>
            <a:noFill/>
          </p:spPr>
        </p:pic>
      </p:grpSp>
      <p:sp>
        <p:nvSpPr>
          <p:cNvPr id="21" name="矩形 20"/>
          <p:cNvSpPr/>
          <p:nvPr/>
        </p:nvSpPr>
        <p:spPr>
          <a:xfrm>
            <a:off x="683568" y="116632"/>
            <a:ext cx="7848872" cy="830997"/>
          </a:xfrm>
          <a:prstGeom prst="rect">
            <a:avLst/>
          </a:prstGeom>
        </p:spPr>
        <p:txBody>
          <a:bodyPr wrap="square">
            <a:spAutoFit/>
          </a:bodyPr>
          <a:lstStyle/>
          <a:p>
            <a:r>
              <a:rPr lang="zh-TW" altLang="en-US" sz="2400" b="1" dirty="0" smtClean="0">
                <a:solidFill>
                  <a:srgbClr val="FF0000"/>
                </a:solidFill>
                <a:latin typeface="標楷體" pitchFamily="65" charset="-120"/>
                <a:ea typeface="標楷體" pitchFamily="65" charset="-120"/>
              </a:rPr>
              <a:t>中華醫事大學長期照護系陳美珠主任指導</a:t>
            </a:r>
            <a:endParaRPr lang="en-US" altLang="zh-TW" sz="2400" b="1" dirty="0" smtClean="0">
              <a:solidFill>
                <a:srgbClr val="FF0000"/>
              </a:solidFill>
              <a:latin typeface="標楷體" pitchFamily="65" charset="-120"/>
              <a:ea typeface="標楷體" pitchFamily="65" charset="-120"/>
            </a:endParaRPr>
          </a:p>
          <a:p>
            <a:r>
              <a:rPr lang="zh-TW" altLang="en-US" sz="2400" b="1" dirty="0" smtClean="0">
                <a:solidFill>
                  <a:srgbClr val="FF0000"/>
                </a:solidFill>
                <a:latin typeface="標楷體" pitchFamily="65" charset="-120"/>
                <a:ea typeface="標楷體" pitchFamily="65" charset="-120"/>
              </a:rPr>
              <a:t>                    讓人非常感動的生命繪本製作</a:t>
            </a:r>
            <a:endParaRPr lang="zh-TW" altLang="en-US" sz="2400" b="1" dirty="0">
              <a:solidFill>
                <a:srgbClr val="FF0000"/>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22"/>
          <p:cNvGrpSpPr/>
          <p:nvPr/>
        </p:nvGrpSpPr>
        <p:grpSpPr>
          <a:xfrm>
            <a:off x="827584" y="980728"/>
            <a:ext cx="7704856" cy="5742146"/>
            <a:chOff x="467544" y="423158"/>
            <a:chExt cx="8208912" cy="6318210"/>
          </a:xfrm>
        </p:grpSpPr>
        <p:pic>
          <p:nvPicPr>
            <p:cNvPr id="7182" name="Picture 14" descr="F:\104.09.09生命繪本~陳美珠老師\IMAG5650.jpg"/>
            <p:cNvPicPr>
              <a:picLocks noChangeAspect="1" noChangeArrowheads="1"/>
            </p:cNvPicPr>
            <p:nvPr/>
          </p:nvPicPr>
          <p:blipFill>
            <a:blip r:embed="rId2" cstate="print"/>
            <a:srcRect/>
            <a:stretch>
              <a:fillRect/>
            </a:stretch>
          </p:blipFill>
          <p:spPr bwMode="auto">
            <a:xfrm>
              <a:off x="3275856" y="455455"/>
              <a:ext cx="5328592" cy="3051699"/>
            </a:xfrm>
            <a:prstGeom prst="rect">
              <a:avLst/>
            </a:prstGeom>
            <a:noFill/>
          </p:spPr>
        </p:pic>
        <p:pic>
          <p:nvPicPr>
            <p:cNvPr id="7183" name="Picture 15" descr="F:\104.09.09生命繪本~陳美珠老師\IMAG5649.jpg"/>
            <p:cNvPicPr>
              <a:picLocks noChangeAspect="1" noChangeArrowheads="1"/>
            </p:cNvPicPr>
            <p:nvPr/>
          </p:nvPicPr>
          <p:blipFill>
            <a:blip r:embed="rId3" cstate="print"/>
            <a:srcRect/>
            <a:stretch>
              <a:fillRect/>
            </a:stretch>
          </p:blipFill>
          <p:spPr bwMode="auto">
            <a:xfrm>
              <a:off x="539552" y="1916832"/>
              <a:ext cx="2664296" cy="1575966"/>
            </a:xfrm>
            <a:prstGeom prst="rect">
              <a:avLst/>
            </a:prstGeom>
            <a:noFill/>
          </p:spPr>
        </p:pic>
        <p:pic>
          <p:nvPicPr>
            <p:cNvPr id="7184" name="Picture 16" descr="F:\104.09.09生命繪本~陳美珠老師\IMAG5660.jpg"/>
            <p:cNvPicPr>
              <a:picLocks noChangeAspect="1" noChangeArrowheads="1"/>
            </p:cNvPicPr>
            <p:nvPr/>
          </p:nvPicPr>
          <p:blipFill>
            <a:blip r:embed="rId4" cstate="print"/>
            <a:srcRect/>
            <a:stretch>
              <a:fillRect/>
            </a:stretch>
          </p:blipFill>
          <p:spPr bwMode="auto">
            <a:xfrm>
              <a:off x="539552" y="423158"/>
              <a:ext cx="2664296" cy="1446199"/>
            </a:xfrm>
            <a:prstGeom prst="rect">
              <a:avLst/>
            </a:prstGeom>
            <a:noFill/>
          </p:spPr>
        </p:pic>
        <p:grpSp>
          <p:nvGrpSpPr>
            <p:cNvPr id="3" name="群組 21"/>
            <p:cNvGrpSpPr/>
            <p:nvPr/>
          </p:nvGrpSpPr>
          <p:grpSpPr>
            <a:xfrm>
              <a:off x="467544" y="3573016"/>
              <a:ext cx="8208912" cy="3168352"/>
              <a:chOff x="755576" y="404664"/>
              <a:chExt cx="8208912" cy="3168352"/>
            </a:xfrm>
          </p:grpSpPr>
          <p:pic>
            <p:nvPicPr>
              <p:cNvPr id="7170" name="Picture 2" descr="F:\104.08.26生命繪本\IMAG4114.jpg"/>
              <p:cNvPicPr>
                <a:picLocks noChangeAspect="1" noChangeArrowheads="1"/>
              </p:cNvPicPr>
              <p:nvPr/>
            </p:nvPicPr>
            <p:blipFill>
              <a:blip r:embed="rId5" cstate="print"/>
              <a:srcRect/>
              <a:stretch>
                <a:fillRect/>
              </a:stretch>
            </p:blipFill>
            <p:spPr bwMode="auto">
              <a:xfrm>
                <a:off x="755576" y="404664"/>
                <a:ext cx="2703000" cy="1550565"/>
              </a:xfrm>
              <a:prstGeom prst="rect">
                <a:avLst/>
              </a:prstGeom>
              <a:noFill/>
            </p:spPr>
          </p:pic>
          <p:pic>
            <p:nvPicPr>
              <p:cNvPr id="7171" name="Picture 3" descr="F:\104.08.26生命繪本\IMAG4117.jpg"/>
              <p:cNvPicPr>
                <a:picLocks noChangeAspect="1" noChangeArrowheads="1"/>
              </p:cNvPicPr>
              <p:nvPr/>
            </p:nvPicPr>
            <p:blipFill>
              <a:blip r:embed="rId6" cstate="print"/>
              <a:srcRect/>
              <a:stretch>
                <a:fillRect/>
              </a:stretch>
            </p:blipFill>
            <p:spPr bwMode="auto">
              <a:xfrm>
                <a:off x="3491880" y="404664"/>
                <a:ext cx="2702999" cy="1550564"/>
              </a:xfrm>
              <a:prstGeom prst="rect">
                <a:avLst/>
              </a:prstGeom>
              <a:noFill/>
            </p:spPr>
          </p:pic>
          <p:pic>
            <p:nvPicPr>
              <p:cNvPr id="7174" name="Picture 6" descr="F:\104.08.26生命繪本\IMAG4125.jpg"/>
              <p:cNvPicPr>
                <a:picLocks noChangeAspect="1" noChangeArrowheads="1"/>
              </p:cNvPicPr>
              <p:nvPr/>
            </p:nvPicPr>
            <p:blipFill>
              <a:blip r:embed="rId7" cstate="print"/>
              <a:srcRect/>
              <a:stretch>
                <a:fillRect/>
              </a:stretch>
            </p:blipFill>
            <p:spPr bwMode="auto">
              <a:xfrm>
                <a:off x="6228184" y="404664"/>
                <a:ext cx="2696434" cy="1546798"/>
              </a:xfrm>
              <a:prstGeom prst="rect">
                <a:avLst/>
              </a:prstGeom>
              <a:noFill/>
            </p:spPr>
          </p:pic>
          <p:pic>
            <p:nvPicPr>
              <p:cNvPr id="7178" name="Picture 10" descr="F:\104.08.26生命繪本\IMAG4130.jpg"/>
              <p:cNvPicPr>
                <a:picLocks noChangeAspect="1" noChangeArrowheads="1"/>
              </p:cNvPicPr>
              <p:nvPr/>
            </p:nvPicPr>
            <p:blipFill>
              <a:blip r:embed="rId8" cstate="print"/>
              <a:srcRect/>
              <a:stretch>
                <a:fillRect/>
              </a:stretch>
            </p:blipFill>
            <p:spPr bwMode="auto">
              <a:xfrm>
                <a:off x="3491880" y="1988840"/>
                <a:ext cx="2664296" cy="1528362"/>
              </a:xfrm>
              <a:prstGeom prst="rect">
                <a:avLst/>
              </a:prstGeom>
              <a:noFill/>
            </p:spPr>
          </p:pic>
          <p:pic>
            <p:nvPicPr>
              <p:cNvPr id="7185" name="Picture 17" descr="F:\104.09.09生命繪本~陳美珠老師\IMAG5641.jpg"/>
              <p:cNvPicPr>
                <a:picLocks noChangeAspect="1" noChangeArrowheads="1"/>
              </p:cNvPicPr>
              <p:nvPr/>
            </p:nvPicPr>
            <p:blipFill>
              <a:blip r:embed="rId9" cstate="print"/>
              <a:srcRect/>
              <a:stretch>
                <a:fillRect/>
              </a:stretch>
            </p:blipFill>
            <p:spPr bwMode="auto">
              <a:xfrm>
                <a:off x="6228184" y="1988840"/>
                <a:ext cx="2736304" cy="1584176"/>
              </a:xfrm>
              <a:prstGeom prst="rect">
                <a:avLst/>
              </a:prstGeom>
              <a:noFill/>
            </p:spPr>
          </p:pic>
          <p:pic>
            <p:nvPicPr>
              <p:cNvPr id="7186" name="Picture 18" descr="F:\104.09.09生命繪本~陳美珠老師\IMAG5645.jpg"/>
              <p:cNvPicPr>
                <a:picLocks noChangeAspect="1" noChangeArrowheads="1"/>
              </p:cNvPicPr>
              <p:nvPr/>
            </p:nvPicPr>
            <p:blipFill>
              <a:blip r:embed="rId10" cstate="print"/>
              <a:srcRect/>
              <a:stretch>
                <a:fillRect/>
              </a:stretch>
            </p:blipFill>
            <p:spPr bwMode="auto">
              <a:xfrm>
                <a:off x="755576" y="1988840"/>
                <a:ext cx="2679328" cy="1515096"/>
              </a:xfrm>
              <a:prstGeom prst="rect">
                <a:avLst/>
              </a:prstGeom>
              <a:noFill/>
            </p:spPr>
          </p:pic>
        </p:grpSp>
      </p:grpSp>
      <p:sp>
        <p:nvSpPr>
          <p:cNvPr id="14" name="矩形 13"/>
          <p:cNvSpPr/>
          <p:nvPr/>
        </p:nvSpPr>
        <p:spPr>
          <a:xfrm>
            <a:off x="899592" y="116632"/>
            <a:ext cx="7488832" cy="830997"/>
          </a:xfrm>
          <a:prstGeom prst="rect">
            <a:avLst/>
          </a:prstGeom>
        </p:spPr>
        <p:txBody>
          <a:bodyPr wrap="square">
            <a:spAutoFit/>
          </a:bodyPr>
          <a:lstStyle/>
          <a:p>
            <a:r>
              <a:rPr lang="zh-TW" altLang="en-US" sz="2400" b="1" dirty="0" smtClean="0">
                <a:solidFill>
                  <a:srgbClr val="FF0000"/>
                </a:solidFill>
                <a:latin typeface="標楷體" pitchFamily="65" charset="-120"/>
                <a:ea typeface="標楷體" pitchFamily="65" charset="-120"/>
              </a:rPr>
              <a:t>中華醫</a:t>
            </a:r>
            <a:r>
              <a:rPr lang="zh-TW" altLang="en-US" sz="2400" b="1" smtClean="0">
                <a:solidFill>
                  <a:srgbClr val="FF0000"/>
                </a:solidFill>
                <a:latin typeface="標楷體" pitchFamily="65" charset="-120"/>
                <a:ea typeface="標楷體" pitchFamily="65" charset="-120"/>
              </a:rPr>
              <a:t>事大學長期照護系</a:t>
            </a:r>
            <a:r>
              <a:rPr lang="zh-TW" altLang="en-US" sz="2400" b="1" dirty="0" smtClean="0">
                <a:solidFill>
                  <a:srgbClr val="FF0000"/>
                </a:solidFill>
                <a:latin typeface="標楷體" pitchFamily="65" charset="-120"/>
                <a:ea typeface="標楷體" pitchFamily="65" charset="-120"/>
              </a:rPr>
              <a:t>陳美珠主任指導</a:t>
            </a:r>
            <a:endParaRPr lang="en-US" altLang="zh-TW" sz="2400" b="1" dirty="0" smtClean="0">
              <a:solidFill>
                <a:srgbClr val="FF0000"/>
              </a:solidFill>
              <a:latin typeface="標楷體" pitchFamily="65" charset="-120"/>
              <a:ea typeface="標楷體" pitchFamily="65" charset="-120"/>
            </a:endParaRPr>
          </a:p>
          <a:p>
            <a:r>
              <a:rPr lang="zh-TW" altLang="en-US" sz="2400" b="1" dirty="0" smtClean="0">
                <a:solidFill>
                  <a:srgbClr val="FF0000"/>
                </a:solidFill>
                <a:latin typeface="標楷體" pitchFamily="65" charset="-120"/>
                <a:ea typeface="標楷體" pitchFamily="65" charset="-120"/>
              </a:rPr>
              <a:t>                    讓人非常感動的生命繪本製作</a:t>
            </a:r>
            <a:endParaRPr lang="zh-TW" altLang="en-US" sz="2400" b="1" dirty="0">
              <a:solidFill>
                <a:srgbClr val="FF0000"/>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矩形 6"/>
          <p:cNvSpPr>
            <a:spLocks noChangeArrowheads="1"/>
          </p:cNvSpPr>
          <p:nvPr/>
        </p:nvSpPr>
        <p:spPr bwMode="auto">
          <a:xfrm>
            <a:off x="683568" y="6021288"/>
            <a:ext cx="7704137" cy="461963"/>
          </a:xfrm>
          <a:prstGeom prst="rect">
            <a:avLst/>
          </a:prstGeom>
          <a:noFill/>
          <a:ln w="9525">
            <a:noFill/>
            <a:miter lim="800000"/>
            <a:headEnd/>
            <a:tailEnd/>
          </a:ln>
        </p:spPr>
        <p:txBody>
          <a:bodyPr>
            <a:spAutoFit/>
          </a:bodyPr>
          <a:lstStyle/>
          <a:p>
            <a:r>
              <a:rPr lang="zh-TW" altLang="en-US" sz="2400" b="1" dirty="0">
                <a:solidFill>
                  <a:srgbClr val="FF0000"/>
                </a:solidFill>
                <a:latin typeface="標楷體" pitchFamily="65" charset="-120"/>
                <a:ea typeface="標楷體" pitchFamily="65" charset="-120"/>
              </a:rPr>
              <a:t>由大部分</a:t>
            </a:r>
            <a:r>
              <a:rPr lang="en-US" altLang="zh-TW" sz="2400" b="1" dirty="0">
                <a:solidFill>
                  <a:srgbClr val="FF0000"/>
                </a:solidFill>
                <a:latin typeface="標楷體" pitchFamily="65" charset="-120"/>
                <a:ea typeface="標楷體" pitchFamily="65" charset="-120"/>
              </a:rPr>
              <a:t>70</a:t>
            </a:r>
            <a:r>
              <a:rPr lang="zh-TW" altLang="en-US" sz="2400" b="1" dirty="0">
                <a:solidFill>
                  <a:srgbClr val="FF0000"/>
                </a:solidFill>
                <a:latin typeface="標楷體" pitchFamily="65" charset="-120"/>
                <a:ea typeface="標楷體" pitchFamily="65" charset="-120"/>
              </a:rPr>
              <a:t>歲以上長者組成的珍愛老寶貝打擊樂團表演</a:t>
            </a:r>
          </a:p>
        </p:txBody>
      </p:sp>
      <p:grpSp>
        <p:nvGrpSpPr>
          <p:cNvPr id="17" name="群組 16"/>
          <p:cNvGrpSpPr/>
          <p:nvPr/>
        </p:nvGrpSpPr>
        <p:grpSpPr>
          <a:xfrm>
            <a:off x="251520" y="1196752"/>
            <a:ext cx="8568952" cy="4680520"/>
            <a:chOff x="611560" y="1196752"/>
            <a:chExt cx="7512836" cy="4257473"/>
          </a:xfrm>
        </p:grpSpPr>
        <p:grpSp>
          <p:nvGrpSpPr>
            <p:cNvPr id="11" name="群組 10"/>
            <p:cNvGrpSpPr/>
            <p:nvPr/>
          </p:nvGrpSpPr>
          <p:grpSpPr>
            <a:xfrm>
              <a:off x="611560" y="1196752"/>
              <a:ext cx="7488832" cy="1377153"/>
              <a:chOff x="611560" y="1196752"/>
              <a:chExt cx="7488832" cy="1377153"/>
            </a:xfrm>
          </p:grpSpPr>
          <p:pic>
            <p:nvPicPr>
              <p:cNvPr id="1026" name="Picture 2" descr="D:\2014資料夾\2014手機照片\103運動大會師2014-10-26\DSC_0241.JPG"/>
              <p:cNvPicPr>
                <a:picLocks noChangeAspect="1" noChangeArrowheads="1"/>
              </p:cNvPicPr>
              <p:nvPr/>
            </p:nvPicPr>
            <p:blipFill>
              <a:blip r:embed="rId2" cstate="print"/>
              <a:srcRect/>
              <a:stretch>
                <a:fillRect/>
              </a:stretch>
            </p:blipFill>
            <p:spPr bwMode="auto">
              <a:xfrm>
                <a:off x="611560" y="1196752"/>
                <a:ext cx="2448272" cy="1377153"/>
              </a:xfrm>
              <a:prstGeom prst="rect">
                <a:avLst/>
              </a:prstGeom>
              <a:noFill/>
            </p:spPr>
          </p:pic>
          <p:pic>
            <p:nvPicPr>
              <p:cNvPr id="1027" name="Picture 3" descr="D:\2014資料夾\2014手機照片\103運動大會師2014-10-26\DSC_0242.JPG"/>
              <p:cNvPicPr>
                <a:picLocks noChangeAspect="1" noChangeArrowheads="1"/>
              </p:cNvPicPr>
              <p:nvPr/>
            </p:nvPicPr>
            <p:blipFill>
              <a:blip r:embed="rId3" cstate="print"/>
              <a:srcRect/>
              <a:stretch>
                <a:fillRect/>
              </a:stretch>
            </p:blipFill>
            <p:spPr bwMode="auto">
              <a:xfrm>
                <a:off x="5652120" y="1196752"/>
                <a:ext cx="2448272" cy="1377153"/>
              </a:xfrm>
              <a:prstGeom prst="rect">
                <a:avLst/>
              </a:prstGeom>
              <a:noFill/>
            </p:spPr>
          </p:pic>
          <p:pic>
            <p:nvPicPr>
              <p:cNvPr id="1028" name="Picture 4" descr="D:\2014資料夾\2014手機照片\103運動大會師2014-10-26\DSC_0249.JPG"/>
              <p:cNvPicPr>
                <a:picLocks noChangeAspect="1" noChangeArrowheads="1"/>
              </p:cNvPicPr>
              <p:nvPr/>
            </p:nvPicPr>
            <p:blipFill>
              <a:blip r:embed="rId4" cstate="print"/>
              <a:srcRect/>
              <a:stretch>
                <a:fillRect/>
              </a:stretch>
            </p:blipFill>
            <p:spPr bwMode="auto">
              <a:xfrm>
                <a:off x="3131841" y="1196752"/>
                <a:ext cx="2448272" cy="1377153"/>
              </a:xfrm>
              <a:prstGeom prst="rect">
                <a:avLst/>
              </a:prstGeom>
              <a:noFill/>
            </p:spPr>
          </p:pic>
        </p:grpSp>
        <p:pic>
          <p:nvPicPr>
            <p:cNvPr id="1029" name="Picture 5" descr="D:\2014資料夾\2014手機照片\103運動大會師2014-10-26\DSC_0259.JPG"/>
            <p:cNvPicPr>
              <a:picLocks noChangeAspect="1" noChangeArrowheads="1"/>
            </p:cNvPicPr>
            <p:nvPr/>
          </p:nvPicPr>
          <p:blipFill>
            <a:blip r:embed="rId5" cstate="print"/>
            <a:srcRect/>
            <a:stretch>
              <a:fillRect/>
            </a:stretch>
          </p:blipFill>
          <p:spPr bwMode="auto">
            <a:xfrm>
              <a:off x="3131840" y="2636912"/>
              <a:ext cx="4992556" cy="2808312"/>
            </a:xfrm>
            <a:prstGeom prst="rect">
              <a:avLst/>
            </a:prstGeom>
            <a:noFill/>
          </p:spPr>
        </p:pic>
        <p:grpSp>
          <p:nvGrpSpPr>
            <p:cNvPr id="16" name="群組 15"/>
            <p:cNvGrpSpPr/>
            <p:nvPr/>
          </p:nvGrpSpPr>
          <p:grpSpPr>
            <a:xfrm>
              <a:off x="611560" y="2636912"/>
              <a:ext cx="2448272" cy="2817313"/>
              <a:chOff x="611560" y="2636912"/>
              <a:chExt cx="2448272" cy="2817313"/>
            </a:xfrm>
          </p:grpSpPr>
          <p:pic>
            <p:nvPicPr>
              <p:cNvPr id="1030" name="Picture 6" descr="D:\2014資料夾\2014手機照片\103運動大會師2014-10-26\DSC_0256.JPG"/>
              <p:cNvPicPr>
                <a:picLocks noChangeAspect="1" noChangeArrowheads="1"/>
              </p:cNvPicPr>
              <p:nvPr/>
            </p:nvPicPr>
            <p:blipFill>
              <a:blip r:embed="rId6" cstate="print"/>
              <a:srcRect/>
              <a:stretch>
                <a:fillRect/>
              </a:stretch>
            </p:blipFill>
            <p:spPr bwMode="auto">
              <a:xfrm>
                <a:off x="611560" y="4077072"/>
                <a:ext cx="2448272" cy="1377153"/>
              </a:xfrm>
              <a:prstGeom prst="rect">
                <a:avLst/>
              </a:prstGeom>
              <a:noFill/>
            </p:spPr>
          </p:pic>
          <p:pic>
            <p:nvPicPr>
              <p:cNvPr id="1032" name="Picture 8" descr="D:\2014資料夾\2014手機照片\103運動大會師2014-10-26\DSC_0258.JPG"/>
              <p:cNvPicPr>
                <a:picLocks noChangeAspect="1" noChangeArrowheads="1"/>
              </p:cNvPicPr>
              <p:nvPr/>
            </p:nvPicPr>
            <p:blipFill>
              <a:blip r:embed="rId7" cstate="print"/>
              <a:srcRect/>
              <a:stretch>
                <a:fillRect/>
              </a:stretch>
            </p:blipFill>
            <p:spPr bwMode="auto">
              <a:xfrm>
                <a:off x="611560" y="2636912"/>
                <a:ext cx="2448272" cy="1377153"/>
              </a:xfrm>
              <a:prstGeom prst="rect">
                <a:avLst/>
              </a:prstGeom>
              <a:noFill/>
            </p:spPr>
          </p:pic>
        </p:grpSp>
      </p:grpSp>
      <p:sp>
        <p:nvSpPr>
          <p:cNvPr id="18" name="矩形 17"/>
          <p:cNvSpPr/>
          <p:nvPr/>
        </p:nvSpPr>
        <p:spPr>
          <a:xfrm>
            <a:off x="1835696" y="476672"/>
            <a:ext cx="5040560" cy="461665"/>
          </a:xfrm>
          <a:prstGeom prst="rect">
            <a:avLst/>
          </a:prstGeom>
        </p:spPr>
        <p:txBody>
          <a:bodyPr wrap="square">
            <a:spAutoFit/>
          </a:bodyPr>
          <a:lstStyle/>
          <a:p>
            <a:r>
              <a:rPr lang="zh-TW" altLang="en-US" sz="2400" b="1" dirty="0" smtClean="0">
                <a:solidFill>
                  <a:srgbClr val="0000FF"/>
                </a:solidFill>
                <a:latin typeface="標楷體" pitchFamily="65" charset="-120"/>
                <a:ea typeface="標楷體" pitchFamily="65" charset="-120"/>
              </a:rPr>
              <a:t>珍愛老寶貝－環保桶打擊樂團練習</a:t>
            </a:r>
            <a:endParaRPr lang="zh-TW" altLang="en-US" sz="2400" b="1" dirty="0">
              <a:solidFill>
                <a:srgbClr val="0000FF"/>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20"/>
          <p:cNvGrpSpPr/>
          <p:nvPr/>
        </p:nvGrpSpPr>
        <p:grpSpPr>
          <a:xfrm>
            <a:off x="467544" y="764704"/>
            <a:ext cx="8117324" cy="5904656"/>
            <a:chOff x="559132" y="332656"/>
            <a:chExt cx="6689164" cy="5116782"/>
          </a:xfrm>
        </p:grpSpPr>
        <p:pic>
          <p:nvPicPr>
            <p:cNvPr id="9218" name="Picture 2" descr="F:\104.09.10珍愛老寶貝\IMAG5771.jpg"/>
            <p:cNvPicPr>
              <a:picLocks noChangeAspect="1" noChangeArrowheads="1"/>
            </p:cNvPicPr>
            <p:nvPr/>
          </p:nvPicPr>
          <p:blipFill>
            <a:blip r:embed="rId2" cstate="print"/>
            <a:srcRect/>
            <a:stretch>
              <a:fillRect/>
            </a:stretch>
          </p:blipFill>
          <p:spPr bwMode="auto">
            <a:xfrm>
              <a:off x="559132" y="2924944"/>
              <a:ext cx="4456916" cy="2520280"/>
            </a:xfrm>
            <a:prstGeom prst="rect">
              <a:avLst/>
            </a:prstGeom>
            <a:noFill/>
          </p:spPr>
        </p:pic>
        <p:pic>
          <p:nvPicPr>
            <p:cNvPr id="9219" name="Picture 3" descr="F:\104.09.10珍愛老寶貝\IMAG5705.jpg"/>
            <p:cNvPicPr>
              <a:picLocks noChangeAspect="1" noChangeArrowheads="1"/>
            </p:cNvPicPr>
            <p:nvPr/>
          </p:nvPicPr>
          <p:blipFill>
            <a:blip r:embed="rId3" cstate="print"/>
            <a:srcRect/>
            <a:stretch>
              <a:fillRect/>
            </a:stretch>
          </p:blipFill>
          <p:spPr bwMode="auto">
            <a:xfrm>
              <a:off x="2843808" y="1628800"/>
              <a:ext cx="2172240" cy="1228350"/>
            </a:xfrm>
            <a:prstGeom prst="rect">
              <a:avLst/>
            </a:prstGeom>
            <a:noFill/>
          </p:spPr>
        </p:pic>
        <p:pic>
          <p:nvPicPr>
            <p:cNvPr id="9223" name="Picture 7" descr="F:\104.09.10珍愛老寶貝\IMAG5714.jpg"/>
            <p:cNvPicPr>
              <a:picLocks noChangeAspect="1" noChangeArrowheads="1"/>
            </p:cNvPicPr>
            <p:nvPr/>
          </p:nvPicPr>
          <p:blipFill>
            <a:blip r:embed="rId4" cstate="print"/>
            <a:srcRect/>
            <a:stretch>
              <a:fillRect/>
            </a:stretch>
          </p:blipFill>
          <p:spPr bwMode="auto">
            <a:xfrm>
              <a:off x="5076056" y="2924944"/>
              <a:ext cx="2172240" cy="1228350"/>
            </a:xfrm>
            <a:prstGeom prst="rect">
              <a:avLst/>
            </a:prstGeom>
            <a:noFill/>
          </p:spPr>
        </p:pic>
        <p:pic>
          <p:nvPicPr>
            <p:cNvPr id="9226" name="Picture 10" descr="F:\104.09.10珍愛老寶貝\IMAG5718.jpg"/>
            <p:cNvPicPr>
              <a:picLocks noChangeAspect="1" noChangeArrowheads="1"/>
            </p:cNvPicPr>
            <p:nvPr/>
          </p:nvPicPr>
          <p:blipFill>
            <a:blip r:embed="rId5" cstate="print"/>
            <a:srcRect/>
            <a:stretch>
              <a:fillRect/>
            </a:stretch>
          </p:blipFill>
          <p:spPr bwMode="auto">
            <a:xfrm>
              <a:off x="5076056" y="4221088"/>
              <a:ext cx="2172240" cy="1228350"/>
            </a:xfrm>
            <a:prstGeom prst="rect">
              <a:avLst/>
            </a:prstGeom>
            <a:noFill/>
          </p:spPr>
        </p:pic>
        <p:pic>
          <p:nvPicPr>
            <p:cNvPr id="9231" name="Picture 15" descr="F:\104.09.10珍愛老寶貝\IMAG5742.jpg"/>
            <p:cNvPicPr>
              <a:picLocks noChangeAspect="1" noChangeArrowheads="1"/>
            </p:cNvPicPr>
            <p:nvPr/>
          </p:nvPicPr>
          <p:blipFill>
            <a:blip r:embed="rId6" cstate="print"/>
            <a:srcRect/>
            <a:stretch>
              <a:fillRect/>
            </a:stretch>
          </p:blipFill>
          <p:spPr bwMode="auto">
            <a:xfrm>
              <a:off x="5076056" y="1628800"/>
              <a:ext cx="2172240" cy="1228350"/>
            </a:xfrm>
            <a:prstGeom prst="rect">
              <a:avLst/>
            </a:prstGeom>
            <a:noFill/>
          </p:spPr>
        </p:pic>
        <p:pic>
          <p:nvPicPr>
            <p:cNvPr id="9232" name="Picture 16" descr="F:\104.09.10珍愛老寶貝\IMAG5745.jpg"/>
            <p:cNvPicPr>
              <a:picLocks noChangeAspect="1" noChangeArrowheads="1"/>
            </p:cNvPicPr>
            <p:nvPr/>
          </p:nvPicPr>
          <p:blipFill>
            <a:blip r:embed="rId7" cstate="print"/>
            <a:srcRect/>
            <a:stretch>
              <a:fillRect/>
            </a:stretch>
          </p:blipFill>
          <p:spPr bwMode="auto">
            <a:xfrm>
              <a:off x="611560" y="1628800"/>
              <a:ext cx="2172240" cy="1228350"/>
            </a:xfrm>
            <a:prstGeom prst="rect">
              <a:avLst/>
            </a:prstGeom>
            <a:noFill/>
          </p:spPr>
        </p:pic>
        <p:pic>
          <p:nvPicPr>
            <p:cNvPr id="9234" name="Picture 18" descr="F:\104.09.10珍愛老寶貝\IMAG5755.jpg"/>
            <p:cNvPicPr>
              <a:picLocks noChangeAspect="1" noChangeArrowheads="1"/>
            </p:cNvPicPr>
            <p:nvPr/>
          </p:nvPicPr>
          <p:blipFill>
            <a:blip r:embed="rId8" cstate="print"/>
            <a:srcRect/>
            <a:stretch>
              <a:fillRect/>
            </a:stretch>
          </p:blipFill>
          <p:spPr bwMode="auto">
            <a:xfrm>
              <a:off x="5076056" y="332656"/>
              <a:ext cx="2172240" cy="1228350"/>
            </a:xfrm>
            <a:prstGeom prst="rect">
              <a:avLst/>
            </a:prstGeom>
            <a:noFill/>
          </p:spPr>
        </p:pic>
        <p:pic>
          <p:nvPicPr>
            <p:cNvPr id="9235" name="Picture 19" descr="F:\104.09.10珍愛老寶貝\IMAG5765.jpg"/>
            <p:cNvPicPr>
              <a:picLocks noChangeAspect="1" noChangeArrowheads="1"/>
            </p:cNvPicPr>
            <p:nvPr/>
          </p:nvPicPr>
          <p:blipFill>
            <a:blip r:embed="rId9" cstate="print"/>
            <a:srcRect/>
            <a:stretch>
              <a:fillRect/>
            </a:stretch>
          </p:blipFill>
          <p:spPr bwMode="auto">
            <a:xfrm>
              <a:off x="2843808" y="332656"/>
              <a:ext cx="2172240" cy="1228350"/>
            </a:xfrm>
            <a:prstGeom prst="rect">
              <a:avLst/>
            </a:prstGeom>
            <a:noFill/>
          </p:spPr>
        </p:pic>
        <p:pic>
          <p:nvPicPr>
            <p:cNvPr id="9236" name="Picture 20" descr="F:\104.09.10珍愛老寶貝\IMAG5768.jpg"/>
            <p:cNvPicPr>
              <a:picLocks noChangeAspect="1" noChangeArrowheads="1"/>
            </p:cNvPicPr>
            <p:nvPr/>
          </p:nvPicPr>
          <p:blipFill>
            <a:blip r:embed="rId10" cstate="print"/>
            <a:srcRect/>
            <a:stretch>
              <a:fillRect/>
            </a:stretch>
          </p:blipFill>
          <p:spPr bwMode="auto">
            <a:xfrm>
              <a:off x="611560" y="332656"/>
              <a:ext cx="2172240" cy="1228350"/>
            </a:xfrm>
            <a:prstGeom prst="rect">
              <a:avLst/>
            </a:prstGeom>
            <a:noFill/>
          </p:spPr>
        </p:pic>
      </p:grpSp>
      <p:sp>
        <p:nvSpPr>
          <p:cNvPr id="22" name="矩形 21"/>
          <p:cNvSpPr/>
          <p:nvPr/>
        </p:nvSpPr>
        <p:spPr>
          <a:xfrm>
            <a:off x="2627784" y="188640"/>
            <a:ext cx="3262432" cy="461665"/>
          </a:xfrm>
          <a:prstGeom prst="rect">
            <a:avLst/>
          </a:prstGeom>
        </p:spPr>
        <p:txBody>
          <a:bodyPr wrap="none">
            <a:spAutoFit/>
          </a:bodyPr>
          <a:lstStyle/>
          <a:p>
            <a:r>
              <a:rPr lang="zh-TW" altLang="en-US" sz="2400" b="1" dirty="0" smtClean="0">
                <a:solidFill>
                  <a:srgbClr val="0000FF"/>
                </a:solidFill>
                <a:latin typeface="標楷體" pitchFamily="65" charset="-120"/>
                <a:ea typeface="標楷體" pitchFamily="65" charset="-120"/>
              </a:rPr>
              <a:t>珍愛老寶貝－太鼓練習</a:t>
            </a:r>
            <a:endParaRPr lang="zh-TW" altLang="en-US" sz="2400" b="1" dirty="0">
              <a:solidFill>
                <a:srgbClr val="0000FF"/>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8"/>
          <p:cNvGrpSpPr/>
          <p:nvPr/>
        </p:nvGrpSpPr>
        <p:grpSpPr>
          <a:xfrm>
            <a:off x="395536" y="692696"/>
            <a:ext cx="8568952" cy="4968552"/>
            <a:chOff x="755576" y="692696"/>
            <a:chExt cx="7932880" cy="4496215"/>
          </a:xfrm>
        </p:grpSpPr>
        <p:pic>
          <p:nvPicPr>
            <p:cNvPr id="1026" name="Picture 2" descr="F:\104.04.27銀髮小~ 提袋創作(二)\IMAG3977.jpg"/>
            <p:cNvPicPr>
              <a:picLocks noChangeAspect="1" noChangeArrowheads="1"/>
            </p:cNvPicPr>
            <p:nvPr/>
          </p:nvPicPr>
          <p:blipFill>
            <a:blip r:embed="rId2" cstate="print"/>
            <a:srcRect/>
            <a:stretch>
              <a:fillRect/>
            </a:stretch>
          </p:blipFill>
          <p:spPr bwMode="auto">
            <a:xfrm>
              <a:off x="755576" y="3717032"/>
              <a:ext cx="2592288" cy="1465877"/>
            </a:xfrm>
            <a:prstGeom prst="rect">
              <a:avLst/>
            </a:prstGeom>
            <a:noFill/>
          </p:spPr>
        </p:pic>
        <p:pic>
          <p:nvPicPr>
            <p:cNvPr id="1027" name="Picture 3" descr="F:\104.04.27銀髮小~ 提袋創作(二)\IMAG3976.jpg"/>
            <p:cNvPicPr>
              <a:picLocks noChangeAspect="1" noChangeArrowheads="1"/>
            </p:cNvPicPr>
            <p:nvPr/>
          </p:nvPicPr>
          <p:blipFill>
            <a:blip r:embed="rId3" cstate="print"/>
            <a:srcRect/>
            <a:stretch>
              <a:fillRect/>
            </a:stretch>
          </p:blipFill>
          <p:spPr bwMode="auto">
            <a:xfrm>
              <a:off x="755576" y="2204864"/>
              <a:ext cx="2592288" cy="1465877"/>
            </a:xfrm>
            <a:prstGeom prst="rect">
              <a:avLst/>
            </a:prstGeom>
            <a:noFill/>
          </p:spPr>
        </p:pic>
        <p:pic>
          <p:nvPicPr>
            <p:cNvPr id="1028" name="Picture 4" descr="F:\104.04.27銀髮小~ 提袋創作(二)\IMAG3984.jpg"/>
            <p:cNvPicPr>
              <a:picLocks noChangeAspect="1" noChangeArrowheads="1"/>
            </p:cNvPicPr>
            <p:nvPr/>
          </p:nvPicPr>
          <p:blipFill>
            <a:blip r:embed="rId4" cstate="print"/>
            <a:srcRect/>
            <a:stretch>
              <a:fillRect/>
            </a:stretch>
          </p:blipFill>
          <p:spPr bwMode="auto">
            <a:xfrm>
              <a:off x="6084168" y="692696"/>
              <a:ext cx="2604288" cy="1472663"/>
            </a:xfrm>
            <a:prstGeom prst="rect">
              <a:avLst/>
            </a:prstGeom>
            <a:noFill/>
          </p:spPr>
        </p:pic>
        <p:pic>
          <p:nvPicPr>
            <p:cNvPr id="1029" name="Picture 5" descr="F:\104.04.27銀髮小~ 提袋創作(二)\IMAG3982.jpg"/>
            <p:cNvPicPr>
              <a:picLocks noChangeAspect="1" noChangeArrowheads="1"/>
            </p:cNvPicPr>
            <p:nvPr/>
          </p:nvPicPr>
          <p:blipFill>
            <a:blip r:embed="rId5" cstate="print"/>
            <a:srcRect/>
            <a:stretch>
              <a:fillRect/>
            </a:stretch>
          </p:blipFill>
          <p:spPr bwMode="auto">
            <a:xfrm>
              <a:off x="3419872" y="692696"/>
              <a:ext cx="2604288" cy="1472663"/>
            </a:xfrm>
            <a:prstGeom prst="rect">
              <a:avLst/>
            </a:prstGeom>
            <a:noFill/>
          </p:spPr>
        </p:pic>
        <p:pic>
          <p:nvPicPr>
            <p:cNvPr id="1031" name="Picture 7" descr="F:\104.04.27銀髮小~ 提袋創作(二)\IMAG3988.jpg"/>
            <p:cNvPicPr>
              <a:picLocks noChangeAspect="1" noChangeArrowheads="1"/>
            </p:cNvPicPr>
            <p:nvPr/>
          </p:nvPicPr>
          <p:blipFill>
            <a:blip r:embed="rId6" cstate="print"/>
            <a:srcRect/>
            <a:stretch>
              <a:fillRect/>
            </a:stretch>
          </p:blipFill>
          <p:spPr bwMode="auto">
            <a:xfrm>
              <a:off x="755576" y="692696"/>
              <a:ext cx="2583591" cy="1460960"/>
            </a:xfrm>
            <a:prstGeom prst="rect">
              <a:avLst/>
            </a:prstGeom>
            <a:noFill/>
          </p:spPr>
        </p:pic>
        <p:pic>
          <p:nvPicPr>
            <p:cNvPr id="1032" name="Picture 8" descr="F:\104.04.27銀髮小~ 提袋創作(二)\IMAG3979.jpg"/>
            <p:cNvPicPr>
              <a:picLocks noChangeAspect="1" noChangeArrowheads="1"/>
            </p:cNvPicPr>
            <p:nvPr/>
          </p:nvPicPr>
          <p:blipFill>
            <a:blip r:embed="rId7" cstate="print"/>
            <a:srcRect/>
            <a:stretch>
              <a:fillRect/>
            </a:stretch>
          </p:blipFill>
          <p:spPr bwMode="auto">
            <a:xfrm>
              <a:off x="3399405" y="2204864"/>
              <a:ext cx="5277051" cy="2984047"/>
            </a:xfrm>
            <a:prstGeom prst="rect">
              <a:avLst/>
            </a:prstGeom>
            <a:noFill/>
          </p:spPr>
        </p:pic>
      </p:grpSp>
      <p:sp>
        <p:nvSpPr>
          <p:cNvPr id="10" name="矩形 9"/>
          <p:cNvSpPr/>
          <p:nvPr/>
        </p:nvSpPr>
        <p:spPr>
          <a:xfrm>
            <a:off x="2195736" y="5877272"/>
            <a:ext cx="3724096" cy="461665"/>
          </a:xfrm>
          <a:prstGeom prst="rect">
            <a:avLst/>
          </a:prstGeom>
        </p:spPr>
        <p:txBody>
          <a:bodyPr wrap="none">
            <a:spAutoFit/>
          </a:bodyPr>
          <a:lstStyle/>
          <a:p>
            <a:r>
              <a:rPr lang="zh-TW" altLang="en-US" sz="2400" b="1" dirty="0" smtClean="0">
                <a:solidFill>
                  <a:srgbClr val="0000FF"/>
                </a:solidFill>
                <a:latin typeface="標楷體" pitchFamily="65" charset="-120"/>
                <a:ea typeface="標楷體" pitchFamily="65" charset="-120"/>
              </a:rPr>
              <a:t>銀髮小學堂</a:t>
            </a:r>
            <a:r>
              <a:rPr lang="en-US" altLang="zh-TW" sz="2400" b="1" dirty="0" smtClean="0">
                <a:solidFill>
                  <a:srgbClr val="0000FF"/>
                </a:solidFill>
                <a:latin typeface="標楷體" pitchFamily="65" charset="-120"/>
                <a:ea typeface="標楷體" pitchFamily="65" charset="-120"/>
              </a:rPr>
              <a:t>~</a:t>
            </a:r>
            <a:r>
              <a:rPr lang="zh-TW" altLang="en-US" sz="2400" b="1" dirty="0" smtClean="0">
                <a:solidFill>
                  <a:srgbClr val="0000FF"/>
                </a:solidFill>
                <a:latin typeface="標楷體" pitchFamily="65" charset="-120"/>
                <a:ea typeface="標楷體" pitchFamily="65" charset="-120"/>
              </a:rPr>
              <a:t>提袋創作</a:t>
            </a:r>
            <a:r>
              <a:rPr lang="en-US" altLang="zh-TW" sz="2400" b="1" dirty="0" smtClean="0">
                <a:solidFill>
                  <a:srgbClr val="0000FF"/>
                </a:solidFill>
                <a:latin typeface="標楷體" pitchFamily="65" charset="-120"/>
                <a:ea typeface="標楷體" pitchFamily="65" charset="-120"/>
              </a:rPr>
              <a:t>(</a:t>
            </a:r>
            <a:r>
              <a:rPr lang="zh-TW" altLang="en-US" sz="2400" b="1" dirty="0" smtClean="0">
                <a:solidFill>
                  <a:srgbClr val="0000FF"/>
                </a:solidFill>
                <a:latin typeface="標楷體" pitchFamily="65" charset="-120"/>
                <a:ea typeface="標楷體" pitchFamily="65" charset="-120"/>
              </a:rPr>
              <a:t>一</a:t>
            </a:r>
            <a:r>
              <a:rPr lang="en-US" altLang="zh-TW" sz="2400" b="1" dirty="0" smtClean="0">
                <a:solidFill>
                  <a:srgbClr val="0000FF"/>
                </a:solidFill>
                <a:latin typeface="標楷體" pitchFamily="65" charset="-120"/>
                <a:ea typeface="標楷體" pitchFamily="65" charset="-120"/>
              </a:rPr>
              <a:t>)</a:t>
            </a:r>
            <a:endParaRPr lang="zh-TW" altLang="en-US" sz="2400" b="1" dirty="0">
              <a:solidFill>
                <a:srgbClr val="0000FF"/>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104.04.22銀髮小學堂~提袋創作(一)\IMAG3753.jpg"/>
          <p:cNvPicPr>
            <a:picLocks noChangeAspect="1" noChangeArrowheads="1"/>
          </p:cNvPicPr>
          <p:nvPr/>
        </p:nvPicPr>
        <p:blipFill>
          <a:blip r:embed="rId2" cstate="print"/>
          <a:srcRect/>
          <a:stretch>
            <a:fillRect/>
          </a:stretch>
        </p:blipFill>
        <p:spPr bwMode="auto">
          <a:xfrm>
            <a:off x="683568" y="188640"/>
            <a:ext cx="2667958" cy="1508667"/>
          </a:xfrm>
          <a:prstGeom prst="rect">
            <a:avLst/>
          </a:prstGeom>
          <a:noFill/>
        </p:spPr>
      </p:pic>
      <p:pic>
        <p:nvPicPr>
          <p:cNvPr id="2051" name="Picture 3" descr="F:\104.04.22銀髮小學堂~提袋創作(一)\IMAG3752.jpg"/>
          <p:cNvPicPr>
            <a:picLocks noChangeAspect="1" noChangeArrowheads="1"/>
          </p:cNvPicPr>
          <p:nvPr/>
        </p:nvPicPr>
        <p:blipFill>
          <a:blip r:embed="rId3" cstate="print"/>
          <a:srcRect/>
          <a:stretch>
            <a:fillRect/>
          </a:stretch>
        </p:blipFill>
        <p:spPr bwMode="auto">
          <a:xfrm>
            <a:off x="683568" y="1772816"/>
            <a:ext cx="2667958" cy="1508667"/>
          </a:xfrm>
          <a:prstGeom prst="rect">
            <a:avLst/>
          </a:prstGeom>
          <a:noFill/>
        </p:spPr>
      </p:pic>
      <p:pic>
        <p:nvPicPr>
          <p:cNvPr id="2052" name="Picture 4" descr="F:\104.04.22銀髮小學堂~提袋創作(一)\IMAG3770.jpg"/>
          <p:cNvPicPr>
            <a:picLocks noChangeAspect="1" noChangeArrowheads="1"/>
          </p:cNvPicPr>
          <p:nvPr/>
        </p:nvPicPr>
        <p:blipFill>
          <a:blip r:embed="rId4" cstate="print"/>
          <a:srcRect/>
          <a:stretch>
            <a:fillRect/>
          </a:stretch>
        </p:blipFill>
        <p:spPr bwMode="auto">
          <a:xfrm>
            <a:off x="6228184" y="188640"/>
            <a:ext cx="2674150" cy="1512168"/>
          </a:xfrm>
          <a:prstGeom prst="rect">
            <a:avLst/>
          </a:prstGeom>
          <a:noFill/>
        </p:spPr>
      </p:pic>
      <p:pic>
        <p:nvPicPr>
          <p:cNvPr id="2053" name="Picture 5" descr="F:\104.04.22銀髮小學堂~提袋創作(一)\IMAG3779.jpg"/>
          <p:cNvPicPr>
            <a:picLocks noChangeAspect="1" noChangeArrowheads="1"/>
          </p:cNvPicPr>
          <p:nvPr/>
        </p:nvPicPr>
        <p:blipFill>
          <a:blip r:embed="rId5" cstate="print"/>
          <a:srcRect/>
          <a:stretch>
            <a:fillRect/>
          </a:stretch>
        </p:blipFill>
        <p:spPr bwMode="auto">
          <a:xfrm>
            <a:off x="3419872" y="188640"/>
            <a:ext cx="2736303" cy="1547314"/>
          </a:xfrm>
          <a:prstGeom prst="rect">
            <a:avLst/>
          </a:prstGeom>
          <a:noFill/>
        </p:spPr>
      </p:pic>
      <p:pic>
        <p:nvPicPr>
          <p:cNvPr id="2054" name="Picture 6" descr="F:\104.04.22銀髮小學堂~提袋創作(一)\IMAG3786.jpg"/>
          <p:cNvPicPr>
            <a:picLocks noChangeAspect="1" noChangeArrowheads="1"/>
          </p:cNvPicPr>
          <p:nvPr/>
        </p:nvPicPr>
        <p:blipFill>
          <a:blip r:embed="rId6" cstate="print"/>
          <a:srcRect/>
          <a:stretch>
            <a:fillRect/>
          </a:stretch>
        </p:blipFill>
        <p:spPr bwMode="auto">
          <a:xfrm>
            <a:off x="611560" y="3356992"/>
            <a:ext cx="2736304" cy="1547315"/>
          </a:xfrm>
          <a:prstGeom prst="rect">
            <a:avLst/>
          </a:prstGeom>
          <a:noFill/>
        </p:spPr>
      </p:pic>
      <p:grpSp>
        <p:nvGrpSpPr>
          <p:cNvPr id="2" name="群組 10"/>
          <p:cNvGrpSpPr/>
          <p:nvPr/>
        </p:nvGrpSpPr>
        <p:grpSpPr>
          <a:xfrm>
            <a:off x="611561" y="1772816"/>
            <a:ext cx="8418115" cy="4752528"/>
            <a:chOff x="611561" y="1772816"/>
            <a:chExt cx="8418115" cy="4752528"/>
          </a:xfrm>
        </p:grpSpPr>
        <p:pic>
          <p:nvPicPr>
            <p:cNvPr id="2055" name="Picture 7" descr="F:\104.04.22銀髮小學堂~提袋創作(一)\IMAG3795.jpg"/>
            <p:cNvPicPr>
              <a:picLocks noChangeAspect="1" noChangeArrowheads="1"/>
            </p:cNvPicPr>
            <p:nvPr/>
          </p:nvPicPr>
          <p:blipFill>
            <a:blip r:embed="rId7" cstate="print"/>
            <a:srcRect/>
            <a:stretch>
              <a:fillRect/>
            </a:stretch>
          </p:blipFill>
          <p:spPr bwMode="auto">
            <a:xfrm>
              <a:off x="3419872" y="1772816"/>
              <a:ext cx="5544615" cy="3135347"/>
            </a:xfrm>
            <a:prstGeom prst="rect">
              <a:avLst/>
            </a:prstGeom>
            <a:noFill/>
          </p:spPr>
        </p:pic>
        <p:pic>
          <p:nvPicPr>
            <p:cNvPr id="2056" name="Picture 8" descr="F:\104.04.22銀髮小學堂~提袋創作(一)\IMAG3797.jpg"/>
            <p:cNvPicPr>
              <a:picLocks noChangeAspect="1" noChangeArrowheads="1"/>
            </p:cNvPicPr>
            <p:nvPr/>
          </p:nvPicPr>
          <p:blipFill>
            <a:blip r:embed="rId8" cstate="print"/>
            <a:srcRect/>
            <a:stretch>
              <a:fillRect/>
            </a:stretch>
          </p:blipFill>
          <p:spPr bwMode="auto">
            <a:xfrm>
              <a:off x="611561" y="4941168"/>
              <a:ext cx="2736304" cy="1547315"/>
            </a:xfrm>
            <a:prstGeom prst="rect">
              <a:avLst/>
            </a:prstGeom>
            <a:noFill/>
          </p:spPr>
        </p:pic>
        <p:pic>
          <p:nvPicPr>
            <p:cNvPr id="2057" name="Picture 9" descr="F:\104.04.22銀髮小學堂~提袋創作(一)\IMAG3796.jpg"/>
            <p:cNvPicPr>
              <a:picLocks noChangeAspect="1" noChangeArrowheads="1"/>
            </p:cNvPicPr>
            <p:nvPr/>
          </p:nvPicPr>
          <p:blipFill>
            <a:blip r:embed="rId9" cstate="print"/>
            <a:srcRect/>
            <a:stretch>
              <a:fillRect/>
            </a:stretch>
          </p:blipFill>
          <p:spPr bwMode="auto">
            <a:xfrm>
              <a:off x="3419873" y="4941168"/>
              <a:ext cx="2736304" cy="1547315"/>
            </a:xfrm>
            <a:prstGeom prst="rect">
              <a:avLst/>
            </a:prstGeom>
            <a:noFill/>
          </p:spPr>
        </p:pic>
        <p:pic>
          <p:nvPicPr>
            <p:cNvPr id="2058" name="Picture 10" descr="F:\104.04.22銀髮小學堂~提袋創作(一)\IMAG3801.jpg"/>
            <p:cNvPicPr>
              <a:picLocks noChangeAspect="1" noChangeArrowheads="1"/>
            </p:cNvPicPr>
            <p:nvPr/>
          </p:nvPicPr>
          <p:blipFill>
            <a:blip r:embed="rId10" cstate="print"/>
            <a:srcRect/>
            <a:stretch>
              <a:fillRect/>
            </a:stretch>
          </p:blipFill>
          <p:spPr bwMode="auto">
            <a:xfrm>
              <a:off x="6228184" y="4941168"/>
              <a:ext cx="2801492" cy="1584176"/>
            </a:xfrm>
            <a:prstGeom prst="rect">
              <a:avLst/>
            </a:prstGeom>
            <a:noFill/>
          </p:spPr>
        </p:pic>
      </p:gr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3"/>
          <p:cNvGrpSpPr/>
          <p:nvPr/>
        </p:nvGrpSpPr>
        <p:grpSpPr>
          <a:xfrm>
            <a:off x="467544" y="764704"/>
            <a:ext cx="8280920" cy="5976664"/>
            <a:chOff x="467544" y="548680"/>
            <a:chExt cx="7848872" cy="5976664"/>
          </a:xfrm>
        </p:grpSpPr>
        <p:grpSp>
          <p:nvGrpSpPr>
            <p:cNvPr id="3" name="群組 10"/>
            <p:cNvGrpSpPr/>
            <p:nvPr/>
          </p:nvGrpSpPr>
          <p:grpSpPr>
            <a:xfrm>
              <a:off x="5652120" y="2060848"/>
              <a:ext cx="2592288" cy="2952328"/>
              <a:chOff x="467543" y="2060848"/>
              <a:chExt cx="2546810" cy="2952328"/>
            </a:xfrm>
          </p:grpSpPr>
          <p:pic>
            <p:nvPicPr>
              <p:cNvPr id="6147" name="Picture 3" descr="F:\104.06.15競技疊杯(一)\IMAG6678.jpg"/>
              <p:cNvPicPr>
                <a:picLocks noChangeAspect="1" noChangeArrowheads="1"/>
              </p:cNvPicPr>
              <p:nvPr/>
            </p:nvPicPr>
            <p:blipFill>
              <a:blip r:embed="rId2" cstate="print"/>
              <a:srcRect/>
              <a:stretch>
                <a:fillRect/>
              </a:stretch>
            </p:blipFill>
            <p:spPr bwMode="auto">
              <a:xfrm>
                <a:off x="467543" y="3573016"/>
                <a:ext cx="2546809" cy="1440160"/>
              </a:xfrm>
              <a:prstGeom prst="rect">
                <a:avLst/>
              </a:prstGeom>
              <a:noFill/>
            </p:spPr>
          </p:pic>
          <p:pic>
            <p:nvPicPr>
              <p:cNvPr id="6148" name="Picture 4" descr="F:\104.06.15競技疊杯(一)\IMAG6681.jpg"/>
              <p:cNvPicPr>
                <a:picLocks noChangeAspect="1" noChangeArrowheads="1"/>
              </p:cNvPicPr>
              <p:nvPr/>
            </p:nvPicPr>
            <p:blipFill>
              <a:blip r:embed="rId3" cstate="print"/>
              <a:srcRect/>
              <a:stretch>
                <a:fillRect/>
              </a:stretch>
            </p:blipFill>
            <p:spPr bwMode="auto">
              <a:xfrm>
                <a:off x="467544" y="2060848"/>
                <a:ext cx="2546809" cy="1440160"/>
              </a:xfrm>
              <a:prstGeom prst="rect">
                <a:avLst/>
              </a:prstGeom>
              <a:noFill/>
            </p:spPr>
          </p:pic>
        </p:grpSp>
        <p:pic>
          <p:nvPicPr>
            <p:cNvPr id="6149" name="Picture 5" descr="F:\104.06.15競技疊杯(一)\IMAG6689.jpg"/>
            <p:cNvPicPr>
              <a:picLocks noChangeAspect="1" noChangeArrowheads="1"/>
            </p:cNvPicPr>
            <p:nvPr/>
          </p:nvPicPr>
          <p:blipFill>
            <a:blip r:embed="rId4" cstate="print"/>
            <a:srcRect/>
            <a:stretch>
              <a:fillRect/>
            </a:stretch>
          </p:blipFill>
          <p:spPr bwMode="auto">
            <a:xfrm>
              <a:off x="467544" y="2060848"/>
              <a:ext cx="5093618" cy="2952328"/>
            </a:xfrm>
            <a:prstGeom prst="rect">
              <a:avLst/>
            </a:prstGeom>
            <a:noFill/>
          </p:spPr>
        </p:pic>
        <p:grpSp>
          <p:nvGrpSpPr>
            <p:cNvPr id="4" name="群組 12"/>
            <p:cNvGrpSpPr/>
            <p:nvPr/>
          </p:nvGrpSpPr>
          <p:grpSpPr>
            <a:xfrm>
              <a:off x="467544" y="5085184"/>
              <a:ext cx="7848872" cy="1440160"/>
              <a:chOff x="467544" y="5085184"/>
              <a:chExt cx="7731385" cy="1440160"/>
            </a:xfrm>
          </p:grpSpPr>
          <p:pic>
            <p:nvPicPr>
              <p:cNvPr id="6150" name="Picture 6" descr="F:\104.06.15競技疊杯(一)\IMAG6700.jpg"/>
              <p:cNvPicPr>
                <a:picLocks noChangeAspect="1" noChangeArrowheads="1"/>
              </p:cNvPicPr>
              <p:nvPr/>
            </p:nvPicPr>
            <p:blipFill>
              <a:blip r:embed="rId5" cstate="print"/>
              <a:srcRect/>
              <a:stretch>
                <a:fillRect/>
              </a:stretch>
            </p:blipFill>
            <p:spPr bwMode="auto">
              <a:xfrm>
                <a:off x="5652120" y="5085184"/>
                <a:ext cx="2546809" cy="1440160"/>
              </a:xfrm>
              <a:prstGeom prst="rect">
                <a:avLst/>
              </a:prstGeom>
              <a:noFill/>
            </p:spPr>
          </p:pic>
          <p:pic>
            <p:nvPicPr>
              <p:cNvPr id="6151" name="Picture 7" descr="F:\104.06.15競技疊杯(一)\IMAG6789.jpg"/>
              <p:cNvPicPr>
                <a:picLocks noChangeAspect="1" noChangeArrowheads="1"/>
              </p:cNvPicPr>
              <p:nvPr/>
            </p:nvPicPr>
            <p:blipFill>
              <a:blip r:embed="rId6" cstate="print"/>
              <a:srcRect/>
              <a:stretch>
                <a:fillRect/>
              </a:stretch>
            </p:blipFill>
            <p:spPr bwMode="auto">
              <a:xfrm>
                <a:off x="3059831" y="5085184"/>
                <a:ext cx="2546809" cy="1440160"/>
              </a:xfrm>
              <a:prstGeom prst="rect">
                <a:avLst/>
              </a:prstGeom>
              <a:noFill/>
            </p:spPr>
          </p:pic>
          <p:pic>
            <p:nvPicPr>
              <p:cNvPr id="6152" name="Picture 8" descr="F:\104.06.15競技疊杯(一)\IMAG6806.jpg"/>
              <p:cNvPicPr>
                <a:picLocks noChangeAspect="1" noChangeArrowheads="1"/>
              </p:cNvPicPr>
              <p:nvPr/>
            </p:nvPicPr>
            <p:blipFill>
              <a:blip r:embed="rId7" cstate="print"/>
              <a:srcRect/>
              <a:stretch>
                <a:fillRect/>
              </a:stretch>
            </p:blipFill>
            <p:spPr bwMode="auto">
              <a:xfrm>
                <a:off x="467544" y="5085184"/>
                <a:ext cx="2546808" cy="1440160"/>
              </a:xfrm>
              <a:prstGeom prst="rect">
                <a:avLst/>
              </a:prstGeom>
              <a:noFill/>
            </p:spPr>
          </p:pic>
        </p:grpSp>
        <p:grpSp>
          <p:nvGrpSpPr>
            <p:cNvPr id="5" name="群組 11"/>
            <p:cNvGrpSpPr/>
            <p:nvPr/>
          </p:nvGrpSpPr>
          <p:grpSpPr>
            <a:xfrm>
              <a:off x="467544" y="548680"/>
              <a:ext cx="7731384" cy="1443088"/>
              <a:chOff x="467544" y="548680"/>
              <a:chExt cx="7731384" cy="1443088"/>
            </a:xfrm>
          </p:grpSpPr>
          <p:pic>
            <p:nvPicPr>
              <p:cNvPr id="6146" name="Picture 2" descr="F:\104.06.15競技疊杯(一)\IMAG6676.jpg"/>
              <p:cNvPicPr>
                <a:picLocks noChangeAspect="1" noChangeArrowheads="1"/>
              </p:cNvPicPr>
              <p:nvPr/>
            </p:nvPicPr>
            <p:blipFill>
              <a:blip r:embed="rId8" cstate="print"/>
              <a:srcRect/>
              <a:stretch>
                <a:fillRect/>
              </a:stretch>
            </p:blipFill>
            <p:spPr bwMode="auto">
              <a:xfrm>
                <a:off x="3059832" y="548680"/>
                <a:ext cx="2546809" cy="1440160"/>
              </a:xfrm>
              <a:prstGeom prst="rect">
                <a:avLst/>
              </a:prstGeom>
              <a:noFill/>
            </p:spPr>
          </p:pic>
          <p:pic>
            <p:nvPicPr>
              <p:cNvPr id="6153" name="Picture 9" descr="F:\104.06.15競技疊杯(一)\IMAG6807.jpg"/>
              <p:cNvPicPr>
                <a:picLocks noChangeAspect="1" noChangeArrowheads="1"/>
              </p:cNvPicPr>
              <p:nvPr/>
            </p:nvPicPr>
            <p:blipFill>
              <a:blip r:embed="rId9" cstate="print"/>
              <a:srcRect/>
              <a:stretch>
                <a:fillRect/>
              </a:stretch>
            </p:blipFill>
            <p:spPr bwMode="auto">
              <a:xfrm>
                <a:off x="5652119" y="548680"/>
                <a:ext cx="2546809" cy="1440160"/>
              </a:xfrm>
              <a:prstGeom prst="rect">
                <a:avLst/>
              </a:prstGeom>
              <a:noFill/>
            </p:spPr>
          </p:pic>
          <p:pic>
            <p:nvPicPr>
              <p:cNvPr id="6154" name="Picture 10" descr="F:\104.06.15競技疊杯(一)\IMAG6810.jpg"/>
              <p:cNvPicPr>
                <a:picLocks noChangeAspect="1" noChangeArrowheads="1"/>
              </p:cNvPicPr>
              <p:nvPr/>
            </p:nvPicPr>
            <p:blipFill>
              <a:blip r:embed="rId10" cstate="print"/>
              <a:srcRect/>
              <a:stretch>
                <a:fillRect/>
              </a:stretch>
            </p:blipFill>
            <p:spPr bwMode="auto">
              <a:xfrm>
                <a:off x="467544" y="548680"/>
                <a:ext cx="2551987" cy="1443088"/>
              </a:xfrm>
              <a:prstGeom prst="rect">
                <a:avLst/>
              </a:prstGeom>
              <a:noFill/>
            </p:spPr>
          </p:pic>
        </p:grpSp>
      </p:grpSp>
      <p:sp>
        <p:nvSpPr>
          <p:cNvPr id="15" name="矩形 14"/>
          <p:cNvSpPr/>
          <p:nvPr/>
        </p:nvSpPr>
        <p:spPr>
          <a:xfrm>
            <a:off x="1403648" y="116632"/>
            <a:ext cx="6032421" cy="461665"/>
          </a:xfrm>
          <a:prstGeom prst="rect">
            <a:avLst/>
          </a:prstGeom>
        </p:spPr>
        <p:txBody>
          <a:bodyPr wrap="none">
            <a:spAutoFit/>
          </a:bodyPr>
          <a:lstStyle/>
          <a:p>
            <a:r>
              <a:rPr lang="zh-TW" altLang="en-US" sz="2400" b="1" dirty="0" smtClean="0">
                <a:solidFill>
                  <a:srgbClr val="0000FF"/>
                </a:solidFill>
                <a:latin typeface="標楷體" pitchFamily="65" charset="-120"/>
                <a:ea typeface="標楷體" pitchFamily="65" charset="-120"/>
              </a:rPr>
              <a:t>競技疊杯課程充滿趣味、活潑深受老人歡迎</a:t>
            </a:r>
            <a:endParaRPr lang="zh-TW" altLang="en-US" sz="2400" b="1" dirty="0">
              <a:solidFill>
                <a:srgbClr val="0000FF"/>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4"/>
          <p:cNvGrpSpPr/>
          <p:nvPr/>
        </p:nvGrpSpPr>
        <p:grpSpPr>
          <a:xfrm>
            <a:off x="251520" y="764704"/>
            <a:ext cx="8712968" cy="6002381"/>
            <a:chOff x="323528" y="332656"/>
            <a:chExt cx="7920880" cy="6002381"/>
          </a:xfrm>
        </p:grpSpPr>
        <p:grpSp>
          <p:nvGrpSpPr>
            <p:cNvPr id="3" name="群組 11"/>
            <p:cNvGrpSpPr/>
            <p:nvPr/>
          </p:nvGrpSpPr>
          <p:grpSpPr>
            <a:xfrm>
              <a:off x="323528" y="4869160"/>
              <a:ext cx="7920880" cy="1465877"/>
              <a:chOff x="323528" y="4869160"/>
              <a:chExt cx="7920880" cy="1465877"/>
            </a:xfrm>
          </p:grpSpPr>
          <p:pic>
            <p:nvPicPr>
              <p:cNvPr id="7171" name="Picture 3" descr="F:\104.06.15競技疊杯(一)\IMAG6724.jpg"/>
              <p:cNvPicPr>
                <a:picLocks noChangeAspect="1" noChangeArrowheads="1"/>
              </p:cNvPicPr>
              <p:nvPr/>
            </p:nvPicPr>
            <p:blipFill>
              <a:blip r:embed="rId2" cstate="print"/>
              <a:srcRect/>
              <a:stretch>
                <a:fillRect/>
              </a:stretch>
            </p:blipFill>
            <p:spPr bwMode="auto">
              <a:xfrm>
                <a:off x="5652120" y="4869160"/>
                <a:ext cx="2592288" cy="1465876"/>
              </a:xfrm>
              <a:prstGeom prst="rect">
                <a:avLst/>
              </a:prstGeom>
              <a:noFill/>
            </p:spPr>
          </p:pic>
          <p:pic>
            <p:nvPicPr>
              <p:cNvPr id="7172" name="Picture 4" descr="F:\104.06.15競技疊杯(一)\IMAG6727.jpg"/>
              <p:cNvPicPr>
                <a:picLocks noChangeAspect="1" noChangeArrowheads="1"/>
              </p:cNvPicPr>
              <p:nvPr/>
            </p:nvPicPr>
            <p:blipFill>
              <a:blip r:embed="rId3" cstate="print"/>
              <a:srcRect/>
              <a:stretch>
                <a:fillRect/>
              </a:stretch>
            </p:blipFill>
            <p:spPr bwMode="auto">
              <a:xfrm>
                <a:off x="2987824" y="4869160"/>
                <a:ext cx="2592288" cy="1465877"/>
              </a:xfrm>
              <a:prstGeom prst="rect">
                <a:avLst/>
              </a:prstGeom>
              <a:noFill/>
            </p:spPr>
          </p:pic>
          <p:pic>
            <p:nvPicPr>
              <p:cNvPr id="7174" name="Picture 6" descr="F:\104.06.15競技疊杯(一)\IMAG6735.jpg"/>
              <p:cNvPicPr>
                <a:picLocks noChangeAspect="1" noChangeArrowheads="1"/>
              </p:cNvPicPr>
              <p:nvPr/>
            </p:nvPicPr>
            <p:blipFill>
              <a:blip r:embed="rId4" cstate="print"/>
              <a:srcRect/>
              <a:stretch>
                <a:fillRect/>
              </a:stretch>
            </p:blipFill>
            <p:spPr bwMode="auto">
              <a:xfrm>
                <a:off x="323528" y="4869160"/>
                <a:ext cx="2592288" cy="1465877"/>
              </a:xfrm>
              <a:prstGeom prst="rect">
                <a:avLst/>
              </a:prstGeom>
              <a:noFill/>
            </p:spPr>
          </p:pic>
        </p:grpSp>
        <p:grpSp>
          <p:nvGrpSpPr>
            <p:cNvPr id="4" name="群組 10"/>
            <p:cNvGrpSpPr/>
            <p:nvPr/>
          </p:nvGrpSpPr>
          <p:grpSpPr>
            <a:xfrm>
              <a:off x="323528" y="332656"/>
              <a:ext cx="7848872" cy="1465878"/>
              <a:chOff x="323528" y="332656"/>
              <a:chExt cx="7848872" cy="1465878"/>
            </a:xfrm>
          </p:grpSpPr>
          <p:pic>
            <p:nvPicPr>
              <p:cNvPr id="7170" name="Picture 2" descr="F:\104.06.15競技疊杯(一)\IMAG6718.jpg"/>
              <p:cNvPicPr>
                <a:picLocks noChangeAspect="1" noChangeArrowheads="1"/>
              </p:cNvPicPr>
              <p:nvPr/>
            </p:nvPicPr>
            <p:blipFill>
              <a:blip r:embed="rId5" cstate="print"/>
              <a:srcRect/>
              <a:stretch>
                <a:fillRect/>
              </a:stretch>
            </p:blipFill>
            <p:spPr bwMode="auto">
              <a:xfrm>
                <a:off x="2915817" y="332656"/>
                <a:ext cx="2592288" cy="1465877"/>
              </a:xfrm>
              <a:prstGeom prst="rect">
                <a:avLst/>
              </a:prstGeom>
              <a:noFill/>
            </p:spPr>
          </p:pic>
          <p:pic>
            <p:nvPicPr>
              <p:cNvPr id="7173" name="Picture 5" descr="F:\104.06.15競技疊杯(一)\IMAG6731.jpg"/>
              <p:cNvPicPr>
                <a:picLocks noChangeAspect="1" noChangeArrowheads="1"/>
              </p:cNvPicPr>
              <p:nvPr/>
            </p:nvPicPr>
            <p:blipFill>
              <a:blip r:embed="rId6" cstate="print"/>
              <a:srcRect/>
              <a:stretch>
                <a:fillRect/>
              </a:stretch>
            </p:blipFill>
            <p:spPr bwMode="auto">
              <a:xfrm>
                <a:off x="5580112" y="332656"/>
                <a:ext cx="2592288" cy="1465878"/>
              </a:xfrm>
              <a:prstGeom prst="rect">
                <a:avLst/>
              </a:prstGeom>
              <a:noFill/>
            </p:spPr>
          </p:pic>
          <p:pic>
            <p:nvPicPr>
              <p:cNvPr id="7176" name="Picture 8" descr="F:\104.06.15競技疊杯(一)\IMAG6739.jpg"/>
              <p:cNvPicPr>
                <a:picLocks noChangeAspect="1" noChangeArrowheads="1"/>
              </p:cNvPicPr>
              <p:nvPr/>
            </p:nvPicPr>
            <p:blipFill>
              <a:blip r:embed="rId7" cstate="print"/>
              <a:srcRect/>
              <a:stretch>
                <a:fillRect/>
              </a:stretch>
            </p:blipFill>
            <p:spPr bwMode="auto">
              <a:xfrm>
                <a:off x="323528" y="332656"/>
                <a:ext cx="2551987" cy="1443088"/>
              </a:xfrm>
              <a:prstGeom prst="rect">
                <a:avLst/>
              </a:prstGeom>
              <a:noFill/>
            </p:spPr>
          </p:pic>
        </p:grpSp>
        <p:pic>
          <p:nvPicPr>
            <p:cNvPr id="7177" name="Picture 9" descr="F:\104.06.15競技疊杯(一)\IMAG6745.jpg"/>
            <p:cNvPicPr>
              <a:picLocks noChangeAspect="1" noChangeArrowheads="1"/>
            </p:cNvPicPr>
            <p:nvPr/>
          </p:nvPicPr>
          <p:blipFill>
            <a:blip r:embed="rId8" cstate="print"/>
            <a:srcRect/>
            <a:stretch>
              <a:fillRect/>
            </a:stretch>
          </p:blipFill>
          <p:spPr bwMode="auto">
            <a:xfrm>
              <a:off x="2987824" y="1844824"/>
              <a:ext cx="5184576" cy="2972473"/>
            </a:xfrm>
            <a:prstGeom prst="rect">
              <a:avLst/>
            </a:prstGeom>
            <a:noFill/>
          </p:spPr>
        </p:pic>
        <p:grpSp>
          <p:nvGrpSpPr>
            <p:cNvPr id="5" name="群組 13"/>
            <p:cNvGrpSpPr/>
            <p:nvPr/>
          </p:nvGrpSpPr>
          <p:grpSpPr>
            <a:xfrm>
              <a:off x="323528" y="1844824"/>
              <a:ext cx="2592288" cy="2978045"/>
              <a:chOff x="323528" y="1844824"/>
              <a:chExt cx="2592288" cy="2978045"/>
            </a:xfrm>
          </p:grpSpPr>
          <p:pic>
            <p:nvPicPr>
              <p:cNvPr id="7175" name="Picture 7" descr="F:\104.06.15競技疊杯(一)\IMAG6738.jpg"/>
              <p:cNvPicPr>
                <a:picLocks noChangeAspect="1" noChangeArrowheads="1"/>
              </p:cNvPicPr>
              <p:nvPr/>
            </p:nvPicPr>
            <p:blipFill>
              <a:blip r:embed="rId9" cstate="print"/>
              <a:srcRect/>
              <a:stretch>
                <a:fillRect/>
              </a:stretch>
            </p:blipFill>
            <p:spPr bwMode="auto">
              <a:xfrm>
                <a:off x="323528" y="3356992"/>
                <a:ext cx="2592288" cy="1465877"/>
              </a:xfrm>
              <a:prstGeom prst="rect">
                <a:avLst/>
              </a:prstGeom>
              <a:noFill/>
            </p:spPr>
          </p:pic>
          <p:pic>
            <p:nvPicPr>
              <p:cNvPr id="7178" name="Picture 10" descr="F:\104.06.15競技疊杯(一)\IMAG6823.jpg"/>
              <p:cNvPicPr>
                <a:picLocks noChangeAspect="1" noChangeArrowheads="1"/>
              </p:cNvPicPr>
              <p:nvPr/>
            </p:nvPicPr>
            <p:blipFill>
              <a:blip r:embed="rId10" cstate="print"/>
              <a:srcRect/>
              <a:stretch>
                <a:fillRect/>
              </a:stretch>
            </p:blipFill>
            <p:spPr bwMode="auto">
              <a:xfrm>
                <a:off x="323528" y="1844824"/>
                <a:ext cx="2592288" cy="1443088"/>
              </a:xfrm>
              <a:prstGeom prst="rect">
                <a:avLst/>
              </a:prstGeom>
              <a:noFill/>
            </p:spPr>
          </p:pic>
        </p:grpSp>
      </p:grpSp>
      <p:sp>
        <p:nvSpPr>
          <p:cNvPr id="17" name="矩形 16"/>
          <p:cNvSpPr/>
          <p:nvPr/>
        </p:nvSpPr>
        <p:spPr>
          <a:xfrm>
            <a:off x="1331640" y="188640"/>
            <a:ext cx="6032421" cy="461665"/>
          </a:xfrm>
          <a:prstGeom prst="rect">
            <a:avLst/>
          </a:prstGeom>
        </p:spPr>
        <p:txBody>
          <a:bodyPr wrap="none">
            <a:spAutoFit/>
          </a:bodyPr>
          <a:lstStyle/>
          <a:p>
            <a:r>
              <a:rPr lang="zh-TW" altLang="en-US" sz="2400" b="1" dirty="0" smtClean="0">
                <a:solidFill>
                  <a:srgbClr val="0000FF"/>
                </a:solidFill>
                <a:latin typeface="標楷體" pitchFamily="65" charset="-120"/>
                <a:ea typeface="標楷體" pitchFamily="65" charset="-120"/>
              </a:rPr>
              <a:t>競技疊杯課程充滿趣味、活潑深受老人歡迎</a:t>
            </a:r>
            <a:endParaRPr lang="zh-TW" altLang="en-US" sz="2400" b="1" dirty="0">
              <a:solidFill>
                <a:srgbClr val="0000FF"/>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0"/>
          <p:cNvGrpSpPr/>
          <p:nvPr/>
        </p:nvGrpSpPr>
        <p:grpSpPr>
          <a:xfrm>
            <a:off x="323528" y="1052736"/>
            <a:ext cx="7813119" cy="5805264"/>
            <a:chOff x="395536" y="332656"/>
            <a:chExt cx="8389183" cy="6412570"/>
          </a:xfrm>
        </p:grpSpPr>
        <p:pic>
          <p:nvPicPr>
            <p:cNvPr id="13314" name="Picture 2" descr="F:\104.04.29銀髮族~Happy公車郊遊趣(北門、南鯤鯓)\IMAG4070.jpg"/>
            <p:cNvPicPr>
              <a:picLocks noChangeAspect="1" noChangeArrowheads="1"/>
            </p:cNvPicPr>
            <p:nvPr/>
          </p:nvPicPr>
          <p:blipFill>
            <a:blip r:embed="rId2" cstate="print"/>
            <a:srcRect/>
            <a:stretch>
              <a:fillRect/>
            </a:stretch>
          </p:blipFill>
          <p:spPr bwMode="auto">
            <a:xfrm>
              <a:off x="6084167" y="5157192"/>
              <a:ext cx="2674151" cy="1512168"/>
            </a:xfrm>
            <a:prstGeom prst="rect">
              <a:avLst/>
            </a:prstGeom>
            <a:noFill/>
          </p:spPr>
        </p:pic>
        <p:pic>
          <p:nvPicPr>
            <p:cNvPr id="13315" name="Picture 3" descr="F:\104.04.29銀髮族~Happy公車郊遊趣(北門、南鯤鯓)\IMAG4088.jpg"/>
            <p:cNvPicPr>
              <a:picLocks noChangeAspect="1" noChangeArrowheads="1"/>
            </p:cNvPicPr>
            <p:nvPr/>
          </p:nvPicPr>
          <p:blipFill>
            <a:blip r:embed="rId3" cstate="print"/>
            <a:srcRect/>
            <a:stretch>
              <a:fillRect/>
            </a:stretch>
          </p:blipFill>
          <p:spPr bwMode="auto">
            <a:xfrm>
              <a:off x="395537" y="1988840"/>
              <a:ext cx="2736304" cy="1547315"/>
            </a:xfrm>
            <a:prstGeom prst="rect">
              <a:avLst/>
            </a:prstGeom>
            <a:noFill/>
          </p:spPr>
        </p:pic>
        <p:pic>
          <p:nvPicPr>
            <p:cNvPr id="13316" name="Picture 4" descr="F:\104.04.29銀髮族~Happy公車郊遊趣(北門、南鯤鯓)\IMAG4090.jpg"/>
            <p:cNvPicPr>
              <a:picLocks noChangeAspect="1" noChangeArrowheads="1"/>
            </p:cNvPicPr>
            <p:nvPr/>
          </p:nvPicPr>
          <p:blipFill>
            <a:blip r:embed="rId4" cstate="print"/>
            <a:srcRect/>
            <a:stretch>
              <a:fillRect/>
            </a:stretch>
          </p:blipFill>
          <p:spPr bwMode="auto">
            <a:xfrm>
              <a:off x="395536" y="5157192"/>
              <a:ext cx="2736304" cy="1547314"/>
            </a:xfrm>
            <a:prstGeom prst="rect">
              <a:avLst/>
            </a:prstGeom>
            <a:noFill/>
          </p:spPr>
        </p:pic>
        <p:pic>
          <p:nvPicPr>
            <p:cNvPr id="13317" name="Picture 5" descr="F:\104.04.29銀髮族~Happy公車郊遊趣(北門、南鯤鯓)\IMAG4102.jpg"/>
            <p:cNvPicPr>
              <a:picLocks noChangeAspect="1" noChangeArrowheads="1"/>
            </p:cNvPicPr>
            <p:nvPr/>
          </p:nvPicPr>
          <p:blipFill>
            <a:blip r:embed="rId5" cstate="print"/>
            <a:srcRect/>
            <a:stretch>
              <a:fillRect/>
            </a:stretch>
          </p:blipFill>
          <p:spPr bwMode="auto">
            <a:xfrm>
              <a:off x="395536" y="332656"/>
              <a:ext cx="2714869" cy="1584176"/>
            </a:xfrm>
            <a:prstGeom prst="rect">
              <a:avLst/>
            </a:prstGeom>
            <a:noFill/>
          </p:spPr>
        </p:pic>
        <p:pic>
          <p:nvPicPr>
            <p:cNvPr id="13318" name="Picture 6" descr="F:\104.04.29銀髮族~Happy公車郊遊趣(北門、南鯤鯓)\IMAG4103.jpg"/>
            <p:cNvPicPr>
              <a:picLocks noChangeAspect="1" noChangeArrowheads="1"/>
            </p:cNvPicPr>
            <p:nvPr/>
          </p:nvPicPr>
          <p:blipFill>
            <a:blip r:embed="rId6" cstate="print"/>
            <a:srcRect/>
            <a:stretch>
              <a:fillRect/>
            </a:stretch>
          </p:blipFill>
          <p:spPr bwMode="auto">
            <a:xfrm>
              <a:off x="3203848" y="5157192"/>
              <a:ext cx="2808313" cy="1588034"/>
            </a:xfrm>
            <a:prstGeom prst="rect">
              <a:avLst/>
            </a:prstGeom>
            <a:noFill/>
          </p:spPr>
        </p:pic>
        <p:pic>
          <p:nvPicPr>
            <p:cNvPr id="13319" name="Picture 7" descr="F:\104.04.29銀髮族~Happy公車郊遊趣(北門、南鯤鯓)\IMAG4131.jpg"/>
            <p:cNvPicPr>
              <a:picLocks noChangeAspect="1" noChangeArrowheads="1"/>
            </p:cNvPicPr>
            <p:nvPr/>
          </p:nvPicPr>
          <p:blipFill>
            <a:blip r:embed="rId7" cstate="print"/>
            <a:srcRect/>
            <a:stretch>
              <a:fillRect/>
            </a:stretch>
          </p:blipFill>
          <p:spPr bwMode="auto">
            <a:xfrm>
              <a:off x="395536" y="3573017"/>
              <a:ext cx="2736304" cy="1547314"/>
            </a:xfrm>
            <a:prstGeom prst="rect">
              <a:avLst/>
            </a:prstGeom>
            <a:noFill/>
          </p:spPr>
        </p:pic>
        <p:pic>
          <p:nvPicPr>
            <p:cNvPr id="13320" name="Picture 8" descr="F:\104.04.29銀髮族~Happy公車郊遊趣(北門、南鯤鯓)\IMAG4150.jpg"/>
            <p:cNvPicPr>
              <a:picLocks noChangeAspect="1" noChangeArrowheads="1"/>
            </p:cNvPicPr>
            <p:nvPr/>
          </p:nvPicPr>
          <p:blipFill>
            <a:blip r:embed="rId8" cstate="print"/>
            <a:srcRect/>
            <a:stretch>
              <a:fillRect/>
            </a:stretch>
          </p:blipFill>
          <p:spPr bwMode="auto">
            <a:xfrm>
              <a:off x="6084168" y="332656"/>
              <a:ext cx="2700551" cy="1527097"/>
            </a:xfrm>
            <a:prstGeom prst="rect">
              <a:avLst/>
            </a:prstGeom>
            <a:noFill/>
          </p:spPr>
        </p:pic>
        <p:pic>
          <p:nvPicPr>
            <p:cNvPr id="13321" name="Picture 9" descr="F:\104.04.29銀髮族~Happy公車郊遊趣(北門、南鯤鯓)\IMAG4056.jpg"/>
            <p:cNvPicPr>
              <a:picLocks noChangeAspect="1" noChangeArrowheads="1"/>
            </p:cNvPicPr>
            <p:nvPr/>
          </p:nvPicPr>
          <p:blipFill>
            <a:blip r:embed="rId9" cstate="print"/>
            <a:srcRect/>
            <a:stretch>
              <a:fillRect/>
            </a:stretch>
          </p:blipFill>
          <p:spPr bwMode="auto">
            <a:xfrm>
              <a:off x="3203848" y="332656"/>
              <a:ext cx="2806668" cy="1587104"/>
            </a:xfrm>
            <a:prstGeom prst="rect">
              <a:avLst/>
            </a:prstGeom>
            <a:noFill/>
          </p:spPr>
        </p:pic>
        <p:pic>
          <p:nvPicPr>
            <p:cNvPr id="13322" name="Picture 10" descr="F:\104.04.29銀髮族~Happy公車郊遊趣(北門、南鯤鯓)\IMAG4139.jpg"/>
            <p:cNvPicPr>
              <a:picLocks noChangeAspect="1" noChangeArrowheads="1"/>
            </p:cNvPicPr>
            <p:nvPr/>
          </p:nvPicPr>
          <p:blipFill>
            <a:blip r:embed="rId10" cstate="print"/>
            <a:srcRect/>
            <a:stretch>
              <a:fillRect/>
            </a:stretch>
          </p:blipFill>
          <p:spPr bwMode="auto">
            <a:xfrm>
              <a:off x="3203848" y="1988840"/>
              <a:ext cx="5544616" cy="3135349"/>
            </a:xfrm>
            <a:prstGeom prst="rect">
              <a:avLst/>
            </a:prstGeom>
            <a:noFill/>
          </p:spPr>
        </p:pic>
      </p:grpSp>
      <p:sp>
        <p:nvSpPr>
          <p:cNvPr id="12" name="矩形 11"/>
          <p:cNvSpPr/>
          <p:nvPr/>
        </p:nvSpPr>
        <p:spPr>
          <a:xfrm>
            <a:off x="179512" y="188640"/>
            <a:ext cx="7992888" cy="830997"/>
          </a:xfrm>
          <a:prstGeom prst="rect">
            <a:avLst/>
          </a:prstGeom>
        </p:spPr>
        <p:txBody>
          <a:bodyPr wrap="square">
            <a:spAutoFit/>
          </a:bodyPr>
          <a:lstStyle/>
          <a:p>
            <a:r>
              <a:rPr lang="zh-TW" altLang="en-US" sz="2400" b="1" dirty="0" smtClean="0">
                <a:solidFill>
                  <a:srgbClr val="FF0000"/>
                </a:solidFill>
                <a:latin typeface="標楷體" pitchFamily="65" charset="-120"/>
                <a:ea typeface="標楷體" pitchFamily="65" charset="-120"/>
              </a:rPr>
              <a:t>每月最後一個星期三，舉辦銀髮小學堂</a:t>
            </a:r>
            <a:endParaRPr lang="en-US" altLang="zh-TW" sz="2400" b="1" dirty="0" smtClean="0">
              <a:solidFill>
                <a:srgbClr val="FF0000"/>
              </a:solidFill>
              <a:latin typeface="標楷體" pitchFamily="65" charset="-120"/>
              <a:ea typeface="標楷體" pitchFamily="65" charset="-120"/>
            </a:endParaRPr>
          </a:p>
          <a:p>
            <a:r>
              <a:rPr lang="zh-TW" altLang="en-US" sz="2400" b="1" dirty="0" smtClean="0">
                <a:solidFill>
                  <a:srgbClr val="FF0000"/>
                </a:solidFill>
                <a:latin typeface="標楷體" pitchFamily="65" charset="-120"/>
                <a:ea typeface="標楷體" pitchFamily="65" charset="-120"/>
              </a:rPr>
              <a:t>                      </a:t>
            </a:r>
            <a:r>
              <a:rPr lang="en-US" altLang="zh-TW" sz="2400" b="1" dirty="0" smtClean="0">
                <a:solidFill>
                  <a:srgbClr val="FF0000"/>
                </a:solidFill>
                <a:latin typeface="標楷體" pitchFamily="65" charset="-120"/>
                <a:ea typeface="標楷體" pitchFamily="65" charset="-120"/>
              </a:rPr>
              <a:t>happy</a:t>
            </a:r>
            <a:r>
              <a:rPr lang="zh-TW" altLang="en-US" sz="2400" b="1" dirty="0" smtClean="0">
                <a:solidFill>
                  <a:srgbClr val="FF0000"/>
                </a:solidFill>
                <a:latin typeface="標楷體" pitchFamily="65" charset="-120"/>
                <a:ea typeface="標楷體" pitchFamily="65" charset="-120"/>
              </a:rPr>
              <a:t>公車郊遊趣遊覽南鯤鯓</a:t>
            </a:r>
            <a:endParaRPr lang="zh-TW" altLang="en-US" sz="24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467544" y="1124744"/>
            <a:ext cx="8211945" cy="4680520"/>
            <a:chOff x="467543" y="332656"/>
            <a:chExt cx="8211945" cy="4680520"/>
          </a:xfrm>
        </p:grpSpPr>
        <p:pic>
          <p:nvPicPr>
            <p:cNvPr id="4098" name="Picture 2" descr="F:\104.06.06銀髮小學堂~ HAPPY公車郊遊趣(奇美博物館)\IMAG6163.jpg"/>
            <p:cNvPicPr>
              <a:picLocks noChangeAspect="1" noChangeArrowheads="1"/>
            </p:cNvPicPr>
            <p:nvPr/>
          </p:nvPicPr>
          <p:blipFill>
            <a:blip r:embed="rId2" cstate="print"/>
            <a:srcRect/>
            <a:stretch>
              <a:fillRect/>
            </a:stretch>
          </p:blipFill>
          <p:spPr bwMode="auto">
            <a:xfrm>
              <a:off x="467544" y="332656"/>
              <a:ext cx="2679328" cy="1515096"/>
            </a:xfrm>
            <a:prstGeom prst="rect">
              <a:avLst/>
            </a:prstGeom>
            <a:noFill/>
          </p:spPr>
        </p:pic>
        <p:pic>
          <p:nvPicPr>
            <p:cNvPr id="4100" name="Picture 4" descr="F:\104.06.06銀髮小學堂~ HAPPY公車郊遊趣(奇美博物館)\IMAG6192.jpg"/>
            <p:cNvPicPr>
              <a:picLocks noChangeAspect="1" noChangeArrowheads="1"/>
            </p:cNvPicPr>
            <p:nvPr/>
          </p:nvPicPr>
          <p:blipFill>
            <a:blip r:embed="rId3" cstate="print"/>
            <a:srcRect/>
            <a:stretch>
              <a:fillRect/>
            </a:stretch>
          </p:blipFill>
          <p:spPr bwMode="auto">
            <a:xfrm>
              <a:off x="5940152" y="332656"/>
              <a:ext cx="2674150" cy="1512168"/>
            </a:xfrm>
            <a:prstGeom prst="rect">
              <a:avLst/>
            </a:prstGeom>
            <a:noFill/>
          </p:spPr>
        </p:pic>
        <p:pic>
          <p:nvPicPr>
            <p:cNvPr id="4101" name="Picture 5" descr="F:\104.06.06銀髮小學堂~ HAPPY公車郊遊趣(奇美博物館)\IMAG6182.jpg"/>
            <p:cNvPicPr>
              <a:picLocks noChangeAspect="1" noChangeArrowheads="1"/>
            </p:cNvPicPr>
            <p:nvPr/>
          </p:nvPicPr>
          <p:blipFill>
            <a:blip r:embed="rId4" cstate="print"/>
            <a:srcRect/>
            <a:stretch>
              <a:fillRect/>
            </a:stretch>
          </p:blipFill>
          <p:spPr bwMode="auto">
            <a:xfrm>
              <a:off x="3203848" y="332656"/>
              <a:ext cx="2674150" cy="1512168"/>
            </a:xfrm>
            <a:prstGeom prst="rect">
              <a:avLst/>
            </a:prstGeom>
            <a:noFill/>
          </p:spPr>
        </p:pic>
        <p:pic>
          <p:nvPicPr>
            <p:cNvPr id="4102" name="Picture 6" descr="F:\104.06.06銀髮小學堂~ HAPPY公車郊遊趣(奇美博物館)\IMAG6194.jpg"/>
            <p:cNvPicPr>
              <a:picLocks noChangeAspect="1" noChangeArrowheads="1"/>
            </p:cNvPicPr>
            <p:nvPr/>
          </p:nvPicPr>
          <p:blipFill>
            <a:blip r:embed="rId5" cstate="print"/>
            <a:srcRect/>
            <a:stretch>
              <a:fillRect/>
            </a:stretch>
          </p:blipFill>
          <p:spPr bwMode="auto">
            <a:xfrm>
              <a:off x="467543" y="1916832"/>
              <a:ext cx="2674149" cy="1512168"/>
            </a:xfrm>
            <a:prstGeom prst="rect">
              <a:avLst/>
            </a:prstGeom>
            <a:noFill/>
          </p:spPr>
        </p:pic>
        <p:pic>
          <p:nvPicPr>
            <p:cNvPr id="4103" name="Picture 7" descr="F:\104.06.06銀髮小學堂~ HAPPY公車郊遊趣(奇美博物館)\IMAG6183.jpg"/>
            <p:cNvPicPr>
              <a:picLocks noChangeAspect="1" noChangeArrowheads="1"/>
            </p:cNvPicPr>
            <p:nvPr/>
          </p:nvPicPr>
          <p:blipFill>
            <a:blip r:embed="rId6" cstate="print"/>
            <a:srcRect/>
            <a:stretch>
              <a:fillRect/>
            </a:stretch>
          </p:blipFill>
          <p:spPr bwMode="auto">
            <a:xfrm>
              <a:off x="467544" y="3501008"/>
              <a:ext cx="2656588" cy="1502237"/>
            </a:xfrm>
            <a:prstGeom prst="rect">
              <a:avLst/>
            </a:prstGeom>
            <a:noFill/>
          </p:spPr>
        </p:pic>
        <p:pic>
          <p:nvPicPr>
            <p:cNvPr id="4104" name="Picture 8" descr="F:\104.06.06銀髮小學堂~ HAPPY公車郊遊趣(奇美博物館)\IMAG6179.jpg"/>
            <p:cNvPicPr>
              <a:picLocks noChangeAspect="1" noChangeArrowheads="1"/>
            </p:cNvPicPr>
            <p:nvPr/>
          </p:nvPicPr>
          <p:blipFill>
            <a:blip r:embed="rId7" cstate="print"/>
            <a:srcRect/>
            <a:stretch>
              <a:fillRect/>
            </a:stretch>
          </p:blipFill>
          <p:spPr bwMode="auto">
            <a:xfrm>
              <a:off x="3203848" y="1916832"/>
              <a:ext cx="5475640" cy="3096344"/>
            </a:xfrm>
            <a:prstGeom prst="rect">
              <a:avLst/>
            </a:prstGeom>
            <a:noFill/>
          </p:spPr>
        </p:pic>
      </p:grpSp>
      <p:sp>
        <p:nvSpPr>
          <p:cNvPr id="10" name="矩形 9"/>
          <p:cNvSpPr/>
          <p:nvPr/>
        </p:nvSpPr>
        <p:spPr>
          <a:xfrm>
            <a:off x="683568" y="476672"/>
            <a:ext cx="7992888" cy="461665"/>
          </a:xfrm>
          <a:prstGeom prst="rect">
            <a:avLst/>
          </a:prstGeom>
        </p:spPr>
        <p:txBody>
          <a:bodyPr wrap="square">
            <a:spAutoFit/>
          </a:bodyPr>
          <a:lstStyle/>
          <a:p>
            <a:r>
              <a:rPr lang="zh-TW" altLang="en-US" sz="2400" b="1" dirty="0" smtClean="0">
                <a:solidFill>
                  <a:srgbClr val="FF0000"/>
                </a:solidFill>
                <a:latin typeface="標楷體" pitchFamily="65" charset="-120"/>
                <a:ea typeface="標楷體" pitchFamily="65" charset="-120"/>
              </a:rPr>
              <a:t>                  參觀奇美博物館</a:t>
            </a:r>
            <a:endParaRPr lang="zh-TW" altLang="en-US" sz="2400" dirty="0"/>
          </a:p>
        </p:txBody>
      </p:sp>
      <p:sp>
        <p:nvSpPr>
          <p:cNvPr id="11" name="矩形 10"/>
          <p:cNvSpPr/>
          <p:nvPr/>
        </p:nvSpPr>
        <p:spPr>
          <a:xfrm>
            <a:off x="539552" y="5949280"/>
            <a:ext cx="7992888" cy="461665"/>
          </a:xfrm>
          <a:prstGeom prst="rect">
            <a:avLst/>
          </a:prstGeom>
        </p:spPr>
        <p:txBody>
          <a:bodyPr wrap="square">
            <a:spAutoFit/>
          </a:bodyPr>
          <a:lstStyle/>
          <a:p>
            <a:r>
              <a:rPr lang="zh-TW" altLang="en-US" sz="2400" b="1" dirty="0" smtClean="0">
                <a:solidFill>
                  <a:srgbClr val="FF0000"/>
                </a:solidFill>
                <a:latin typeface="標楷體" pitchFamily="65" charset="-120"/>
                <a:ea typeface="標楷體" pitchFamily="65" charset="-120"/>
              </a:rPr>
              <a:t>每月最後一個星期三，舉辦銀髮小學堂 </a:t>
            </a:r>
            <a:r>
              <a:rPr lang="en-US" altLang="zh-TW" sz="2400" b="1" dirty="0" smtClean="0">
                <a:solidFill>
                  <a:srgbClr val="FF0000"/>
                </a:solidFill>
                <a:latin typeface="標楷體" pitchFamily="65" charset="-120"/>
                <a:ea typeface="標楷體" pitchFamily="65" charset="-120"/>
              </a:rPr>
              <a:t>happy</a:t>
            </a:r>
            <a:r>
              <a:rPr lang="zh-TW" altLang="en-US" sz="2400" b="1" dirty="0" smtClean="0">
                <a:solidFill>
                  <a:srgbClr val="FF0000"/>
                </a:solidFill>
                <a:latin typeface="標楷體" pitchFamily="65" charset="-120"/>
                <a:ea typeface="標楷體" pitchFamily="65" charset="-120"/>
              </a:rPr>
              <a:t>公車郊遊趣</a:t>
            </a:r>
            <a:endParaRPr lang="zh-TW" altLang="en-US"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nvGraphicFramePr>
        <p:xfrm>
          <a:off x="395288" y="2492375"/>
          <a:ext cx="8089900" cy="3810000"/>
        </p:xfrm>
        <a:graphic>
          <a:graphicData uri="http://schemas.openxmlformats.org/drawingml/2006/table">
            <a:tbl>
              <a:tblPr/>
              <a:tblGrid>
                <a:gridCol w="3097212"/>
                <a:gridCol w="971550"/>
                <a:gridCol w="952500"/>
                <a:gridCol w="1595438"/>
                <a:gridCol w="1473200"/>
              </a:tblGrid>
              <a:tr h="476250">
                <a:tc rowSpan="2">
                  <a:txBody>
                    <a:bodyPr/>
                    <a:lstStyle/>
                    <a:p>
                      <a:pPr marL="0" marR="0" lvl="0" indent="0" algn="ctr"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zh-TW" altLang="en-US" sz="1600" b="1" i="0" u="none" strike="noStrike" cap="none" normalizeH="0" baseline="0" smtClean="0">
                          <a:ln>
                            <a:noFill/>
                          </a:ln>
                          <a:solidFill>
                            <a:srgbClr val="404040"/>
                          </a:solidFill>
                          <a:effectLst/>
                          <a:latin typeface="標楷體" pitchFamily="65" charset="-120"/>
                          <a:ea typeface="標楷體" pitchFamily="65" charset="-120"/>
                          <a:cs typeface="微軟正黑體"/>
                        </a:rPr>
                        <a:t>年</a:t>
                      </a:r>
                      <a:r>
                        <a:rPr kumimoji="0" lang="en-US" sz="1600" b="1" i="0" u="none" strike="noStrike" cap="none" normalizeH="0" baseline="0" smtClean="0">
                          <a:ln>
                            <a:noFill/>
                          </a:ln>
                          <a:solidFill>
                            <a:srgbClr val="404040"/>
                          </a:solidFill>
                          <a:effectLst/>
                          <a:latin typeface="標楷體" pitchFamily="65" charset="-120"/>
                          <a:ea typeface="標楷體" pitchFamily="65" charset="-120"/>
                          <a:cs typeface="微軟正黑體"/>
                        </a:rPr>
                        <a:t>  </a:t>
                      </a:r>
                      <a:r>
                        <a:rPr kumimoji="0" lang="zh-TW" altLang="en-US" sz="1600" b="1" i="0" u="none" strike="noStrike" cap="none" normalizeH="0" baseline="0" smtClean="0">
                          <a:ln>
                            <a:noFill/>
                          </a:ln>
                          <a:solidFill>
                            <a:srgbClr val="404040"/>
                          </a:solidFill>
                          <a:effectLst/>
                          <a:latin typeface="標楷體" pitchFamily="65" charset="-120"/>
                          <a:ea typeface="標楷體" pitchFamily="65" charset="-120"/>
                          <a:cs typeface="微軟正黑體"/>
                        </a:rPr>
                        <a:t>齡</a:t>
                      </a:r>
                      <a:r>
                        <a:rPr kumimoji="0" lang="en-US" sz="1600" b="1" i="0" u="none" strike="noStrike" cap="none" normalizeH="0" baseline="0" smtClean="0">
                          <a:ln>
                            <a:noFill/>
                          </a:ln>
                          <a:solidFill>
                            <a:srgbClr val="404040"/>
                          </a:solidFill>
                          <a:effectLst/>
                          <a:latin typeface="標楷體" pitchFamily="65" charset="-120"/>
                          <a:ea typeface="標楷體" pitchFamily="65" charset="-120"/>
                          <a:cs typeface="微軟正黑體"/>
                        </a:rPr>
                        <a:t>  </a:t>
                      </a:r>
                      <a:r>
                        <a:rPr kumimoji="0" lang="zh-TW" altLang="en-US" sz="1600" b="1" i="0" u="none" strike="noStrike" cap="none" normalizeH="0" baseline="0" smtClean="0">
                          <a:ln>
                            <a:noFill/>
                          </a:ln>
                          <a:solidFill>
                            <a:srgbClr val="404040"/>
                          </a:solidFill>
                          <a:effectLst/>
                          <a:latin typeface="標楷體" pitchFamily="65" charset="-120"/>
                          <a:ea typeface="標楷體" pitchFamily="65" charset="-120"/>
                          <a:cs typeface="微軟正黑體"/>
                        </a:rPr>
                        <a:t>層</a:t>
                      </a:r>
                    </a:p>
                  </a:txBody>
                  <a:tcPr marL="63299" marR="6329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AC6CD"/>
                    </a:solidFill>
                  </a:tcPr>
                </a:tc>
                <a:tc gridSpan="2">
                  <a:txBody>
                    <a:bodyPr/>
                    <a:lstStyle/>
                    <a:p>
                      <a:pPr marL="0" marR="0" lvl="0" indent="0" algn="ctr"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zh-TW" altLang="en-US" sz="1600" b="1" i="0" u="none" strike="noStrike" cap="none" normalizeH="0" baseline="0" smtClean="0">
                          <a:ln>
                            <a:noFill/>
                          </a:ln>
                          <a:solidFill>
                            <a:srgbClr val="404040"/>
                          </a:solidFill>
                          <a:effectLst/>
                          <a:latin typeface="標楷體" pitchFamily="65" charset="-120"/>
                          <a:ea typeface="標楷體" pitchFamily="65" charset="-120"/>
                          <a:cs typeface="微軟正黑體"/>
                        </a:rPr>
                        <a:t>人數</a:t>
                      </a:r>
                    </a:p>
                  </a:txBody>
                  <a:tcPr marL="63299" marR="6329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AC6CD"/>
                    </a:solidFill>
                  </a:tcPr>
                </a:tc>
                <a:tc hMerge="1">
                  <a:txBody>
                    <a:bodyPr/>
                    <a:lstStyle/>
                    <a:p>
                      <a:endParaRPr lang="zh-TW" altLang="en-US"/>
                    </a:p>
                  </a:txBody>
                  <a:tcPr/>
                </a:tc>
                <a:tc rowSpan="2">
                  <a:txBody>
                    <a:bodyPr/>
                    <a:lstStyle/>
                    <a:p>
                      <a:pPr marL="0" marR="0" lvl="0" indent="0" algn="ctr" defTabSz="914400" rtl="0" eaLnBrk="1" fontAlgn="base" latinLnBrk="0" hangingPunct="1">
                        <a:lnSpc>
                          <a:spcPts val="1500"/>
                        </a:lnSpc>
                        <a:spcBef>
                          <a:spcPct val="0"/>
                        </a:spcBef>
                        <a:spcAft>
                          <a:spcPts val="300"/>
                        </a:spcAft>
                        <a:buClr>
                          <a:srgbClr val="C3260C"/>
                        </a:buClr>
                        <a:buSzPct val="130000"/>
                        <a:buFont typeface="Georgia" pitchFamily="18" charset="0"/>
                        <a:buNone/>
                        <a:tabLst/>
                      </a:pPr>
                      <a:r>
                        <a:rPr kumimoji="0" lang="zh-TW" altLang="en-US" sz="1600" b="1" i="0" u="none" strike="noStrike" cap="none" normalizeH="0" baseline="0" smtClean="0">
                          <a:ln>
                            <a:noFill/>
                          </a:ln>
                          <a:solidFill>
                            <a:srgbClr val="404040"/>
                          </a:solidFill>
                          <a:effectLst/>
                          <a:latin typeface="標楷體" pitchFamily="65" charset="-120"/>
                          <a:ea typeface="標楷體" pitchFamily="65" charset="-120"/>
                          <a:cs typeface="微軟正黑體"/>
                        </a:rPr>
                        <a:t>合計</a:t>
                      </a:r>
                    </a:p>
                    <a:p>
                      <a:pPr marL="0" marR="0" lvl="0" indent="0" algn="ctr" defTabSz="914400" rtl="0" eaLnBrk="1" fontAlgn="base" latinLnBrk="0" hangingPunct="1">
                        <a:lnSpc>
                          <a:spcPts val="1500"/>
                        </a:lnSpc>
                        <a:spcBef>
                          <a:spcPct val="0"/>
                        </a:spcBef>
                        <a:spcAft>
                          <a:spcPts val="300"/>
                        </a:spcAft>
                        <a:buClr>
                          <a:srgbClr val="C3260C"/>
                        </a:buClr>
                        <a:buSzPct val="130000"/>
                        <a:buFont typeface="Georgia" pitchFamily="18" charset="0"/>
                        <a:buNone/>
                        <a:tabLst/>
                      </a:pPr>
                      <a:endPar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endParaRPr>
                    </a:p>
                    <a:p>
                      <a:pPr marL="0" marR="0" lvl="0" indent="0" algn="ctr" defTabSz="914400" rtl="0" eaLnBrk="1" fontAlgn="base" latinLnBrk="0" hangingPunct="1">
                        <a:lnSpc>
                          <a:spcPts val="1500"/>
                        </a:lnSpc>
                        <a:spcBef>
                          <a:spcPct val="0"/>
                        </a:spcBef>
                        <a:spcAft>
                          <a:spcPts val="300"/>
                        </a:spcAft>
                        <a:buClr>
                          <a:srgbClr val="C3260C"/>
                        </a:buClr>
                        <a:buSzPct val="130000"/>
                        <a:buFont typeface="Georgia" pitchFamily="18" charset="0"/>
                        <a:buNone/>
                        <a:tabLst/>
                      </a:pPr>
                      <a:r>
                        <a:rPr kumimoji="0" lang="zh-TW" altLang="en-US" sz="1600" b="1" i="0" u="none" strike="noStrike" cap="none" normalizeH="0" baseline="0" smtClean="0">
                          <a:ln>
                            <a:noFill/>
                          </a:ln>
                          <a:solidFill>
                            <a:srgbClr val="404040"/>
                          </a:solidFill>
                          <a:effectLst/>
                          <a:latin typeface="標楷體" pitchFamily="65" charset="-120"/>
                          <a:ea typeface="標楷體" pitchFamily="65" charset="-120"/>
                          <a:cs typeface="微軟正黑體"/>
                        </a:rPr>
                        <a:t>人數</a:t>
                      </a:r>
                    </a:p>
                  </a:txBody>
                  <a:tcPr marL="63299" marR="6329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AC6CD"/>
                    </a:solidFill>
                  </a:tcPr>
                </a:tc>
                <a:tc rowSpan="2">
                  <a:txBody>
                    <a:bodyPr/>
                    <a:lstStyle/>
                    <a:p>
                      <a:pPr marL="0" marR="0" lvl="0" indent="0" algn="ctr" defTabSz="914400" rtl="0" eaLnBrk="1" fontAlgn="base" latinLnBrk="0" hangingPunct="1">
                        <a:lnSpc>
                          <a:spcPts val="1500"/>
                        </a:lnSpc>
                        <a:spcBef>
                          <a:spcPct val="0"/>
                        </a:spcBef>
                        <a:spcAft>
                          <a:spcPts val="300"/>
                        </a:spcAft>
                        <a:buClr>
                          <a:srgbClr val="C3260C"/>
                        </a:buClr>
                        <a:buSzPct val="130000"/>
                        <a:buFont typeface="Georgia" pitchFamily="18" charset="0"/>
                        <a:buNone/>
                        <a:tabLst/>
                      </a:pPr>
                      <a:r>
                        <a:rPr kumimoji="0" lang="zh-TW" altLang="en-US" sz="1600" b="1" i="0" u="none" strike="noStrike" cap="none" normalizeH="0" baseline="0" smtClean="0">
                          <a:ln>
                            <a:noFill/>
                          </a:ln>
                          <a:solidFill>
                            <a:srgbClr val="404040"/>
                          </a:solidFill>
                          <a:effectLst/>
                          <a:latin typeface="標楷體" pitchFamily="65" charset="-120"/>
                          <a:ea typeface="標楷體" pitchFamily="65" charset="-120"/>
                          <a:cs typeface="微軟正黑體"/>
                        </a:rPr>
                        <a:t>年齡層比</a:t>
                      </a:r>
                      <a:endPar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endParaRPr>
                    </a:p>
                    <a:p>
                      <a:pPr marL="0" marR="0" lvl="0" indent="0" algn="ctr" defTabSz="914400" rtl="0" eaLnBrk="1" fontAlgn="base" latinLnBrk="0" hangingPunct="1">
                        <a:lnSpc>
                          <a:spcPts val="1500"/>
                        </a:lnSpc>
                        <a:spcBef>
                          <a:spcPct val="0"/>
                        </a:spcBef>
                        <a:spcAft>
                          <a:spcPts val="300"/>
                        </a:spcAft>
                        <a:buClr>
                          <a:srgbClr val="C3260C"/>
                        </a:buClr>
                        <a:buSzPct val="130000"/>
                        <a:buFont typeface="Georgia" pitchFamily="18" charset="0"/>
                        <a:buNone/>
                        <a:tabLst/>
                      </a:pPr>
                      <a:endPar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endParaRPr>
                    </a:p>
                    <a:p>
                      <a:pPr marL="0" marR="0" lvl="0" indent="0" algn="ctr" defTabSz="914400" rtl="0" eaLnBrk="1" fontAlgn="base" latinLnBrk="0" hangingPunct="1">
                        <a:lnSpc>
                          <a:spcPts val="1500"/>
                        </a:lnSpc>
                        <a:spcBef>
                          <a:spcPct val="0"/>
                        </a:spcBef>
                        <a:spcAft>
                          <a:spcPts val="300"/>
                        </a:spcAft>
                        <a:buClr>
                          <a:srgbClr val="C3260C"/>
                        </a:buClr>
                        <a:buSzPct val="130000"/>
                        <a:buFont typeface="Georgia" pitchFamily="18" charset="0"/>
                        <a:buNone/>
                        <a:tabLst/>
                      </a:pPr>
                      <a:r>
                        <a:rPr kumimoji="0" lang="zh-TW" altLang="en-US" sz="1600" b="1" i="0" u="none" strike="noStrike" cap="none" normalizeH="0" baseline="0" smtClean="0">
                          <a:ln>
                            <a:noFill/>
                          </a:ln>
                          <a:solidFill>
                            <a:srgbClr val="404040"/>
                          </a:solidFill>
                          <a:effectLst/>
                          <a:latin typeface="標楷體" pitchFamily="65" charset="-120"/>
                          <a:ea typeface="標楷體" pitchFamily="65" charset="-120"/>
                          <a:cs typeface="微軟正黑體"/>
                        </a:rPr>
                        <a:t>率（％）</a:t>
                      </a:r>
                    </a:p>
                  </a:txBody>
                  <a:tcPr marL="63299" marR="6329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AC6CD"/>
                    </a:solidFill>
                  </a:tcPr>
                </a:tc>
              </a:tr>
              <a:tr h="476250">
                <a:tc vMerge="1">
                  <a:txBody>
                    <a:bodyPr/>
                    <a:lstStyle/>
                    <a:p>
                      <a:endParaRPr lang="zh-TW" altLang="en-US"/>
                    </a:p>
                  </a:txBody>
                  <a:tcPr/>
                </a:tc>
                <a:tc>
                  <a:txBody>
                    <a:bodyPr/>
                    <a:lstStyle/>
                    <a:p>
                      <a:pPr marL="0" marR="0" lvl="0" indent="0" algn="ctr"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zh-TW" altLang="en-US" sz="1600" b="1" i="0" u="none" strike="noStrike" cap="none" normalizeH="0" baseline="0" smtClean="0">
                          <a:ln>
                            <a:noFill/>
                          </a:ln>
                          <a:solidFill>
                            <a:srgbClr val="404040"/>
                          </a:solidFill>
                          <a:effectLst/>
                          <a:latin typeface="標楷體" pitchFamily="65" charset="-120"/>
                          <a:ea typeface="標楷體" pitchFamily="65" charset="-120"/>
                          <a:cs typeface="微軟正黑體"/>
                        </a:rPr>
                        <a:t>男</a:t>
                      </a:r>
                    </a:p>
                  </a:txBody>
                  <a:tcPr marL="63299" marR="6329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AC6CD"/>
                    </a:solidFill>
                  </a:tcPr>
                </a:tc>
                <a:tc>
                  <a:txBody>
                    <a:bodyPr/>
                    <a:lstStyle/>
                    <a:p>
                      <a:pPr marL="0" marR="0" lvl="0" indent="0" algn="ctr"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zh-TW" altLang="en-US" sz="1600" b="1" i="0" u="none" strike="noStrike" cap="none" normalizeH="0" baseline="0" smtClean="0">
                          <a:ln>
                            <a:noFill/>
                          </a:ln>
                          <a:solidFill>
                            <a:srgbClr val="404040"/>
                          </a:solidFill>
                          <a:effectLst/>
                          <a:latin typeface="標楷體" pitchFamily="65" charset="-120"/>
                          <a:ea typeface="標楷體" pitchFamily="65" charset="-120"/>
                          <a:cs typeface="微軟正黑體"/>
                        </a:rPr>
                        <a:t>女</a:t>
                      </a:r>
                    </a:p>
                  </a:txBody>
                  <a:tcPr marL="63299" marR="6329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AC6CD"/>
                    </a:solidFill>
                  </a:tcPr>
                </a:tc>
                <a:tc vMerge="1">
                  <a:txBody>
                    <a:bodyPr/>
                    <a:lstStyle/>
                    <a:p>
                      <a:endParaRPr lang="zh-TW" altLang="en-US"/>
                    </a:p>
                  </a:txBody>
                  <a:tcPr/>
                </a:tc>
                <a:tc vMerge="1">
                  <a:txBody>
                    <a:bodyPr/>
                    <a:lstStyle/>
                    <a:p>
                      <a:endParaRPr lang="zh-TW" altLang="en-US"/>
                    </a:p>
                  </a:txBody>
                  <a:tcPr/>
                </a:tc>
              </a:tr>
              <a:tr h="476250">
                <a:tc>
                  <a:txBody>
                    <a:bodyPr/>
                    <a:lstStyle/>
                    <a:p>
                      <a:pPr marL="0" marR="0" lvl="0" indent="0" algn="l"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zh-TW" altLang="en-US" sz="1600" b="1" i="0" u="none" strike="noStrike" cap="none" normalizeH="0" baseline="0" smtClean="0">
                          <a:ln>
                            <a:noFill/>
                          </a:ln>
                          <a:solidFill>
                            <a:srgbClr val="404040"/>
                          </a:solidFill>
                          <a:effectLst/>
                          <a:latin typeface="標楷體" pitchFamily="65" charset="-120"/>
                          <a:ea typeface="標楷體" pitchFamily="65" charset="-120"/>
                          <a:cs typeface="微軟正黑體"/>
                        </a:rPr>
                        <a:t>嬰幼人口（</a:t>
                      </a:r>
                      <a:r>
                        <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rPr>
                        <a:t>0-5</a:t>
                      </a:r>
                      <a:r>
                        <a:rPr kumimoji="0" lang="zh-TW" altLang="en-US" sz="1600" b="1" i="0" u="none" strike="noStrike" cap="none" normalizeH="0" baseline="0" smtClean="0">
                          <a:ln>
                            <a:noFill/>
                          </a:ln>
                          <a:solidFill>
                            <a:srgbClr val="404040"/>
                          </a:solidFill>
                          <a:effectLst/>
                          <a:latin typeface="標楷體" pitchFamily="65" charset="-120"/>
                          <a:ea typeface="標楷體" pitchFamily="65" charset="-120"/>
                          <a:cs typeface="微軟正黑體"/>
                        </a:rPr>
                        <a:t>歲）</a:t>
                      </a:r>
                    </a:p>
                  </a:txBody>
                  <a:tcPr marL="63299" marR="632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rPr>
                        <a:t>122</a:t>
                      </a:r>
                      <a:endParaRPr kumimoji="0" lang="zh-TW"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endParaRPr>
                    </a:p>
                  </a:txBody>
                  <a:tcPr marL="63299" marR="6329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rPr>
                        <a:t>133</a:t>
                      </a:r>
                      <a:endParaRPr kumimoji="0" lang="zh-TW"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endParaRPr>
                    </a:p>
                  </a:txBody>
                  <a:tcPr marL="63299" marR="6329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rPr>
                        <a:t>255</a:t>
                      </a:r>
                      <a:endParaRPr kumimoji="0" lang="zh-TW"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endParaRPr>
                    </a:p>
                  </a:txBody>
                  <a:tcPr marL="63299" marR="6329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rPr>
                        <a:t>4.30</a:t>
                      </a:r>
                      <a:endParaRPr kumimoji="0" lang="zh-TW"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endParaRPr>
                    </a:p>
                  </a:txBody>
                  <a:tcPr marL="63299" marR="6329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r>
              <a:tr h="476250">
                <a:tc>
                  <a:txBody>
                    <a:bodyPr/>
                    <a:lstStyle/>
                    <a:p>
                      <a:pPr marL="0" marR="0" lvl="0" indent="0" algn="l"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zh-TW" altLang="en-US" sz="1600" b="1" i="0" u="none" strike="noStrike" cap="none" normalizeH="0" baseline="0" smtClean="0">
                          <a:ln>
                            <a:noFill/>
                          </a:ln>
                          <a:solidFill>
                            <a:srgbClr val="404040"/>
                          </a:solidFill>
                          <a:effectLst/>
                          <a:latin typeface="標楷體" pitchFamily="65" charset="-120"/>
                          <a:ea typeface="標楷體" pitchFamily="65" charset="-120"/>
                          <a:cs typeface="微軟正黑體"/>
                        </a:rPr>
                        <a:t>兒童人口（</a:t>
                      </a:r>
                      <a:r>
                        <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rPr>
                        <a:t>6-14</a:t>
                      </a:r>
                      <a:r>
                        <a:rPr kumimoji="0" lang="zh-TW" altLang="en-US" sz="1600" b="1" i="0" u="none" strike="noStrike" cap="none" normalizeH="0" baseline="0" smtClean="0">
                          <a:ln>
                            <a:noFill/>
                          </a:ln>
                          <a:solidFill>
                            <a:srgbClr val="404040"/>
                          </a:solidFill>
                          <a:effectLst/>
                          <a:latin typeface="標楷體" pitchFamily="65" charset="-120"/>
                          <a:ea typeface="標楷體" pitchFamily="65" charset="-120"/>
                          <a:cs typeface="微軟正黑體"/>
                        </a:rPr>
                        <a:t>歲）</a:t>
                      </a:r>
                    </a:p>
                  </a:txBody>
                  <a:tcPr marL="63299" marR="632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rPr>
                        <a:t>248</a:t>
                      </a:r>
                      <a:endParaRPr kumimoji="0" lang="zh-TW"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endParaRPr>
                    </a:p>
                  </a:txBody>
                  <a:tcPr marL="63299" marR="6329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rPr>
                        <a:t>232</a:t>
                      </a:r>
                      <a:endParaRPr kumimoji="0" lang="zh-TW"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endParaRPr>
                    </a:p>
                  </a:txBody>
                  <a:tcPr marL="63299" marR="6329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rPr>
                        <a:t>480</a:t>
                      </a:r>
                      <a:endParaRPr kumimoji="0" lang="zh-TW"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endParaRPr>
                    </a:p>
                  </a:txBody>
                  <a:tcPr marL="63299" marR="6329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rPr>
                        <a:t>8.08</a:t>
                      </a:r>
                      <a:endParaRPr kumimoji="0" lang="zh-TW"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endParaRPr>
                    </a:p>
                  </a:txBody>
                  <a:tcPr marL="63299" marR="6329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r>
              <a:tr h="476250">
                <a:tc>
                  <a:txBody>
                    <a:bodyPr/>
                    <a:lstStyle/>
                    <a:p>
                      <a:pPr marL="0" marR="0" lvl="0" indent="0" algn="l"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zh-TW" altLang="en-US" sz="1600" b="1" i="0" u="none" strike="noStrike" cap="none" normalizeH="0" baseline="0" smtClean="0">
                          <a:ln>
                            <a:noFill/>
                          </a:ln>
                          <a:solidFill>
                            <a:srgbClr val="404040"/>
                          </a:solidFill>
                          <a:effectLst/>
                          <a:latin typeface="標楷體" pitchFamily="65" charset="-120"/>
                          <a:ea typeface="標楷體" pitchFamily="65" charset="-120"/>
                          <a:cs typeface="微軟正黑體"/>
                        </a:rPr>
                        <a:t>青年人口（</a:t>
                      </a:r>
                      <a:r>
                        <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rPr>
                        <a:t>15-24</a:t>
                      </a:r>
                      <a:r>
                        <a:rPr kumimoji="0" lang="zh-TW" altLang="en-US" sz="1600" b="1" i="0" u="none" strike="noStrike" cap="none" normalizeH="0" baseline="0" smtClean="0">
                          <a:ln>
                            <a:noFill/>
                          </a:ln>
                          <a:solidFill>
                            <a:srgbClr val="404040"/>
                          </a:solidFill>
                          <a:effectLst/>
                          <a:latin typeface="標楷體" pitchFamily="65" charset="-120"/>
                          <a:ea typeface="標楷體" pitchFamily="65" charset="-120"/>
                          <a:cs typeface="微軟正黑體"/>
                        </a:rPr>
                        <a:t>歲）</a:t>
                      </a:r>
                    </a:p>
                  </a:txBody>
                  <a:tcPr marL="63299" marR="632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rPr>
                        <a:t>581</a:t>
                      </a:r>
                      <a:endParaRPr kumimoji="0" lang="zh-TW"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endParaRPr>
                    </a:p>
                  </a:txBody>
                  <a:tcPr marL="63299" marR="6329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rPr>
                        <a:t>656</a:t>
                      </a:r>
                      <a:endParaRPr kumimoji="0" lang="zh-TW"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endParaRPr>
                    </a:p>
                  </a:txBody>
                  <a:tcPr marL="63299" marR="6329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rPr>
                        <a:t>1,237</a:t>
                      </a:r>
                      <a:endParaRPr kumimoji="0" lang="zh-TW"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endParaRPr>
                    </a:p>
                  </a:txBody>
                  <a:tcPr marL="63299" marR="6329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rPr>
                        <a:t>19.99</a:t>
                      </a:r>
                      <a:endParaRPr kumimoji="0" lang="zh-TW"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endParaRPr>
                    </a:p>
                  </a:txBody>
                  <a:tcPr marL="63299" marR="6329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r>
              <a:tr h="476250">
                <a:tc>
                  <a:txBody>
                    <a:bodyPr/>
                    <a:lstStyle/>
                    <a:p>
                      <a:pPr marL="0" marR="0" lvl="0" indent="0" algn="l"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zh-TW" altLang="en-US" sz="1600" b="1" i="0" u="none" strike="noStrike" cap="none" normalizeH="0" baseline="0" smtClean="0">
                          <a:ln>
                            <a:noFill/>
                          </a:ln>
                          <a:solidFill>
                            <a:srgbClr val="404040"/>
                          </a:solidFill>
                          <a:effectLst/>
                          <a:latin typeface="標楷體" pitchFamily="65" charset="-120"/>
                          <a:ea typeface="標楷體" pitchFamily="65" charset="-120"/>
                          <a:cs typeface="微軟正黑體"/>
                        </a:rPr>
                        <a:t>青壯年人口（</a:t>
                      </a:r>
                      <a:r>
                        <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rPr>
                        <a:t>25-64</a:t>
                      </a:r>
                      <a:r>
                        <a:rPr kumimoji="0" lang="zh-TW" altLang="en-US" sz="1600" b="1" i="0" u="none" strike="noStrike" cap="none" normalizeH="0" baseline="0" smtClean="0">
                          <a:ln>
                            <a:noFill/>
                          </a:ln>
                          <a:solidFill>
                            <a:srgbClr val="404040"/>
                          </a:solidFill>
                          <a:effectLst/>
                          <a:latin typeface="標楷體" pitchFamily="65" charset="-120"/>
                          <a:ea typeface="標楷體" pitchFamily="65" charset="-120"/>
                          <a:cs typeface="微軟正黑體"/>
                        </a:rPr>
                        <a:t>歲）</a:t>
                      </a:r>
                    </a:p>
                  </a:txBody>
                  <a:tcPr marL="63299" marR="632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rPr>
                        <a:t>1,638</a:t>
                      </a:r>
                      <a:endParaRPr kumimoji="0" lang="zh-TW"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endParaRPr>
                    </a:p>
                  </a:txBody>
                  <a:tcPr marL="63299" marR="6329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rPr>
                        <a:t>1,709</a:t>
                      </a:r>
                      <a:endParaRPr kumimoji="0" lang="zh-TW"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endParaRPr>
                    </a:p>
                  </a:txBody>
                  <a:tcPr marL="63299" marR="6329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rPr>
                        <a:t>3,347</a:t>
                      </a:r>
                      <a:endParaRPr kumimoji="0" lang="zh-TW"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endParaRPr>
                    </a:p>
                  </a:txBody>
                  <a:tcPr marL="63299" marR="6329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rPr>
                        <a:t>53.84</a:t>
                      </a:r>
                      <a:endParaRPr kumimoji="0" lang="zh-TW"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endParaRPr>
                    </a:p>
                  </a:txBody>
                  <a:tcPr marL="63299" marR="6329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r>
              <a:tr h="476250">
                <a:tc>
                  <a:txBody>
                    <a:bodyPr/>
                    <a:lstStyle/>
                    <a:p>
                      <a:pPr marL="0" marR="0" lvl="0" indent="0" algn="l"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zh-TW" altLang="en-US" sz="1600" b="1" i="0" u="none" strike="noStrike" cap="none" normalizeH="0" baseline="0" smtClean="0">
                          <a:ln>
                            <a:noFill/>
                          </a:ln>
                          <a:solidFill>
                            <a:srgbClr val="404040"/>
                          </a:solidFill>
                          <a:effectLst/>
                          <a:latin typeface="標楷體" pitchFamily="65" charset="-120"/>
                          <a:ea typeface="標楷體" pitchFamily="65" charset="-120"/>
                          <a:cs typeface="微軟正黑體"/>
                        </a:rPr>
                        <a:t>老年人口（</a:t>
                      </a:r>
                      <a:r>
                        <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rPr>
                        <a:t>65</a:t>
                      </a:r>
                      <a:r>
                        <a:rPr kumimoji="0" lang="zh-TW" altLang="en-US" sz="1600" b="1" i="0" u="none" strike="noStrike" cap="none" normalizeH="0" baseline="0" smtClean="0">
                          <a:ln>
                            <a:noFill/>
                          </a:ln>
                          <a:solidFill>
                            <a:srgbClr val="404040"/>
                          </a:solidFill>
                          <a:effectLst/>
                          <a:latin typeface="標楷體" pitchFamily="65" charset="-120"/>
                          <a:ea typeface="標楷體" pitchFamily="65" charset="-120"/>
                          <a:cs typeface="微軟正黑體"/>
                        </a:rPr>
                        <a:t>歲以上）</a:t>
                      </a:r>
                    </a:p>
                  </a:txBody>
                  <a:tcPr marL="63299" marR="632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rPr>
                        <a:t>382</a:t>
                      </a:r>
                      <a:endParaRPr kumimoji="0" lang="zh-TW"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endParaRPr>
                    </a:p>
                  </a:txBody>
                  <a:tcPr marL="63299" marR="6329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rPr>
                        <a:t>436</a:t>
                      </a:r>
                      <a:endParaRPr kumimoji="0" lang="zh-TW"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endParaRPr>
                    </a:p>
                  </a:txBody>
                  <a:tcPr marL="63299" marR="6329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rPr>
                        <a:t>818</a:t>
                      </a:r>
                      <a:endParaRPr kumimoji="0" lang="zh-TW"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endParaRPr>
                    </a:p>
                  </a:txBody>
                  <a:tcPr marL="63299" marR="6329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rPr>
                        <a:t>13.78</a:t>
                      </a:r>
                      <a:endParaRPr kumimoji="0" lang="zh-TW"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endParaRPr>
                    </a:p>
                  </a:txBody>
                  <a:tcPr marL="63299" marR="6329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476250">
                <a:tc>
                  <a:txBody>
                    <a:bodyPr/>
                    <a:lstStyle/>
                    <a:p>
                      <a:pPr marL="0" marR="0" lvl="0" indent="0" algn="ctr"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zh-TW" altLang="en-US" sz="1600" b="1" i="0" u="none" strike="noStrike" cap="none" normalizeH="0" baseline="0" smtClean="0">
                          <a:ln>
                            <a:noFill/>
                          </a:ln>
                          <a:solidFill>
                            <a:srgbClr val="404040"/>
                          </a:solidFill>
                          <a:effectLst/>
                          <a:latin typeface="標楷體" pitchFamily="65" charset="-120"/>
                          <a:ea typeface="標楷體" pitchFamily="65" charset="-120"/>
                          <a:cs typeface="微軟正黑體"/>
                        </a:rPr>
                        <a:t>合</a:t>
                      </a:r>
                      <a:r>
                        <a:rPr kumimoji="0" lang="en-US" sz="1600" b="1" i="0" u="none" strike="noStrike" cap="none" normalizeH="0" baseline="0" smtClean="0">
                          <a:ln>
                            <a:noFill/>
                          </a:ln>
                          <a:solidFill>
                            <a:srgbClr val="404040"/>
                          </a:solidFill>
                          <a:effectLst/>
                          <a:latin typeface="標楷體" pitchFamily="65" charset="-120"/>
                          <a:ea typeface="標楷體" pitchFamily="65" charset="-120"/>
                          <a:cs typeface="微軟正黑體"/>
                        </a:rPr>
                        <a:t>          </a:t>
                      </a:r>
                      <a:r>
                        <a:rPr kumimoji="0" lang="zh-TW" altLang="en-US" sz="1600" b="1" i="0" u="none" strike="noStrike" cap="none" normalizeH="0" baseline="0" smtClean="0">
                          <a:ln>
                            <a:noFill/>
                          </a:ln>
                          <a:solidFill>
                            <a:srgbClr val="404040"/>
                          </a:solidFill>
                          <a:effectLst/>
                          <a:latin typeface="標楷體" pitchFamily="65" charset="-120"/>
                          <a:ea typeface="標楷體" pitchFamily="65" charset="-120"/>
                          <a:cs typeface="微軟正黑體"/>
                        </a:rPr>
                        <a:t>計</a:t>
                      </a:r>
                    </a:p>
                  </a:txBody>
                  <a:tcPr marL="63299" marR="632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CEEF"/>
                    </a:solidFill>
                  </a:tcPr>
                </a:tc>
                <a:tc>
                  <a:txBody>
                    <a:bodyPr/>
                    <a:lstStyle/>
                    <a:p>
                      <a:pPr marL="0" marR="0" lvl="0" indent="0" algn="ctr"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rPr>
                        <a:t>2,971</a:t>
                      </a:r>
                      <a:endParaRPr kumimoji="0" lang="zh-TW"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endParaRPr>
                    </a:p>
                  </a:txBody>
                  <a:tcPr marL="63299" marR="6329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CEEF"/>
                    </a:solidFill>
                  </a:tcPr>
                </a:tc>
                <a:tc>
                  <a:txBody>
                    <a:bodyPr/>
                    <a:lstStyle/>
                    <a:p>
                      <a:pPr marL="0" marR="0" lvl="0" indent="0" algn="ctr"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rPr>
                        <a:t>3,166</a:t>
                      </a:r>
                      <a:endParaRPr kumimoji="0" lang="zh-TW"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endParaRPr>
                    </a:p>
                  </a:txBody>
                  <a:tcPr marL="63299" marR="6329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CEEF"/>
                    </a:solidFill>
                  </a:tcPr>
                </a:tc>
                <a:tc>
                  <a:txBody>
                    <a:bodyPr/>
                    <a:lstStyle/>
                    <a:p>
                      <a:pPr marL="0" marR="0" lvl="0" indent="0" algn="ctr"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rPr>
                        <a:t>6,137</a:t>
                      </a:r>
                      <a:endParaRPr kumimoji="0" lang="zh-TW"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endParaRPr>
                    </a:p>
                  </a:txBody>
                  <a:tcPr marL="63299" marR="6329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CEEF"/>
                    </a:solidFill>
                  </a:tcPr>
                </a:tc>
                <a:tc>
                  <a:txBody>
                    <a:bodyPr/>
                    <a:lstStyle/>
                    <a:p>
                      <a:pPr marL="0" marR="0" lvl="0" indent="0" algn="ctr" defTabSz="914400" rtl="0" eaLnBrk="1" fontAlgn="base" latinLnBrk="0" hangingPunct="1">
                        <a:lnSpc>
                          <a:spcPts val="2200"/>
                        </a:lnSpc>
                        <a:spcBef>
                          <a:spcPct val="0"/>
                        </a:spcBef>
                        <a:spcAft>
                          <a:spcPts val="300"/>
                        </a:spcAft>
                        <a:buClr>
                          <a:srgbClr val="C3260C"/>
                        </a:buClr>
                        <a:buSzPct val="130000"/>
                        <a:buFont typeface="Georgia" pitchFamily="18" charset="0"/>
                        <a:buNone/>
                        <a:tabLst/>
                      </a:pPr>
                      <a:r>
                        <a:rPr kumimoji="0" lang="en-US"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rPr>
                        <a:t>100</a:t>
                      </a:r>
                      <a:endParaRPr kumimoji="0" lang="zh-TW" altLang="zh-TW" sz="1600" b="1" i="0" u="none" strike="noStrike" cap="none" normalizeH="0" baseline="0" smtClean="0">
                        <a:ln>
                          <a:noFill/>
                        </a:ln>
                        <a:solidFill>
                          <a:srgbClr val="404040"/>
                        </a:solidFill>
                        <a:effectLst/>
                        <a:latin typeface="標楷體" pitchFamily="65" charset="-120"/>
                        <a:ea typeface="標楷體" pitchFamily="65" charset="-120"/>
                        <a:cs typeface="微軟正黑體"/>
                      </a:endParaRPr>
                    </a:p>
                  </a:txBody>
                  <a:tcPr marL="63299" marR="6329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CEEF"/>
                    </a:solidFill>
                  </a:tcPr>
                </a:tc>
              </a:tr>
            </a:tbl>
          </a:graphicData>
        </a:graphic>
      </p:graphicFrame>
      <p:sp>
        <p:nvSpPr>
          <p:cNvPr id="23606" name="矩形 7"/>
          <p:cNvSpPr>
            <a:spLocks noChangeArrowheads="1"/>
          </p:cNvSpPr>
          <p:nvPr/>
        </p:nvSpPr>
        <p:spPr bwMode="auto">
          <a:xfrm>
            <a:off x="2057400" y="6324600"/>
            <a:ext cx="6477000" cy="400050"/>
          </a:xfrm>
          <a:prstGeom prst="rect">
            <a:avLst/>
          </a:prstGeom>
          <a:noFill/>
          <a:ln w="9525">
            <a:noFill/>
            <a:miter lim="800000"/>
            <a:headEnd/>
            <a:tailEnd/>
          </a:ln>
        </p:spPr>
        <p:txBody>
          <a:bodyPr>
            <a:spAutoFit/>
          </a:bodyPr>
          <a:lstStyle/>
          <a:p>
            <a:pPr indent="1220788" eaLnBrk="0" hangingPunct="0"/>
            <a:r>
              <a:rPr lang="zh-TW" altLang="en-US" sz="2000" b="1" i="1">
                <a:solidFill>
                  <a:srgbClr val="0000FF"/>
                </a:solidFill>
                <a:latin typeface="標楷體" pitchFamily="65" charset="-120"/>
                <a:ea typeface="標楷體" pitchFamily="65" charset="-120"/>
                <a:cs typeface="Times New Roman" pitchFamily="18" charset="0"/>
              </a:rPr>
              <a:t>    （</a:t>
            </a:r>
            <a:r>
              <a:rPr lang="zh-TW" altLang="en-US" sz="2000" b="1" i="1">
                <a:solidFill>
                  <a:srgbClr val="0000FF"/>
                </a:solidFill>
                <a:latin typeface="標楷體" pitchFamily="65" charset="-120"/>
                <a:ea typeface="標楷體" pitchFamily="65" charset="-120"/>
                <a:cs typeface="新細明體" charset="-120"/>
              </a:rPr>
              <a:t>資料來源：台南市南區戶政事務）</a:t>
            </a:r>
            <a:endParaRPr lang="zh-TW" altLang="en-US" sz="2000" b="1" i="1">
              <a:solidFill>
                <a:srgbClr val="0000FF"/>
              </a:solidFill>
              <a:ea typeface="新細明體" charset="-120"/>
            </a:endParaRPr>
          </a:p>
        </p:txBody>
      </p:sp>
      <p:sp>
        <p:nvSpPr>
          <p:cNvPr id="5" name="Rectangle 251"/>
          <p:cNvSpPr txBox="1">
            <a:spLocks noChangeArrowheads="1"/>
          </p:cNvSpPr>
          <p:nvPr/>
        </p:nvSpPr>
        <p:spPr bwMode="auto">
          <a:xfrm>
            <a:off x="533400" y="533400"/>
            <a:ext cx="8137525" cy="2057400"/>
          </a:xfrm>
          <a:prstGeom prst="rect">
            <a:avLst/>
          </a:prstGeom>
          <a:noFill/>
          <a:ln w="9525">
            <a:noFill/>
            <a:miter lim="800000"/>
            <a:headEnd/>
            <a:tailEnd/>
          </a:ln>
        </p:spPr>
        <p:txBody>
          <a:bodyPr/>
          <a:lstStyle/>
          <a:p>
            <a:pPr marL="342900" indent="-342900" eaLnBrk="0" hangingPunct="0">
              <a:lnSpc>
                <a:spcPts val="2500"/>
              </a:lnSpc>
              <a:spcBef>
                <a:spcPct val="20000"/>
              </a:spcBef>
              <a:defRPr/>
            </a:pPr>
            <a:r>
              <a:rPr lang="zh-TW" altLang="en-US" sz="2000" b="1" i="1" kern="0" dirty="0">
                <a:latin typeface="標楷體" pitchFamily="65" charset="-120"/>
                <a:ea typeface="標楷體" pitchFamily="65" charset="-120"/>
                <a:cs typeface="+mn-cs"/>
              </a:rPr>
              <a:t>本社區屬於</a:t>
            </a:r>
            <a:r>
              <a:rPr lang="zh-TW" altLang="en-US" sz="2000" b="1" i="1" kern="0" dirty="0">
                <a:solidFill>
                  <a:srgbClr val="FF0000"/>
                </a:solidFill>
                <a:latin typeface="標楷體" pitchFamily="65" charset="-120"/>
                <a:ea typeface="標楷體" pitchFamily="65" charset="-120"/>
                <a:cs typeface="+mn-cs"/>
              </a:rPr>
              <a:t>高密度人口集結地區</a:t>
            </a:r>
            <a:r>
              <a:rPr lang="zh-TW" altLang="en-US" sz="2000" b="1" i="1" kern="0" dirty="0">
                <a:latin typeface="標楷體" pitchFamily="65" charset="-120"/>
                <a:ea typeface="標楷體" pitchFamily="65" charset="-120"/>
                <a:cs typeface="+mn-cs"/>
              </a:rPr>
              <a:t>，是融合住宅與經貿的綜合性社區</a:t>
            </a:r>
            <a:endParaRPr lang="en-US" altLang="zh-TW" sz="2000" b="1" i="1" kern="0" dirty="0">
              <a:latin typeface="標楷體" pitchFamily="65" charset="-120"/>
              <a:ea typeface="標楷體" pitchFamily="65" charset="-120"/>
              <a:cs typeface="+mn-cs"/>
            </a:endParaRPr>
          </a:p>
          <a:p>
            <a:pPr marL="342900" indent="-342900" eaLnBrk="0" hangingPunct="0">
              <a:lnSpc>
                <a:spcPts val="2500"/>
              </a:lnSpc>
              <a:spcBef>
                <a:spcPct val="20000"/>
              </a:spcBef>
              <a:defRPr/>
            </a:pPr>
            <a:r>
              <a:rPr lang="zh-TW" altLang="en-US" sz="2000" b="1" i="1" kern="0" dirty="0">
                <a:latin typeface="標楷體" pitchFamily="65" charset="-120"/>
                <a:ea typeface="標楷體" pitchFamily="65" charset="-120"/>
                <a:cs typeface="+mn-cs"/>
              </a:rPr>
              <a:t>，現有住戶</a:t>
            </a:r>
            <a:r>
              <a:rPr lang="en-US" altLang="zh-TW" sz="2000" b="1" i="1" kern="0" dirty="0">
                <a:latin typeface="標楷體" pitchFamily="65" charset="-120"/>
                <a:ea typeface="標楷體" pitchFamily="65" charset="-120"/>
                <a:cs typeface="+mn-cs"/>
              </a:rPr>
              <a:t>2,217</a:t>
            </a:r>
            <a:r>
              <a:rPr lang="zh-TW" altLang="en-US" sz="2000" b="1" i="1" kern="0" dirty="0">
                <a:latin typeface="標楷體" pitchFamily="65" charset="-120"/>
                <a:ea typeface="標楷體" pitchFamily="65" charset="-120"/>
                <a:cs typeface="+mn-cs"/>
              </a:rPr>
              <a:t>戶，合計人口</a:t>
            </a:r>
            <a:r>
              <a:rPr lang="en-US" altLang="zh-TW" sz="2000" b="1" i="1" kern="0" dirty="0">
                <a:latin typeface="標楷體" pitchFamily="65" charset="-120"/>
                <a:ea typeface="標楷體" pitchFamily="65" charset="-120"/>
                <a:cs typeface="+mn-cs"/>
              </a:rPr>
              <a:t>6,137</a:t>
            </a:r>
            <a:r>
              <a:rPr lang="zh-TW" altLang="en-US" sz="2000" b="1" i="1" kern="0" dirty="0">
                <a:latin typeface="標楷體" pitchFamily="65" charset="-120"/>
                <a:ea typeface="標楷體" pitchFamily="65" charset="-120"/>
                <a:cs typeface="+mn-cs"/>
              </a:rPr>
              <a:t>人（男</a:t>
            </a:r>
            <a:r>
              <a:rPr lang="en-US" altLang="zh-TW" sz="2000" b="1" i="1" kern="0" dirty="0">
                <a:latin typeface="標楷體" pitchFamily="65" charset="-120"/>
                <a:ea typeface="標楷體" pitchFamily="65" charset="-120"/>
                <a:cs typeface="+mn-cs"/>
              </a:rPr>
              <a:t>2,971</a:t>
            </a:r>
            <a:r>
              <a:rPr lang="zh-TW" altLang="en-US" sz="2000" b="1" i="1" kern="0" dirty="0">
                <a:latin typeface="標楷體" pitchFamily="65" charset="-120"/>
                <a:ea typeface="標楷體" pitchFamily="65" charset="-120"/>
                <a:cs typeface="+mn-cs"/>
              </a:rPr>
              <a:t>人，女</a:t>
            </a:r>
            <a:r>
              <a:rPr lang="en-US" altLang="zh-TW" sz="2000" b="1" i="1" kern="0" dirty="0">
                <a:latin typeface="標楷體" pitchFamily="65" charset="-120"/>
                <a:ea typeface="標楷體" pitchFamily="65" charset="-120"/>
                <a:cs typeface="+mn-cs"/>
              </a:rPr>
              <a:t>3,166</a:t>
            </a:r>
            <a:r>
              <a:rPr lang="zh-TW" altLang="en-US" sz="2000" b="1" i="1" kern="0" dirty="0">
                <a:latin typeface="標楷體" pitchFamily="65" charset="-120"/>
                <a:ea typeface="標楷體" pitchFamily="65" charset="-120"/>
                <a:cs typeface="+mn-cs"/>
              </a:rPr>
              <a:t>人，</a:t>
            </a:r>
            <a:endParaRPr lang="en-US" altLang="zh-TW" sz="2000" b="1" i="1" kern="0" dirty="0">
              <a:latin typeface="標楷體" pitchFamily="65" charset="-120"/>
              <a:ea typeface="標楷體" pitchFamily="65" charset="-120"/>
              <a:cs typeface="+mn-cs"/>
            </a:endParaRPr>
          </a:p>
          <a:p>
            <a:pPr marL="342900" indent="-342900" eaLnBrk="0" hangingPunct="0">
              <a:lnSpc>
                <a:spcPts val="2500"/>
              </a:lnSpc>
              <a:spcBef>
                <a:spcPct val="20000"/>
              </a:spcBef>
              <a:defRPr/>
            </a:pPr>
            <a:r>
              <a:rPr lang="zh-TW" altLang="en-US" sz="2000" b="1" i="1" kern="0" dirty="0">
                <a:latin typeface="標楷體" pitchFamily="65" charset="-120"/>
                <a:ea typeface="標楷體" pitchFamily="65" charset="-120"/>
                <a:cs typeface="+mn-cs"/>
              </a:rPr>
              <a:t>男：女</a:t>
            </a:r>
            <a:r>
              <a:rPr lang="en-US" altLang="zh-TW" sz="2000" b="1" i="1" kern="0" dirty="0">
                <a:latin typeface="標楷體" pitchFamily="65" charset="-120"/>
                <a:ea typeface="標楷體" pitchFamily="65" charset="-120"/>
                <a:cs typeface="+mn-cs"/>
              </a:rPr>
              <a:t>=1</a:t>
            </a:r>
            <a:r>
              <a:rPr lang="zh-TW" altLang="en-US" sz="2000" b="1" i="1" kern="0" dirty="0">
                <a:latin typeface="標楷體" pitchFamily="65" charset="-120"/>
                <a:ea typeface="標楷體" pitchFamily="65" charset="-120"/>
                <a:cs typeface="+mn-cs"/>
              </a:rPr>
              <a:t>：</a:t>
            </a:r>
            <a:r>
              <a:rPr lang="en-US" altLang="zh-TW" sz="2000" b="1" i="1" kern="0" dirty="0">
                <a:latin typeface="標楷體" pitchFamily="65" charset="-120"/>
                <a:ea typeface="標楷體" pitchFamily="65" charset="-120"/>
                <a:cs typeface="+mn-cs"/>
              </a:rPr>
              <a:t>1.07</a:t>
            </a:r>
            <a:r>
              <a:rPr lang="zh-TW" altLang="en-US" sz="2000" b="1" i="1" kern="0" dirty="0">
                <a:latin typeface="標楷體" pitchFamily="65" charset="-120"/>
                <a:ea typeface="標楷體" pitchFamily="65" charset="-120"/>
                <a:cs typeface="+mn-cs"/>
              </a:rPr>
              <a:t>），年齡層多集中於</a:t>
            </a:r>
            <a:r>
              <a:rPr lang="en-US" altLang="zh-TW" sz="2000" b="1" i="1" kern="0" dirty="0">
                <a:latin typeface="標楷體" pitchFamily="65" charset="-120"/>
                <a:ea typeface="標楷體" pitchFamily="65" charset="-120"/>
                <a:cs typeface="+mn-cs"/>
              </a:rPr>
              <a:t>15</a:t>
            </a:r>
            <a:r>
              <a:rPr lang="zh-TW" altLang="en-US" sz="2000" b="1" i="1" kern="0" dirty="0">
                <a:latin typeface="標楷體" pitchFamily="65" charset="-120"/>
                <a:ea typeface="標楷體" pitchFamily="65" charset="-120"/>
                <a:cs typeface="+mn-cs"/>
              </a:rPr>
              <a:t>歲至</a:t>
            </a:r>
            <a:r>
              <a:rPr lang="en-US" altLang="zh-TW" sz="2000" b="1" i="1" kern="0" dirty="0">
                <a:latin typeface="標楷體" pitchFamily="65" charset="-120"/>
                <a:ea typeface="標楷體" pitchFamily="65" charset="-120"/>
                <a:cs typeface="+mn-cs"/>
              </a:rPr>
              <a:t>64</a:t>
            </a:r>
            <a:r>
              <a:rPr lang="zh-TW" altLang="en-US" sz="2000" b="1" i="1" kern="0" dirty="0">
                <a:latin typeface="標楷體" pitchFamily="65" charset="-120"/>
                <a:ea typeface="標楷體" pitchFamily="65" charset="-120"/>
                <a:cs typeface="+mn-cs"/>
              </a:rPr>
              <a:t>歲間，</a:t>
            </a:r>
            <a:r>
              <a:rPr lang="en-US" altLang="zh-TW" sz="2000" b="1" i="1" kern="0" dirty="0">
                <a:solidFill>
                  <a:srgbClr val="FF0000"/>
                </a:solidFill>
                <a:latin typeface="標楷體" pitchFamily="65" charset="-120"/>
                <a:ea typeface="標楷體" pitchFamily="65" charset="-120"/>
                <a:cs typeface="+mn-cs"/>
              </a:rPr>
              <a:t>65</a:t>
            </a:r>
            <a:r>
              <a:rPr lang="zh-TW" altLang="en-US" sz="2000" b="1" i="1" kern="0" dirty="0">
                <a:solidFill>
                  <a:srgbClr val="FF0000"/>
                </a:solidFill>
                <a:latin typeface="標楷體" pitchFamily="65" charset="-120"/>
                <a:ea typeface="標楷體" pitchFamily="65" charset="-120"/>
                <a:cs typeface="+mn-cs"/>
              </a:rPr>
              <a:t>歲以上老人</a:t>
            </a:r>
            <a:endParaRPr lang="en-US" altLang="zh-TW" sz="2000" b="1" i="1" kern="0" dirty="0">
              <a:solidFill>
                <a:srgbClr val="FF0000"/>
              </a:solidFill>
              <a:latin typeface="標楷體" pitchFamily="65" charset="-120"/>
              <a:ea typeface="標楷體" pitchFamily="65" charset="-120"/>
              <a:cs typeface="+mn-cs"/>
            </a:endParaRPr>
          </a:p>
          <a:p>
            <a:pPr marL="342900" indent="-342900" eaLnBrk="0" hangingPunct="0">
              <a:lnSpc>
                <a:spcPts val="2500"/>
              </a:lnSpc>
              <a:spcBef>
                <a:spcPct val="20000"/>
              </a:spcBef>
              <a:defRPr/>
            </a:pPr>
            <a:r>
              <a:rPr lang="zh-TW" altLang="en-US" sz="2000" b="1" i="1" kern="0" dirty="0">
                <a:solidFill>
                  <a:srgbClr val="FF0000"/>
                </a:solidFill>
                <a:latin typeface="標楷體" pitchFamily="65" charset="-120"/>
                <a:ea typeface="標楷體" pitchFamily="65" charset="-120"/>
                <a:cs typeface="+mn-cs"/>
              </a:rPr>
              <a:t>約占</a:t>
            </a:r>
            <a:r>
              <a:rPr lang="en-US" altLang="zh-TW" sz="2000" b="1" i="1" kern="0" dirty="0">
                <a:solidFill>
                  <a:srgbClr val="FF0000"/>
                </a:solidFill>
                <a:latin typeface="標楷體" pitchFamily="65" charset="-120"/>
                <a:ea typeface="標楷體" pitchFamily="65" charset="-120"/>
                <a:cs typeface="+mn-cs"/>
              </a:rPr>
              <a:t>13.78%</a:t>
            </a:r>
            <a:r>
              <a:rPr lang="zh-TW" altLang="en-US" sz="2000" b="1" i="1" kern="0" dirty="0">
                <a:solidFill>
                  <a:srgbClr val="FF0000"/>
                </a:solidFill>
                <a:latin typeface="標楷體" pitchFamily="65" charset="-120"/>
                <a:ea typeface="標楷體" pitchFamily="65" charset="-120"/>
                <a:cs typeface="+mn-cs"/>
              </a:rPr>
              <a:t>，由於社區居民的經濟收入屬中上小康家庭，對老人的</a:t>
            </a:r>
            <a:endParaRPr lang="en-US" altLang="zh-TW" sz="2000" b="1" i="1" kern="0" dirty="0">
              <a:solidFill>
                <a:srgbClr val="FF0000"/>
              </a:solidFill>
              <a:latin typeface="標楷體" pitchFamily="65" charset="-120"/>
              <a:ea typeface="標楷體" pitchFamily="65" charset="-120"/>
              <a:cs typeface="+mn-cs"/>
            </a:endParaRPr>
          </a:p>
          <a:p>
            <a:pPr marL="342900" indent="-342900" eaLnBrk="0" hangingPunct="0">
              <a:lnSpc>
                <a:spcPts val="2500"/>
              </a:lnSpc>
              <a:spcBef>
                <a:spcPct val="20000"/>
              </a:spcBef>
              <a:defRPr/>
            </a:pPr>
            <a:r>
              <a:rPr lang="zh-TW" altLang="en-US" sz="2000" b="1" i="1" kern="0" dirty="0">
                <a:solidFill>
                  <a:srgbClr val="FF0000"/>
                </a:solidFill>
                <a:latin typeface="標楷體" pitchFamily="65" charset="-120"/>
                <a:ea typeface="標楷體" pitchFamily="65" charset="-120"/>
                <a:cs typeface="+mn-cs"/>
              </a:rPr>
              <a:t>居家照顧都可自行負擔，但對於安全和預防傷害的概念，則有待加強。</a:t>
            </a:r>
          </a:p>
        </p:txBody>
      </p:sp>
      <p:sp>
        <p:nvSpPr>
          <p:cNvPr id="23608" name="矩形 6"/>
          <p:cNvSpPr>
            <a:spLocks noChangeArrowheads="1"/>
          </p:cNvSpPr>
          <p:nvPr/>
        </p:nvSpPr>
        <p:spPr bwMode="auto">
          <a:xfrm>
            <a:off x="-381000" y="0"/>
            <a:ext cx="8382000" cy="584200"/>
          </a:xfrm>
          <a:prstGeom prst="rect">
            <a:avLst/>
          </a:prstGeom>
          <a:noFill/>
          <a:ln w="9525">
            <a:noFill/>
            <a:miter lim="800000"/>
            <a:headEnd/>
            <a:tailEnd/>
          </a:ln>
        </p:spPr>
        <p:txBody>
          <a:bodyPr>
            <a:spAutoFit/>
          </a:bodyPr>
          <a:lstStyle/>
          <a:p>
            <a:pPr indent="1220788"/>
            <a:r>
              <a:rPr lang="en-US" altLang="zh-TW" sz="3200" b="1" i="1" dirty="0">
                <a:solidFill>
                  <a:srgbClr val="0000FF"/>
                </a:solidFill>
                <a:latin typeface="標楷體" pitchFamily="65" charset="-120"/>
                <a:ea typeface="標楷體" pitchFamily="65" charset="-120"/>
              </a:rPr>
              <a:t>2015</a:t>
            </a:r>
            <a:r>
              <a:rPr lang="zh-TW" altLang="en-US" sz="3200" b="1" i="1" dirty="0">
                <a:solidFill>
                  <a:srgbClr val="0000FF"/>
                </a:solidFill>
                <a:latin typeface="標楷體" pitchFamily="65" charset="-120"/>
                <a:ea typeface="標楷體" pitchFamily="65" charset="-120"/>
              </a:rPr>
              <a:t>年金華社區各年齡層人口分佈情形</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3608"/>
                                        </p:tgtEl>
                                        <p:attrNameLst>
                                          <p:attrName>style.visibility</p:attrName>
                                        </p:attrNameLst>
                                      </p:cBhvr>
                                      <p:to>
                                        <p:strVal val="visible"/>
                                      </p:to>
                                    </p:set>
                                    <p:anim calcmode="lin" valueType="num">
                                      <p:cBhvr additive="base">
                                        <p:cTn id="7" dur="500" fill="hold"/>
                                        <p:tgtEl>
                                          <p:spTgt spid="23608"/>
                                        </p:tgtEl>
                                        <p:attrNameLst>
                                          <p:attrName>ppt_x</p:attrName>
                                        </p:attrNameLst>
                                      </p:cBhvr>
                                      <p:tavLst>
                                        <p:tav tm="0">
                                          <p:val>
                                            <p:strVal val="#ppt_x"/>
                                          </p:val>
                                        </p:tav>
                                        <p:tav tm="100000">
                                          <p:val>
                                            <p:strVal val="#ppt_x"/>
                                          </p:val>
                                        </p:tav>
                                      </p:tavLst>
                                    </p:anim>
                                    <p:anim calcmode="lin" valueType="num">
                                      <p:cBhvr additive="base">
                                        <p:cTn id="8" dur="500" fill="hold"/>
                                        <p:tgtEl>
                                          <p:spTgt spid="2360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3606"/>
                                        </p:tgtEl>
                                        <p:attrNameLst>
                                          <p:attrName>style.visibility</p:attrName>
                                        </p:attrNameLst>
                                      </p:cBhvr>
                                      <p:to>
                                        <p:strVal val="visible"/>
                                      </p:to>
                                    </p:set>
                                    <p:anim calcmode="lin" valueType="num">
                                      <p:cBhvr additive="base">
                                        <p:cTn id="22" dur="500" fill="hold"/>
                                        <p:tgtEl>
                                          <p:spTgt spid="23606"/>
                                        </p:tgtEl>
                                        <p:attrNameLst>
                                          <p:attrName>ppt_x</p:attrName>
                                        </p:attrNameLst>
                                      </p:cBhvr>
                                      <p:tavLst>
                                        <p:tav tm="0">
                                          <p:val>
                                            <p:strVal val="#ppt_x"/>
                                          </p:val>
                                        </p:tav>
                                        <p:tav tm="100000">
                                          <p:val>
                                            <p:strVal val="#ppt_x"/>
                                          </p:val>
                                        </p:tav>
                                      </p:tavLst>
                                    </p:anim>
                                    <p:anim calcmode="lin" valueType="num">
                                      <p:cBhvr additive="base">
                                        <p:cTn id="23" dur="500" fill="hold"/>
                                        <p:tgtEl>
                                          <p:spTgt spid="236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06" grpId="0"/>
      <p:bldP spid="5" grpId="0"/>
      <p:bldP spid="2360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8"/>
          <p:cNvGrpSpPr/>
          <p:nvPr/>
        </p:nvGrpSpPr>
        <p:grpSpPr>
          <a:xfrm>
            <a:off x="755576" y="836712"/>
            <a:ext cx="7776864" cy="5760640"/>
            <a:chOff x="323528" y="404664"/>
            <a:chExt cx="8146758" cy="6120680"/>
          </a:xfrm>
        </p:grpSpPr>
        <p:pic>
          <p:nvPicPr>
            <p:cNvPr id="16386" name="Picture 2" descr="F:\104.06.08銀髮小學堂AED急救訓練\IMAG6206.jpg"/>
            <p:cNvPicPr>
              <a:picLocks noChangeAspect="1" noChangeArrowheads="1"/>
            </p:cNvPicPr>
            <p:nvPr/>
          </p:nvPicPr>
          <p:blipFill>
            <a:blip r:embed="rId2" cstate="print"/>
            <a:srcRect/>
            <a:stretch>
              <a:fillRect/>
            </a:stretch>
          </p:blipFill>
          <p:spPr bwMode="auto">
            <a:xfrm>
              <a:off x="2987824" y="1916832"/>
              <a:ext cx="5348300" cy="3024336"/>
            </a:xfrm>
            <a:prstGeom prst="rect">
              <a:avLst/>
            </a:prstGeom>
            <a:noFill/>
          </p:spPr>
        </p:pic>
        <p:grpSp>
          <p:nvGrpSpPr>
            <p:cNvPr id="3" name="群組 15"/>
            <p:cNvGrpSpPr/>
            <p:nvPr/>
          </p:nvGrpSpPr>
          <p:grpSpPr>
            <a:xfrm>
              <a:off x="395536" y="404664"/>
              <a:ext cx="7920880" cy="1440160"/>
              <a:chOff x="395536" y="548680"/>
              <a:chExt cx="7388020" cy="1384440"/>
            </a:xfrm>
          </p:grpSpPr>
          <p:pic>
            <p:nvPicPr>
              <p:cNvPr id="16387" name="Picture 3" descr="F:\104.06.08銀髮小學堂AED急救訓練\IMAG6220.jpg"/>
              <p:cNvPicPr>
                <a:picLocks noChangeAspect="1" noChangeArrowheads="1"/>
              </p:cNvPicPr>
              <p:nvPr/>
            </p:nvPicPr>
            <p:blipFill>
              <a:blip r:embed="rId3" cstate="print"/>
              <a:srcRect/>
              <a:stretch>
                <a:fillRect/>
              </a:stretch>
            </p:blipFill>
            <p:spPr bwMode="auto">
              <a:xfrm>
                <a:off x="395536" y="548680"/>
                <a:ext cx="2376264" cy="1343721"/>
              </a:xfrm>
              <a:prstGeom prst="rect">
                <a:avLst/>
              </a:prstGeom>
              <a:noFill/>
            </p:spPr>
          </p:pic>
          <p:pic>
            <p:nvPicPr>
              <p:cNvPr id="16388" name="Picture 4" descr="F:\104.06.08銀髮小學堂AED急救訓練\IMAG6225.jpg"/>
              <p:cNvPicPr>
                <a:picLocks noChangeAspect="1" noChangeArrowheads="1"/>
              </p:cNvPicPr>
              <p:nvPr/>
            </p:nvPicPr>
            <p:blipFill>
              <a:blip r:embed="rId4" cstate="print"/>
              <a:srcRect/>
              <a:stretch>
                <a:fillRect/>
              </a:stretch>
            </p:blipFill>
            <p:spPr bwMode="auto">
              <a:xfrm>
                <a:off x="2843808" y="548681"/>
                <a:ext cx="2448272" cy="1384439"/>
              </a:xfrm>
              <a:prstGeom prst="rect">
                <a:avLst/>
              </a:prstGeom>
              <a:noFill/>
            </p:spPr>
          </p:pic>
          <p:pic>
            <p:nvPicPr>
              <p:cNvPr id="16389" name="Picture 5" descr="F:\104.06.08銀髮小學堂AED急救訓練\IMAG6250.jpg"/>
              <p:cNvPicPr>
                <a:picLocks noChangeAspect="1" noChangeArrowheads="1"/>
              </p:cNvPicPr>
              <p:nvPr/>
            </p:nvPicPr>
            <p:blipFill>
              <a:blip r:embed="rId5" cstate="print"/>
              <a:srcRect/>
              <a:stretch>
                <a:fillRect/>
              </a:stretch>
            </p:blipFill>
            <p:spPr bwMode="auto">
              <a:xfrm>
                <a:off x="5364088" y="548680"/>
                <a:ext cx="2419468" cy="1368152"/>
              </a:xfrm>
              <a:prstGeom prst="rect">
                <a:avLst/>
              </a:prstGeom>
              <a:noFill/>
            </p:spPr>
          </p:pic>
        </p:grpSp>
        <p:grpSp>
          <p:nvGrpSpPr>
            <p:cNvPr id="4" name="群組 16"/>
            <p:cNvGrpSpPr/>
            <p:nvPr/>
          </p:nvGrpSpPr>
          <p:grpSpPr>
            <a:xfrm>
              <a:off x="323528" y="1916832"/>
              <a:ext cx="2592289" cy="2978046"/>
              <a:chOff x="323528" y="1916832"/>
              <a:chExt cx="2592289" cy="2978046"/>
            </a:xfrm>
          </p:grpSpPr>
          <p:pic>
            <p:nvPicPr>
              <p:cNvPr id="16390" name="Picture 6" descr="F:\104.06.08銀髮小學堂AED急救訓練\IMAG6262.jpg"/>
              <p:cNvPicPr>
                <a:picLocks noChangeAspect="1" noChangeArrowheads="1"/>
              </p:cNvPicPr>
              <p:nvPr/>
            </p:nvPicPr>
            <p:blipFill>
              <a:blip r:embed="rId6" cstate="print"/>
              <a:srcRect/>
              <a:stretch>
                <a:fillRect/>
              </a:stretch>
            </p:blipFill>
            <p:spPr bwMode="auto">
              <a:xfrm>
                <a:off x="323528" y="3429000"/>
                <a:ext cx="2592289" cy="1465878"/>
              </a:xfrm>
              <a:prstGeom prst="rect">
                <a:avLst/>
              </a:prstGeom>
              <a:noFill/>
            </p:spPr>
          </p:pic>
          <p:pic>
            <p:nvPicPr>
              <p:cNvPr id="16394" name="Picture 10" descr="F:\104.06.08銀髮小學堂AED急救訓練\IMAG6318.jpg"/>
              <p:cNvPicPr>
                <a:picLocks noChangeAspect="1" noChangeArrowheads="1"/>
              </p:cNvPicPr>
              <p:nvPr/>
            </p:nvPicPr>
            <p:blipFill>
              <a:blip r:embed="rId7" cstate="print"/>
              <a:srcRect/>
              <a:stretch>
                <a:fillRect/>
              </a:stretch>
            </p:blipFill>
            <p:spPr bwMode="auto">
              <a:xfrm>
                <a:off x="323528" y="1916832"/>
                <a:ext cx="2592288" cy="1465877"/>
              </a:xfrm>
              <a:prstGeom prst="rect">
                <a:avLst/>
              </a:prstGeom>
              <a:noFill/>
            </p:spPr>
          </p:pic>
        </p:grpSp>
        <p:grpSp>
          <p:nvGrpSpPr>
            <p:cNvPr id="5" name="群組 17"/>
            <p:cNvGrpSpPr/>
            <p:nvPr/>
          </p:nvGrpSpPr>
          <p:grpSpPr>
            <a:xfrm>
              <a:off x="323528" y="5013176"/>
              <a:ext cx="8146758" cy="1512168"/>
              <a:chOff x="323528" y="5013176"/>
              <a:chExt cx="8146758" cy="1512168"/>
            </a:xfrm>
          </p:grpSpPr>
          <p:pic>
            <p:nvPicPr>
              <p:cNvPr id="16391" name="Picture 7" descr="F:\104.06.08銀髮小學堂AED急救訓練\IMAG6270.jpg"/>
              <p:cNvPicPr>
                <a:picLocks noChangeAspect="1" noChangeArrowheads="1"/>
              </p:cNvPicPr>
              <p:nvPr/>
            </p:nvPicPr>
            <p:blipFill>
              <a:blip r:embed="rId8" cstate="print"/>
              <a:srcRect/>
              <a:stretch>
                <a:fillRect/>
              </a:stretch>
            </p:blipFill>
            <p:spPr bwMode="auto">
              <a:xfrm>
                <a:off x="323528" y="5013176"/>
                <a:ext cx="2664296" cy="1506596"/>
              </a:xfrm>
              <a:prstGeom prst="rect">
                <a:avLst/>
              </a:prstGeom>
              <a:noFill/>
            </p:spPr>
          </p:pic>
          <p:pic>
            <p:nvPicPr>
              <p:cNvPr id="16392" name="Picture 8" descr="F:\104.06.08銀髮小學堂AED急救訓練\IMAG6292.jpg"/>
              <p:cNvPicPr>
                <a:picLocks noChangeAspect="1" noChangeArrowheads="1"/>
              </p:cNvPicPr>
              <p:nvPr/>
            </p:nvPicPr>
            <p:blipFill>
              <a:blip r:embed="rId9" cstate="print"/>
              <a:srcRect/>
              <a:stretch>
                <a:fillRect/>
              </a:stretch>
            </p:blipFill>
            <p:spPr bwMode="auto">
              <a:xfrm>
                <a:off x="3059832" y="5013176"/>
                <a:ext cx="2651282" cy="1499237"/>
              </a:xfrm>
              <a:prstGeom prst="rect">
                <a:avLst/>
              </a:prstGeom>
              <a:noFill/>
            </p:spPr>
          </p:pic>
          <p:pic>
            <p:nvPicPr>
              <p:cNvPr id="16395" name="Picture 11" descr="F:\104.06.08銀髮小學堂AED急救訓練\IMAG6311.jpg"/>
              <p:cNvPicPr>
                <a:picLocks noChangeAspect="1" noChangeArrowheads="1"/>
              </p:cNvPicPr>
              <p:nvPr/>
            </p:nvPicPr>
            <p:blipFill>
              <a:blip r:embed="rId10" cstate="print"/>
              <a:srcRect/>
              <a:stretch>
                <a:fillRect/>
              </a:stretch>
            </p:blipFill>
            <p:spPr bwMode="auto">
              <a:xfrm>
                <a:off x="5796136" y="5013176"/>
                <a:ext cx="2674150" cy="1512168"/>
              </a:xfrm>
              <a:prstGeom prst="rect">
                <a:avLst/>
              </a:prstGeom>
              <a:noFill/>
            </p:spPr>
          </p:pic>
        </p:grpSp>
      </p:grpSp>
      <p:sp>
        <p:nvSpPr>
          <p:cNvPr id="20" name="矩形 19"/>
          <p:cNvSpPr/>
          <p:nvPr/>
        </p:nvSpPr>
        <p:spPr>
          <a:xfrm>
            <a:off x="2267744" y="188640"/>
            <a:ext cx="3877985" cy="461665"/>
          </a:xfrm>
          <a:prstGeom prst="rect">
            <a:avLst/>
          </a:prstGeom>
        </p:spPr>
        <p:txBody>
          <a:bodyPr wrap="none">
            <a:spAutoFit/>
          </a:bodyPr>
          <a:lstStyle/>
          <a:p>
            <a:r>
              <a:rPr lang="zh-TW" altLang="en-US" sz="2400" b="1" dirty="0" smtClean="0">
                <a:solidFill>
                  <a:srgbClr val="FF0000"/>
                </a:solidFill>
                <a:latin typeface="標楷體" pitchFamily="65" charset="-120"/>
                <a:ea typeface="標楷體" pitchFamily="65" charset="-120"/>
              </a:rPr>
              <a:t>銀髮小學堂－ </a:t>
            </a:r>
            <a:r>
              <a:rPr lang="en-US" altLang="zh-TW" sz="2400" b="1" dirty="0" smtClean="0">
                <a:solidFill>
                  <a:srgbClr val="FF0000"/>
                </a:solidFill>
                <a:latin typeface="標楷體" pitchFamily="65" charset="-120"/>
                <a:ea typeface="標楷體" pitchFamily="65" charset="-120"/>
              </a:rPr>
              <a:t>AED</a:t>
            </a:r>
            <a:r>
              <a:rPr lang="zh-TW" altLang="en-US" sz="2400" b="1" dirty="0" smtClean="0">
                <a:solidFill>
                  <a:srgbClr val="FF0000"/>
                </a:solidFill>
                <a:latin typeface="標楷體" pitchFamily="65" charset="-120"/>
                <a:ea typeface="標楷體" pitchFamily="65" charset="-120"/>
              </a:rPr>
              <a:t>急救訓練</a:t>
            </a:r>
            <a:endParaRPr lang="zh-TW" altLang="en-US" sz="2400" b="1" dirty="0">
              <a:solidFill>
                <a:srgbClr val="FF0000"/>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29"/>
          <p:cNvGrpSpPr/>
          <p:nvPr/>
        </p:nvGrpSpPr>
        <p:grpSpPr>
          <a:xfrm>
            <a:off x="467544" y="620688"/>
            <a:ext cx="7920880" cy="5976664"/>
            <a:chOff x="467544" y="620688"/>
            <a:chExt cx="7092280" cy="5407459"/>
          </a:xfrm>
        </p:grpSpPr>
        <p:grpSp>
          <p:nvGrpSpPr>
            <p:cNvPr id="3" name="群組 28"/>
            <p:cNvGrpSpPr/>
            <p:nvPr/>
          </p:nvGrpSpPr>
          <p:grpSpPr>
            <a:xfrm>
              <a:off x="467544" y="3356992"/>
              <a:ext cx="2339752" cy="2671155"/>
              <a:chOff x="467544" y="3356992"/>
              <a:chExt cx="2339752" cy="2671155"/>
            </a:xfrm>
          </p:grpSpPr>
          <p:pic>
            <p:nvPicPr>
              <p:cNvPr id="8204" name="Picture 12" descr="F:\104.09.09生命繪本~陳美珠老師\IMAG5674.jpg"/>
              <p:cNvPicPr>
                <a:picLocks noChangeAspect="1" noChangeArrowheads="1"/>
              </p:cNvPicPr>
              <p:nvPr/>
            </p:nvPicPr>
            <p:blipFill>
              <a:blip r:embed="rId2" cstate="print"/>
              <a:srcRect/>
              <a:stretch>
                <a:fillRect/>
              </a:stretch>
            </p:blipFill>
            <p:spPr bwMode="auto">
              <a:xfrm>
                <a:off x="467544" y="3356992"/>
                <a:ext cx="2339752" cy="1323074"/>
              </a:xfrm>
              <a:prstGeom prst="rect">
                <a:avLst/>
              </a:prstGeom>
              <a:noFill/>
            </p:spPr>
          </p:pic>
          <p:pic>
            <p:nvPicPr>
              <p:cNvPr id="8214" name="Picture 22" descr="F:\104.09.09生命繪本~陳美珠老師\IMAG5684.jpg"/>
              <p:cNvPicPr>
                <a:picLocks noChangeAspect="1" noChangeArrowheads="1"/>
              </p:cNvPicPr>
              <p:nvPr/>
            </p:nvPicPr>
            <p:blipFill>
              <a:blip r:embed="rId3" cstate="print"/>
              <a:srcRect/>
              <a:stretch>
                <a:fillRect/>
              </a:stretch>
            </p:blipFill>
            <p:spPr bwMode="auto">
              <a:xfrm>
                <a:off x="467544" y="4725145"/>
                <a:ext cx="2304256" cy="1303002"/>
              </a:xfrm>
              <a:prstGeom prst="rect">
                <a:avLst/>
              </a:prstGeom>
              <a:noFill/>
            </p:spPr>
          </p:pic>
        </p:grpSp>
        <p:grpSp>
          <p:nvGrpSpPr>
            <p:cNvPr id="4" name="群組 26"/>
            <p:cNvGrpSpPr/>
            <p:nvPr/>
          </p:nvGrpSpPr>
          <p:grpSpPr>
            <a:xfrm>
              <a:off x="467544" y="620688"/>
              <a:ext cx="7092280" cy="2691226"/>
              <a:chOff x="467544" y="620688"/>
              <a:chExt cx="7092280" cy="2691226"/>
            </a:xfrm>
          </p:grpSpPr>
          <p:pic>
            <p:nvPicPr>
              <p:cNvPr id="8195" name="Picture 3" descr="F:\104.09.09生命繪本~陳美珠老師\IMAG5665.jpg"/>
              <p:cNvPicPr>
                <a:picLocks noChangeAspect="1" noChangeArrowheads="1"/>
              </p:cNvPicPr>
              <p:nvPr/>
            </p:nvPicPr>
            <p:blipFill>
              <a:blip r:embed="rId4" cstate="print"/>
              <a:srcRect/>
              <a:stretch>
                <a:fillRect/>
              </a:stretch>
            </p:blipFill>
            <p:spPr bwMode="auto">
              <a:xfrm>
                <a:off x="5220072" y="620688"/>
                <a:ext cx="2339752" cy="1323074"/>
              </a:xfrm>
              <a:prstGeom prst="rect">
                <a:avLst/>
              </a:prstGeom>
              <a:noFill/>
            </p:spPr>
          </p:pic>
          <p:pic>
            <p:nvPicPr>
              <p:cNvPr id="8196" name="Picture 4" descr="F:\104.09.09生命繪本~陳美珠老師\IMAG5666.jpg"/>
              <p:cNvPicPr>
                <a:picLocks noChangeAspect="1" noChangeArrowheads="1"/>
              </p:cNvPicPr>
              <p:nvPr/>
            </p:nvPicPr>
            <p:blipFill>
              <a:blip r:embed="rId5" cstate="print"/>
              <a:srcRect/>
              <a:stretch>
                <a:fillRect/>
              </a:stretch>
            </p:blipFill>
            <p:spPr bwMode="auto">
              <a:xfrm>
                <a:off x="467544" y="620688"/>
                <a:ext cx="2339752" cy="1323074"/>
              </a:xfrm>
              <a:prstGeom prst="rect">
                <a:avLst/>
              </a:prstGeom>
              <a:noFill/>
            </p:spPr>
          </p:pic>
          <p:pic>
            <p:nvPicPr>
              <p:cNvPr id="8197" name="Picture 5" descr="F:\104.09.09生命繪本~陳美珠老師\IMAG5667.jpg"/>
              <p:cNvPicPr>
                <a:picLocks noChangeAspect="1" noChangeArrowheads="1"/>
              </p:cNvPicPr>
              <p:nvPr/>
            </p:nvPicPr>
            <p:blipFill>
              <a:blip r:embed="rId6" cstate="print"/>
              <a:srcRect/>
              <a:stretch>
                <a:fillRect/>
              </a:stretch>
            </p:blipFill>
            <p:spPr bwMode="auto">
              <a:xfrm>
                <a:off x="2843808" y="620688"/>
                <a:ext cx="2339752" cy="1323074"/>
              </a:xfrm>
              <a:prstGeom prst="rect">
                <a:avLst/>
              </a:prstGeom>
              <a:noFill/>
            </p:spPr>
          </p:pic>
          <p:pic>
            <p:nvPicPr>
              <p:cNvPr id="8198" name="Picture 6" descr="F:\104.09.09生命繪本~陳美珠老師\IMAG5668.jpg"/>
              <p:cNvPicPr>
                <a:picLocks noChangeAspect="1" noChangeArrowheads="1"/>
              </p:cNvPicPr>
              <p:nvPr/>
            </p:nvPicPr>
            <p:blipFill>
              <a:blip r:embed="rId7" cstate="print"/>
              <a:srcRect/>
              <a:stretch>
                <a:fillRect/>
              </a:stretch>
            </p:blipFill>
            <p:spPr bwMode="auto">
              <a:xfrm>
                <a:off x="467544" y="1988840"/>
                <a:ext cx="2339752" cy="1323074"/>
              </a:xfrm>
              <a:prstGeom prst="rect">
                <a:avLst/>
              </a:prstGeom>
              <a:noFill/>
            </p:spPr>
          </p:pic>
          <p:pic>
            <p:nvPicPr>
              <p:cNvPr id="8209" name="Picture 17" descr="F:\104.09.09生命繪本~陳美珠老師\IMAG5679.jpg"/>
              <p:cNvPicPr>
                <a:picLocks noChangeAspect="1" noChangeArrowheads="1"/>
              </p:cNvPicPr>
              <p:nvPr/>
            </p:nvPicPr>
            <p:blipFill>
              <a:blip r:embed="rId8" cstate="print"/>
              <a:srcRect/>
              <a:stretch>
                <a:fillRect/>
              </a:stretch>
            </p:blipFill>
            <p:spPr bwMode="auto">
              <a:xfrm>
                <a:off x="5220072" y="1988840"/>
                <a:ext cx="2339752" cy="1323074"/>
              </a:xfrm>
              <a:prstGeom prst="rect">
                <a:avLst/>
              </a:prstGeom>
              <a:noFill/>
            </p:spPr>
          </p:pic>
          <p:pic>
            <p:nvPicPr>
              <p:cNvPr id="8216" name="Picture 24" descr="F:\104.09.09生命繪本~陳美珠老師\IMAG5686.jpg"/>
              <p:cNvPicPr>
                <a:picLocks noChangeAspect="1" noChangeArrowheads="1"/>
              </p:cNvPicPr>
              <p:nvPr/>
            </p:nvPicPr>
            <p:blipFill>
              <a:blip r:embed="rId9" cstate="print"/>
              <a:srcRect/>
              <a:stretch>
                <a:fillRect/>
              </a:stretch>
            </p:blipFill>
            <p:spPr bwMode="auto">
              <a:xfrm>
                <a:off x="2843808" y="1988840"/>
                <a:ext cx="2339752" cy="1323074"/>
              </a:xfrm>
              <a:prstGeom prst="rect">
                <a:avLst/>
              </a:prstGeom>
              <a:noFill/>
            </p:spPr>
          </p:pic>
        </p:grpSp>
        <p:pic>
          <p:nvPicPr>
            <p:cNvPr id="8217" name="Picture 25" descr="F:\104.09.09生命繪本~陳美珠老師\IMAG5687.jpg"/>
            <p:cNvPicPr>
              <a:picLocks noChangeAspect="1" noChangeArrowheads="1"/>
            </p:cNvPicPr>
            <p:nvPr/>
          </p:nvPicPr>
          <p:blipFill>
            <a:blip r:embed="rId10" cstate="print"/>
            <a:srcRect/>
            <a:stretch>
              <a:fillRect/>
            </a:stretch>
          </p:blipFill>
          <p:spPr bwMode="auto">
            <a:xfrm>
              <a:off x="2843807" y="3356992"/>
              <a:ext cx="4711597" cy="2664296"/>
            </a:xfrm>
            <a:prstGeom prst="rect">
              <a:avLst/>
            </a:prstGeom>
            <a:noFill/>
          </p:spPr>
        </p:pic>
      </p:grpSp>
      <p:sp>
        <p:nvSpPr>
          <p:cNvPr id="31" name="矩形 30"/>
          <p:cNvSpPr/>
          <p:nvPr/>
        </p:nvSpPr>
        <p:spPr>
          <a:xfrm>
            <a:off x="2771800" y="116632"/>
            <a:ext cx="3262432" cy="461665"/>
          </a:xfrm>
          <a:prstGeom prst="rect">
            <a:avLst/>
          </a:prstGeom>
        </p:spPr>
        <p:txBody>
          <a:bodyPr wrap="none">
            <a:spAutoFit/>
          </a:bodyPr>
          <a:lstStyle/>
          <a:p>
            <a:r>
              <a:rPr lang="zh-TW" altLang="en-US" sz="2400" b="1" dirty="0" smtClean="0">
                <a:solidFill>
                  <a:srgbClr val="FF0000"/>
                </a:solidFill>
                <a:latin typeface="標楷體" pitchFamily="65" charset="-120"/>
                <a:ea typeface="標楷體" pitchFamily="65" charset="-120"/>
              </a:rPr>
              <a:t>愛在憶起－藝起說故事</a:t>
            </a:r>
            <a:endParaRPr lang="zh-TW" altLang="en-US" sz="2400" b="1" dirty="0">
              <a:solidFill>
                <a:srgbClr val="FF0000"/>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8"/>
          <p:cNvGrpSpPr/>
          <p:nvPr/>
        </p:nvGrpSpPr>
        <p:grpSpPr>
          <a:xfrm>
            <a:off x="179512" y="548680"/>
            <a:ext cx="8610643" cy="4896544"/>
            <a:chOff x="395535" y="548680"/>
            <a:chExt cx="8610643" cy="4896544"/>
          </a:xfrm>
        </p:grpSpPr>
        <p:pic>
          <p:nvPicPr>
            <p:cNvPr id="3075" name="Picture 3" descr="F:\104.04.15彩繪摺扇~蘇俊維\IMAG3400.jpg"/>
            <p:cNvPicPr>
              <a:picLocks noChangeAspect="1" noChangeArrowheads="1"/>
            </p:cNvPicPr>
            <p:nvPr/>
          </p:nvPicPr>
          <p:blipFill>
            <a:blip r:embed="rId2" cstate="print"/>
            <a:srcRect/>
            <a:stretch>
              <a:fillRect/>
            </a:stretch>
          </p:blipFill>
          <p:spPr bwMode="auto">
            <a:xfrm>
              <a:off x="3275856" y="2204864"/>
              <a:ext cx="5730322" cy="3240360"/>
            </a:xfrm>
            <a:prstGeom prst="rect">
              <a:avLst/>
            </a:prstGeom>
            <a:noFill/>
          </p:spPr>
        </p:pic>
        <p:pic>
          <p:nvPicPr>
            <p:cNvPr id="3076" name="Picture 4" descr="F:\104.04.15彩繪摺扇~蘇俊維\IMAG3405.jpg"/>
            <p:cNvPicPr>
              <a:picLocks noChangeAspect="1" noChangeArrowheads="1"/>
            </p:cNvPicPr>
            <p:nvPr/>
          </p:nvPicPr>
          <p:blipFill>
            <a:blip r:embed="rId3" cstate="print"/>
            <a:srcRect/>
            <a:stretch>
              <a:fillRect/>
            </a:stretch>
          </p:blipFill>
          <p:spPr bwMode="auto">
            <a:xfrm>
              <a:off x="395536" y="3861048"/>
              <a:ext cx="2801490" cy="1584176"/>
            </a:xfrm>
            <a:prstGeom prst="rect">
              <a:avLst/>
            </a:prstGeom>
            <a:noFill/>
          </p:spPr>
        </p:pic>
        <p:pic>
          <p:nvPicPr>
            <p:cNvPr id="3077" name="Picture 5" descr="F:\104.04.15彩繪摺扇~蘇俊維\IMAG3411.jpg"/>
            <p:cNvPicPr>
              <a:picLocks noChangeAspect="1" noChangeArrowheads="1"/>
            </p:cNvPicPr>
            <p:nvPr/>
          </p:nvPicPr>
          <p:blipFill>
            <a:blip r:embed="rId4" cstate="print"/>
            <a:srcRect/>
            <a:stretch>
              <a:fillRect/>
            </a:stretch>
          </p:blipFill>
          <p:spPr bwMode="auto">
            <a:xfrm>
              <a:off x="395535" y="2204864"/>
              <a:ext cx="2801489" cy="1584176"/>
            </a:xfrm>
            <a:prstGeom prst="rect">
              <a:avLst/>
            </a:prstGeom>
            <a:noFill/>
          </p:spPr>
        </p:pic>
        <p:grpSp>
          <p:nvGrpSpPr>
            <p:cNvPr id="3" name="群組 7"/>
            <p:cNvGrpSpPr/>
            <p:nvPr/>
          </p:nvGrpSpPr>
          <p:grpSpPr>
            <a:xfrm>
              <a:off x="395536" y="548680"/>
              <a:ext cx="8562128" cy="1587104"/>
              <a:chOff x="395536" y="548680"/>
              <a:chExt cx="8562128" cy="1587104"/>
            </a:xfrm>
          </p:grpSpPr>
          <p:pic>
            <p:nvPicPr>
              <p:cNvPr id="3074" name="Picture 2" descr="F:\104.04.15彩繪摺扇~蘇俊維\IMAG3476.jpg"/>
              <p:cNvPicPr>
                <a:picLocks noChangeAspect="1" noChangeArrowheads="1"/>
              </p:cNvPicPr>
              <p:nvPr/>
            </p:nvPicPr>
            <p:blipFill>
              <a:blip r:embed="rId5" cstate="print"/>
              <a:srcRect/>
              <a:stretch>
                <a:fillRect/>
              </a:stretch>
            </p:blipFill>
            <p:spPr bwMode="auto">
              <a:xfrm>
                <a:off x="6156175" y="548680"/>
                <a:ext cx="2801489" cy="1584176"/>
              </a:xfrm>
              <a:prstGeom prst="rect">
                <a:avLst/>
              </a:prstGeom>
              <a:noFill/>
            </p:spPr>
          </p:pic>
          <p:pic>
            <p:nvPicPr>
              <p:cNvPr id="3078" name="Picture 6" descr="F:\104.04.15彩繪摺扇~蘇俊維\IMAG3424.jpg"/>
              <p:cNvPicPr>
                <a:picLocks noChangeAspect="1" noChangeArrowheads="1"/>
              </p:cNvPicPr>
              <p:nvPr/>
            </p:nvPicPr>
            <p:blipFill>
              <a:blip r:embed="rId6" cstate="print"/>
              <a:srcRect/>
              <a:stretch>
                <a:fillRect/>
              </a:stretch>
            </p:blipFill>
            <p:spPr bwMode="auto">
              <a:xfrm>
                <a:off x="3275856" y="548680"/>
                <a:ext cx="2801490" cy="1584176"/>
              </a:xfrm>
              <a:prstGeom prst="rect">
                <a:avLst/>
              </a:prstGeom>
              <a:noFill/>
            </p:spPr>
          </p:pic>
          <p:pic>
            <p:nvPicPr>
              <p:cNvPr id="3079" name="Picture 7" descr="F:\104.04.15彩繪摺扇~蘇俊維\IMAG3429.jpg"/>
              <p:cNvPicPr>
                <a:picLocks noChangeAspect="1" noChangeArrowheads="1"/>
              </p:cNvPicPr>
              <p:nvPr/>
            </p:nvPicPr>
            <p:blipFill>
              <a:blip r:embed="rId7" cstate="print"/>
              <a:srcRect/>
              <a:stretch>
                <a:fillRect/>
              </a:stretch>
            </p:blipFill>
            <p:spPr bwMode="auto">
              <a:xfrm>
                <a:off x="395536" y="548680"/>
                <a:ext cx="2806668" cy="1587104"/>
              </a:xfrm>
              <a:prstGeom prst="rect">
                <a:avLst/>
              </a:prstGeom>
              <a:noFill/>
            </p:spPr>
          </p:pic>
        </p:grpSp>
      </p:grpSp>
      <p:sp>
        <p:nvSpPr>
          <p:cNvPr id="11" name="Text Box 11"/>
          <p:cNvSpPr txBox="1">
            <a:spLocks noChangeArrowheads="1"/>
          </p:cNvSpPr>
          <p:nvPr/>
        </p:nvSpPr>
        <p:spPr bwMode="auto">
          <a:xfrm>
            <a:off x="323528" y="5661248"/>
            <a:ext cx="8496944" cy="830997"/>
          </a:xfrm>
          <a:prstGeom prst="rect">
            <a:avLst/>
          </a:prstGeom>
          <a:noFill/>
          <a:ln w="9525">
            <a:noFill/>
            <a:miter lim="800000"/>
            <a:headEnd/>
            <a:tailEnd/>
          </a:ln>
          <a:effectLst/>
        </p:spPr>
        <p:txBody>
          <a:bodyPr wrap="square">
            <a:spAutoFit/>
          </a:bodyPr>
          <a:lstStyle/>
          <a:p>
            <a:r>
              <a:rPr lang="zh-TW" altLang="en-US" sz="2400" b="1" dirty="0" smtClean="0">
                <a:solidFill>
                  <a:srgbClr val="0000FF"/>
                </a:solidFill>
                <a:latin typeface="標楷體" pitchFamily="65" charset="-120"/>
                <a:ea typeface="標楷體" pitchFamily="65" charset="-120"/>
              </a:rPr>
              <a:t>蘇俊維帥哥指導銀髮小學堂學員彩繪摺扇，每個人都全神投入，成果豐碩</a:t>
            </a:r>
            <a:endParaRPr lang="zh-TW" altLang="en-US" sz="2400" b="1" dirty="0">
              <a:solidFill>
                <a:srgbClr val="0000FF"/>
              </a:solidFill>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8"/>
          <p:cNvGrpSpPr/>
          <p:nvPr/>
        </p:nvGrpSpPr>
        <p:grpSpPr>
          <a:xfrm>
            <a:off x="395536" y="1268760"/>
            <a:ext cx="8280920" cy="4608512"/>
            <a:chOff x="107504" y="260648"/>
            <a:chExt cx="8496944" cy="4787675"/>
          </a:xfrm>
        </p:grpSpPr>
        <p:pic>
          <p:nvPicPr>
            <p:cNvPr id="3076" name="Picture 4" descr="F:\104.05.13果凍材料+DIY活動\IMAG5054.jpg"/>
            <p:cNvPicPr>
              <a:picLocks noChangeAspect="1" noChangeArrowheads="1"/>
            </p:cNvPicPr>
            <p:nvPr/>
          </p:nvPicPr>
          <p:blipFill>
            <a:blip r:embed="rId2" cstate="print"/>
            <a:srcRect/>
            <a:stretch>
              <a:fillRect/>
            </a:stretch>
          </p:blipFill>
          <p:spPr bwMode="auto">
            <a:xfrm>
              <a:off x="179512" y="1844824"/>
              <a:ext cx="2736304" cy="1547315"/>
            </a:xfrm>
            <a:prstGeom prst="rect">
              <a:avLst/>
            </a:prstGeom>
            <a:noFill/>
          </p:spPr>
        </p:pic>
        <p:grpSp>
          <p:nvGrpSpPr>
            <p:cNvPr id="3" name="群組 7"/>
            <p:cNvGrpSpPr/>
            <p:nvPr/>
          </p:nvGrpSpPr>
          <p:grpSpPr>
            <a:xfrm>
              <a:off x="107504" y="3501008"/>
              <a:ext cx="8496944" cy="1547315"/>
              <a:chOff x="251520" y="3501008"/>
              <a:chExt cx="8352928" cy="1547315"/>
            </a:xfrm>
          </p:grpSpPr>
          <p:pic>
            <p:nvPicPr>
              <p:cNvPr id="3074" name="Picture 2" descr="F:\104.05.13果凍材料+DIY活動\IMAG5036.jpg"/>
              <p:cNvPicPr>
                <a:picLocks noChangeAspect="1" noChangeArrowheads="1"/>
              </p:cNvPicPr>
              <p:nvPr/>
            </p:nvPicPr>
            <p:blipFill>
              <a:blip r:embed="rId3" cstate="print"/>
              <a:srcRect/>
              <a:stretch>
                <a:fillRect/>
              </a:stretch>
            </p:blipFill>
            <p:spPr bwMode="auto">
              <a:xfrm>
                <a:off x="3059833" y="3501008"/>
                <a:ext cx="2736304" cy="1547315"/>
              </a:xfrm>
              <a:prstGeom prst="rect">
                <a:avLst/>
              </a:prstGeom>
              <a:noFill/>
            </p:spPr>
          </p:pic>
          <p:pic>
            <p:nvPicPr>
              <p:cNvPr id="3075" name="Picture 3" descr="F:\104.05.13果凍材料+DIY活動\IMAG5042.jpg"/>
              <p:cNvPicPr>
                <a:picLocks noChangeAspect="1" noChangeArrowheads="1"/>
              </p:cNvPicPr>
              <p:nvPr/>
            </p:nvPicPr>
            <p:blipFill>
              <a:blip r:embed="rId4" cstate="print"/>
              <a:srcRect/>
              <a:stretch>
                <a:fillRect/>
              </a:stretch>
            </p:blipFill>
            <p:spPr bwMode="auto">
              <a:xfrm>
                <a:off x="251520" y="3501008"/>
                <a:ext cx="2736304" cy="1547315"/>
              </a:xfrm>
              <a:prstGeom prst="rect">
                <a:avLst/>
              </a:prstGeom>
              <a:noFill/>
            </p:spPr>
          </p:pic>
          <p:pic>
            <p:nvPicPr>
              <p:cNvPr id="3077" name="Picture 5" descr="F:\104.05.13果凍材料+DIY活動\IMAG5069.jpg"/>
              <p:cNvPicPr>
                <a:picLocks noChangeAspect="1" noChangeArrowheads="1"/>
              </p:cNvPicPr>
              <p:nvPr/>
            </p:nvPicPr>
            <p:blipFill>
              <a:blip r:embed="rId5" cstate="print"/>
              <a:srcRect/>
              <a:stretch>
                <a:fillRect/>
              </a:stretch>
            </p:blipFill>
            <p:spPr bwMode="auto">
              <a:xfrm>
                <a:off x="5868144" y="3501008"/>
                <a:ext cx="2736304" cy="1547315"/>
              </a:xfrm>
              <a:prstGeom prst="rect">
                <a:avLst/>
              </a:prstGeom>
              <a:noFill/>
            </p:spPr>
          </p:pic>
        </p:grpSp>
        <p:pic>
          <p:nvPicPr>
            <p:cNvPr id="3078" name="Picture 6" descr="F:\104.05.13果凍材料+DIY活動\IMAG5075.jpg"/>
            <p:cNvPicPr>
              <a:picLocks noChangeAspect="1" noChangeArrowheads="1"/>
            </p:cNvPicPr>
            <p:nvPr/>
          </p:nvPicPr>
          <p:blipFill>
            <a:blip r:embed="rId6" cstate="print"/>
            <a:srcRect/>
            <a:stretch>
              <a:fillRect/>
            </a:stretch>
          </p:blipFill>
          <p:spPr bwMode="auto">
            <a:xfrm>
              <a:off x="179512" y="260648"/>
              <a:ext cx="2736304" cy="1547316"/>
            </a:xfrm>
            <a:prstGeom prst="rect">
              <a:avLst/>
            </a:prstGeom>
            <a:noFill/>
          </p:spPr>
        </p:pic>
        <p:pic>
          <p:nvPicPr>
            <p:cNvPr id="3079" name="Picture 7" descr="F:\104.05.13果凍材料+DIY活動\IMAG5081.jpg"/>
            <p:cNvPicPr>
              <a:picLocks noChangeAspect="1" noChangeArrowheads="1"/>
            </p:cNvPicPr>
            <p:nvPr/>
          </p:nvPicPr>
          <p:blipFill>
            <a:blip r:embed="rId7" cstate="print"/>
            <a:srcRect/>
            <a:stretch>
              <a:fillRect/>
            </a:stretch>
          </p:blipFill>
          <p:spPr bwMode="auto">
            <a:xfrm>
              <a:off x="2987824" y="260648"/>
              <a:ext cx="5602980" cy="3168352"/>
            </a:xfrm>
            <a:prstGeom prst="rect">
              <a:avLst/>
            </a:prstGeom>
            <a:noFill/>
          </p:spPr>
        </p:pic>
      </p:grpSp>
      <p:sp>
        <p:nvSpPr>
          <p:cNvPr id="10" name="Text Box 11"/>
          <p:cNvSpPr txBox="1">
            <a:spLocks noChangeArrowheads="1"/>
          </p:cNvSpPr>
          <p:nvPr/>
        </p:nvSpPr>
        <p:spPr bwMode="auto">
          <a:xfrm>
            <a:off x="0" y="332656"/>
            <a:ext cx="8496944" cy="830997"/>
          </a:xfrm>
          <a:prstGeom prst="rect">
            <a:avLst/>
          </a:prstGeom>
          <a:noFill/>
          <a:ln w="9525">
            <a:noFill/>
            <a:miter lim="800000"/>
            <a:headEnd/>
            <a:tailEnd/>
          </a:ln>
          <a:effectLst/>
        </p:spPr>
        <p:txBody>
          <a:bodyPr wrap="square">
            <a:spAutoFit/>
          </a:bodyPr>
          <a:lstStyle/>
          <a:p>
            <a:r>
              <a:rPr lang="zh-TW" altLang="en-US" sz="2400" b="1" dirty="0" smtClean="0">
                <a:solidFill>
                  <a:srgbClr val="0000FF"/>
                </a:solidFill>
                <a:latin typeface="標楷體" pitchFamily="65" charset="-120"/>
                <a:ea typeface="標楷體" pitchFamily="65" charset="-120"/>
              </a:rPr>
              <a:t>      嘉南藥理大學社工系學生製作果凍</a:t>
            </a:r>
            <a:r>
              <a:rPr lang="en-US" altLang="zh-TW" sz="2400" b="1" dirty="0" err="1" smtClean="0">
                <a:solidFill>
                  <a:srgbClr val="0000FF"/>
                </a:solidFill>
                <a:latin typeface="標楷體" pitchFamily="65" charset="-120"/>
                <a:ea typeface="標楷體" pitchFamily="65" charset="-120"/>
              </a:rPr>
              <a:t>Diy</a:t>
            </a:r>
            <a:endParaRPr lang="en-US" altLang="zh-TW" sz="2400" b="1" dirty="0" smtClean="0">
              <a:solidFill>
                <a:srgbClr val="0000FF"/>
              </a:solidFill>
              <a:latin typeface="標楷體" pitchFamily="65" charset="-120"/>
              <a:ea typeface="標楷體" pitchFamily="65" charset="-120"/>
            </a:endParaRPr>
          </a:p>
          <a:p>
            <a:r>
              <a:rPr lang="zh-TW" altLang="en-US" sz="2400" b="1" dirty="0" smtClean="0">
                <a:solidFill>
                  <a:srgbClr val="0000FF"/>
                </a:solidFill>
                <a:latin typeface="標楷體" pitchFamily="65" charset="-120"/>
                <a:ea typeface="標楷體" pitchFamily="65" charset="-120"/>
              </a:rPr>
              <a:t>                       和銀髮族分享下午茶點</a:t>
            </a:r>
            <a:endParaRPr lang="zh-TW" altLang="en-US" sz="2400" b="1" dirty="0">
              <a:solidFill>
                <a:srgbClr val="0000FF"/>
              </a:solidFill>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8"/>
          <p:cNvGrpSpPr/>
          <p:nvPr/>
        </p:nvGrpSpPr>
        <p:grpSpPr>
          <a:xfrm>
            <a:off x="1187624" y="1412776"/>
            <a:ext cx="7272808" cy="4464496"/>
            <a:chOff x="539551" y="404664"/>
            <a:chExt cx="7816281" cy="4471783"/>
          </a:xfrm>
        </p:grpSpPr>
        <p:pic>
          <p:nvPicPr>
            <p:cNvPr id="5122" name="Picture 2" descr="F:\104.06.10不織布掛飾DIY\IMAG6609.jpg"/>
            <p:cNvPicPr>
              <a:picLocks noChangeAspect="1" noChangeArrowheads="1"/>
            </p:cNvPicPr>
            <p:nvPr/>
          </p:nvPicPr>
          <p:blipFill>
            <a:blip r:embed="rId2" cstate="print"/>
            <a:srcRect/>
            <a:stretch>
              <a:fillRect/>
            </a:stretch>
          </p:blipFill>
          <p:spPr bwMode="auto">
            <a:xfrm>
              <a:off x="539552" y="404664"/>
              <a:ext cx="2587612" cy="1463233"/>
            </a:xfrm>
            <a:prstGeom prst="rect">
              <a:avLst/>
            </a:prstGeom>
            <a:noFill/>
          </p:spPr>
        </p:pic>
        <p:pic>
          <p:nvPicPr>
            <p:cNvPr id="5123" name="Picture 3" descr="F:\104.06.10不織布掛飾DIY\IMAG6582.jpg"/>
            <p:cNvPicPr>
              <a:picLocks noChangeAspect="1" noChangeArrowheads="1"/>
            </p:cNvPicPr>
            <p:nvPr/>
          </p:nvPicPr>
          <p:blipFill>
            <a:blip r:embed="rId3" cstate="print"/>
            <a:srcRect/>
            <a:stretch>
              <a:fillRect/>
            </a:stretch>
          </p:blipFill>
          <p:spPr bwMode="auto">
            <a:xfrm>
              <a:off x="539551" y="1916832"/>
              <a:ext cx="5220959" cy="2952328"/>
            </a:xfrm>
            <a:prstGeom prst="rect">
              <a:avLst/>
            </a:prstGeom>
            <a:noFill/>
          </p:spPr>
        </p:pic>
        <p:pic>
          <p:nvPicPr>
            <p:cNvPr id="5124" name="Picture 4" descr="F:\104.06.10不織布掛飾DIY\IMAG6593.jpg"/>
            <p:cNvPicPr>
              <a:picLocks noChangeAspect="1" noChangeArrowheads="1"/>
            </p:cNvPicPr>
            <p:nvPr/>
          </p:nvPicPr>
          <p:blipFill>
            <a:blip r:embed="rId4" cstate="print"/>
            <a:srcRect/>
            <a:stretch>
              <a:fillRect/>
            </a:stretch>
          </p:blipFill>
          <p:spPr bwMode="auto">
            <a:xfrm>
              <a:off x="5796135" y="404664"/>
              <a:ext cx="2546807" cy="1440159"/>
            </a:xfrm>
            <a:prstGeom prst="rect">
              <a:avLst/>
            </a:prstGeom>
            <a:noFill/>
          </p:spPr>
        </p:pic>
        <p:pic>
          <p:nvPicPr>
            <p:cNvPr id="5125" name="Picture 5" descr="F:\104.06.10不織布掛飾DIY\IMAG6597.jpg"/>
            <p:cNvPicPr>
              <a:picLocks noChangeAspect="1" noChangeArrowheads="1"/>
            </p:cNvPicPr>
            <p:nvPr/>
          </p:nvPicPr>
          <p:blipFill>
            <a:blip r:embed="rId5" cstate="print"/>
            <a:srcRect/>
            <a:stretch>
              <a:fillRect/>
            </a:stretch>
          </p:blipFill>
          <p:spPr bwMode="auto">
            <a:xfrm>
              <a:off x="3203847" y="404664"/>
              <a:ext cx="2546809" cy="1440160"/>
            </a:xfrm>
            <a:prstGeom prst="rect">
              <a:avLst/>
            </a:prstGeom>
            <a:noFill/>
          </p:spPr>
        </p:pic>
        <p:pic>
          <p:nvPicPr>
            <p:cNvPr id="5126" name="Picture 6" descr="F:\104.06.10不織布掛飾DIY\IMAG6611.jpg"/>
            <p:cNvPicPr>
              <a:picLocks noChangeAspect="1" noChangeArrowheads="1"/>
            </p:cNvPicPr>
            <p:nvPr/>
          </p:nvPicPr>
          <p:blipFill>
            <a:blip r:embed="rId6" cstate="print"/>
            <a:srcRect/>
            <a:stretch>
              <a:fillRect/>
            </a:stretch>
          </p:blipFill>
          <p:spPr bwMode="auto">
            <a:xfrm>
              <a:off x="5796136" y="1916832"/>
              <a:ext cx="2546809" cy="1440160"/>
            </a:xfrm>
            <a:prstGeom prst="rect">
              <a:avLst/>
            </a:prstGeom>
            <a:noFill/>
          </p:spPr>
        </p:pic>
        <p:pic>
          <p:nvPicPr>
            <p:cNvPr id="5127" name="Picture 7" descr="F:\104.06.10不織布掛飾DIY\IMAG6605.jpg"/>
            <p:cNvPicPr>
              <a:picLocks noChangeAspect="1" noChangeArrowheads="1"/>
            </p:cNvPicPr>
            <p:nvPr/>
          </p:nvPicPr>
          <p:blipFill>
            <a:blip r:embed="rId7" cstate="print"/>
            <a:srcRect/>
            <a:stretch>
              <a:fillRect/>
            </a:stretch>
          </p:blipFill>
          <p:spPr bwMode="auto">
            <a:xfrm>
              <a:off x="5796136" y="3429000"/>
              <a:ext cx="2559696" cy="1447447"/>
            </a:xfrm>
            <a:prstGeom prst="rect">
              <a:avLst/>
            </a:prstGeom>
            <a:noFill/>
          </p:spPr>
        </p:pic>
      </p:grpSp>
      <p:sp>
        <p:nvSpPr>
          <p:cNvPr id="8" name="矩形 7"/>
          <p:cNvSpPr/>
          <p:nvPr/>
        </p:nvSpPr>
        <p:spPr>
          <a:xfrm>
            <a:off x="2195736" y="548680"/>
            <a:ext cx="4031873" cy="461665"/>
          </a:xfrm>
          <a:prstGeom prst="rect">
            <a:avLst/>
          </a:prstGeom>
        </p:spPr>
        <p:txBody>
          <a:bodyPr wrap="none">
            <a:spAutoFit/>
          </a:bodyPr>
          <a:lstStyle/>
          <a:p>
            <a:r>
              <a:rPr lang="zh-TW" altLang="en-US" sz="2400" b="1" dirty="0" smtClean="0">
                <a:solidFill>
                  <a:srgbClr val="0000FF"/>
                </a:solidFill>
                <a:latin typeface="標楷體" pitchFamily="65" charset="-120"/>
                <a:ea typeface="標楷體" pitchFamily="65" charset="-120"/>
              </a:rPr>
              <a:t>銀馬小學堂－不織布掛飾</a:t>
            </a:r>
            <a:r>
              <a:rPr lang="en-US" altLang="zh-TW" sz="2400" b="1" dirty="0" smtClean="0">
                <a:solidFill>
                  <a:srgbClr val="0000FF"/>
                </a:solidFill>
                <a:latin typeface="標楷體" pitchFamily="65" charset="-120"/>
                <a:ea typeface="標楷體" pitchFamily="65" charset="-120"/>
              </a:rPr>
              <a:t>DIY</a:t>
            </a:r>
            <a:endParaRPr lang="zh-TW" altLang="en-US" sz="2400" b="1" dirty="0">
              <a:solidFill>
                <a:srgbClr val="0000FF"/>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29"/>
          <p:cNvGrpSpPr/>
          <p:nvPr/>
        </p:nvGrpSpPr>
        <p:grpSpPr>
          <a:xfrm>
            <a:off x="539552" y="692696"/>
            <a:ext cx="7893234" cy="5986747"/>
            <a:chOff x="395535" y="188640"/>
            <a:chExt cx="7893234" cy="5986747"/>
          </a:xfrm>
        </p:grpSpPr>
        <p:grpSp>
          <p:nvGrpSpPr>
            <p:cNvPr id="3" name="群組 27"/>
            <p:cNvGrpSpPr/>
            <p:nvPr/>
          </p:nvGrpSpPr>
          <p:grpSpPr>
            <a:xfrm>
              <a:off x="395536" y="188640"/>
              <a:ext cx="7893233" cy="1450243"/>
              <a:chOff x="395536" y="188640"/>
              <a:chExt cx="7893233" cy="1450243"/>
            </a:xfrm>
          </p:grpSpPr>
          <p:pic>
            <p:nvPicPr>
              <p:cNvPr id="4098" name="Picture 2" descr="F:\104.06.18中醫養生~穴道按摩\IMAG7140.jpg"/>
              <p:cNvPicPr>
                <a:picLocks noChangeAspect="1" noChangeArrowheads="1"/>
              </p:cNvPicPr>
              <p:nvPr/>
            </p:nvPicPr>
            <p:blipFill>
              <a:blip r:embed="rId2" cstate="print"/>
              <a:srcRect/>
              <a:stretch>
                <a:fillRect/>
              </a:stretch>
            </p:blipFill>
            <p:spPr bwMode="auto">
              <a:xfrm>
                <a:off x="395536" y="188640"/>
                <a:ext cx="2564641" cy="1450243"/>
              </a:xfrm>
              <a:prstGeom prst="rect">
                <a:avLst/>
              </a:prstGeom>
              <a:noFill/>
            </p:spPr>
          </p:pic>
          <p:pic>
            <p:nvPicPr>
              <p:cNvPr id="4099" name="Picture 3" descr="F:\104.06.18中醫養生~穴道按摩\IMAG7130.jpg"/>
              <p:cNvPicPr>
                <a:picLocks noChangeAspect="1" noChangeArrowheads="1"/>
              </p:cNvPicPr>
              <p:nvPr/>
            </p:nvPicPr>
            <p:blipFill>
              <a:blip r:embed="rId3" cstate="print"/>
              <a:srcRect/>
              <a:stretch>
                <a:fillRect/>
              </a:stretch>
            </p:blipFill>
            <p:spPr bwMode="auto">
              <a:xfrm>
                <a:off x="3059832" y="188640"/>
                <a:ext cx="2564641" cy="1450243"/>
              </a:xfrm>
              <a:prstGeom prst="rect">
                <a:avLst/>
              </a:prstGeom>
              <a:noFill/>
            </p:spPr>
          </p:pic>
          <p:pic>
            <p:nvPicPr>
              <p:cNvPr id="4106" name="Picture 10" descr="F:\104.06.18中醫養生~穴道按摩\IMAG7137.jpg"/>
              <p:cNvPicPr>
                <a:picLocks noChangeAspect="1" noChangeArrowheads="1"/>
              </p:cNvPicPr>
              <p:nvPr/>
            </p:nvPicPr>
            <p:blipFill>
              <a:blip r:embed="rId4" cstate="print"/>
              <a:srcRect/>
              <a:stretch>
                <a:fillRect/>
              </a:stretch>
            </p:blipFill>
            <p:spPr bwMode="auto">
              <a:xfrm>
                <a:off x="5724128" y="188640"/>
                <a:ext cx="2564641" cy="1450243"/>
              </a:xfrm>
              <a:prstGeom prst="rect">
                <a:avLst/>
              </a:prstGeom>
              <a:noFill/>
            </p:spPr>
          </p:pic>
        </p:grpSp>
        <p:pic>
          <p:nvPicPr>
            <p:cNvPr id="4108" name="Picture 12" descr="F:\104.06.18中醫養生~穴道按摩\IMAG7167.jpg"/>
            <p:cNvPicPr>
              <a:picLocks noChangeAspect="1" noChangeArrowheads="1"/>
            </p:cNvPicPr>
            <p:nvPr/>
          </p:nvPicPr>
          <p:blipFill>
            <a:blip r:embed="rId5" cstate="print"/>
            <a:srcRect/>
            <a:stretch>
              <a:fillRect/>
            </a:stretch>
          </p:blipFill>
          <p:spPr bwMode="auto">
            <a:xfrm>
              <a:off x="395535" y="1700808"/>
              <a:ext cx="5220959" cy="2952328"/>
            </a:xfrm>
            <a:prstGeom prst="rect">
              <a:avLst/>
            </a:prstGeom>
            <a:noFill/>
          </p:spPr>
        </p:pic>
        <p:grpSp>
          <p:nvGrpSpPr>
            <p:cNvPr id="4" name="群組 28"/>
            <p:cNvGrpSpPr/>
            <p:nvPr/>
          </p:nvGrpSpPr>
          <p:grpSpPr>
            <a:xfrm>
              <a:off x="5724128" y="1700808"/>
              <a:ext cx="2546809" cy="2952328"/>
              <a:chOff x="323527" y="3212976"/>
              <a:chExt cx="2546809" cy="2952328"/>
            </a:xfrm>
          </p:grpSpPr>
          <p:pic>
            <p:nvPicPr>
              <p:cNvPr id="4109" name="Picture 13" descr="F:\104.06.18中醫養生~穴道按摩\IMAG7149.jpg"/>
              <p:cNvPicPr>
                <a:picLocks noChangeAspect="1" noChangeArrowheads="1"/>
              </p:cNvPicPr>
              <p:nvPr/>
            </p:nvPicPr>
            <p:blipFill>
              <a:blip r:embed="rId6" cstate="print"/>
              <a:srcRect/>
              <a:stretch>
                <a:fillRect/>
              </a:stretch>
            </p:blipFill>
            <p:spPr bwMode="auto">
              <a:xfrm>
                <a:off x="323527" y="4725144"/>
                <a:ext cx="2546809" cy="1440160"/>
              </a:xfrm>
              <a:prstGeom prst="rect">
                <a:avLst/>
              </a:prstGeom>
              <a:noFill/>
            </p:spPr>
          </p:pic>
          <p:pic>
            <p:nvPicPr>
              <p:cNvPr id="4114" name="Picture 18" descr="F:\104.06.18中醫養生~穴道按摩\IMAG7154.jpg"/>
              <p:cNvPicPr>
                <a:picLocks noChangeAspect="1" noChangeArrowheads="1"/>
              </p:cNvPicPr>
              <p:nvPr/>
            </p:nvPicPr>
            <p:blipFill>
              <a:blip r:embed="rId7" cstate="print"/>
              <a:srcRect/>
              <a:stretch>
                <a:fillRect/>
              </a:stretch>
            </p:blipFill>
            <p:spPr bwMode="auto">
              <a:xfrm>
                <a:off x="323527" y="3212976"/>
                <a:ext cx="2546809" cy="1440160"/>
              </a:xfrm>
              <a:prstGeom prst="rect">
                <a:avLst/>
              </a:prstGeom>
              <a:noFill/>
            </p:spPr>
          </p:pic>
        </p:grpSp>
        <p:grpSp>
          <p:nvGrpSpPr>
            <p:cNvPr id="5" name="群組 26"/>
            <p:cNvGrpSpPr/>
            <p:nvPr/>
          </p:nvGrpSpPr>
          <p:grpSpPr>
            <a:xfrm>
              <a:off x="395536" y="4725144"/>
              <a:ext cx="7875400" cy="1450243"/>
              <a:chOff x="395536" y="1700808"/>
              <a:chExt cx="7875400" cy="1450243"/>
            </a:xfrm>
          </p:grpSpPr>
          <p:pic>
            <p:nvPicPr>
              <p:cNvPr id="4101" name="Picture 5" descr="F:\104.06.18中醫養生~穴道按摩\IMAG7132.jpg"/>
              <p:cNvPicPr>
                <a:picLocks noChangeAspect="1" noChangeArrowheads="1"/>
              </p:cNvPicPr>
              <p:nvPr/>
            </p:nvPicPr>
            <p:blipFill>
              <a:blip r:embed="rId8" cstate="print"/>
              <a:srcRect/>
              <a:stretch>
                <a:fillRect/>
              </a:stretch>
            </p:blipFill>
            <p:spPr bwMode="auto">
              <a:xfrm>
                <a:off x="395536" y="1700808"/>
                <a:ext cx="2564641" cy="1450243"/>
              </a:xfrm>
              <a:prstGeom prst="rect">
                <a:avLst/>
              </a:prstGeom>
              <a:noFill/>
            </p:spPr>
          </p:pic>
          <p:pic>
            <p:nvPicPr>
              <p:cNvPr id="4105" name="Picture 9" descr="F:\104.06.18中醫養生~穴道按摩\IMAG7136.jpg"/>
              <p:cNvPicPr>
                <a:picLocks noChangeAspect="1" noChangeArrowheads="1"/>
              </p:cNvPicPr>
              <p:nvPr/>
            </p:nvPicPr>
            <p:blipFill>
              <a:blip r:embed="rId9" cstate="print"/>
              <a:srcRect/>
              <a:stretch>
                <a:fillRect/>
              </a:stretch>
            </p:blipFill>
            <p:spPr bwMode="auto">
              <a:xfrm>
                <a:off x="3059832" y="1700808"/>
                <a:ext cx="2564641" cy="1450243"/>
              </a:xfrm>
              <a:prstGeom prst="rect">
                <a:avLst/>
              </a:prstGeom>
              <a:noFill/>
            </p:spPr>
          </p:pic>
          <p:pic>
            <p:nvPicPr>
              <p:cNvPr id="4119" name="Picture 23" descr="F:\104.06.18中醫養生~穴道按摩\IMAG7162.jpg"/>
              <p:cNvPicPr>
                <a:picLocks noChangeAspect="1" noChangeArrowheads="1"/>
              </p:cNvPicPr>
              <p:nvPr/>
            </p:nvPicPr>
            <p:blipFill>
              <a:blip r:embed="rId10" cstate="print"/>
              <a:srcRect/>
              <a:stretch>
                <a:fillRect/>
              </a:stretch>
            </p:blipFill>
            <p:spPr bwMode="auto">
              <a:xfrm>
                <a:off x="5724127" y="1700808"/>
                <a:ext cx="2546809" cy="1440160"/>
              </a:xfrm>
              <a:prstGeom prst="rect">
                <a:avLst/>
              </a:prstGeom>
              <a:noFill/>
            </p:spPr>
          </p:pic>
        </p:grpSp>
      </p:grpSp>
      <p:sp>
        <p:nvSpPr>
          <p:cNvPr id="31" name="矩形 30"/>
          <p:cNvSpPr/>
          <p:nvPr/>
        </p:nvSpPr>
        <p:spPr>
          <a:xfrm>
            <a:off x="1835696" y="188640"/>
            <a:ext cx="5262979" cy="461665"/>
          </a:xfrm>
          <a:prstGeom prst="rect">
            <a:avLst/>
          </a:prstGeom>
        </p:spPr>
        <p:txBody>
          <a:bodyPr wrap="none">
            <a:spAutoFit/>
          </a:bodyPr>
          <a:lstStyle/>
          <a:p>
            <a:r>
              <a:rPr lang="zh-TW" altLang="en-US" sz="2400" b="1" dirty="0" smtClean="0">
                <a:latin typeface="標楷體" pitchFamily="65" charset="-120"/>
                <a:ea typeface="標楷體" pitchFamily="65" charset="-120"/>
              </a:rPr>
              <a:t>周明毅中醫師教導中醫養生</a:t>
            </a:r>
            <a:r>
              <a:rPr lang="en-US" altLang="zh-TW" sz="2400" b="1" dirty="0" smtClean="0">
                <a:latin typeface="標楷體" pitchFamily="65" charset="-120"/>
                <a:ea typeface="標楷體" pitchFamily="65" charset="-120"/>
              </a:rPr>
              <a:t>~</a:t>
            </a:r>
            <a:r>
              <a:rPr lang="zh-TW" altLang="en-US" sz="2400" b="1" dirty="0" smtClean="0">
                <a:latin typeface="標楷體" pitchFamily="65" charset="-120"/>
                <a:ea typeface="標楷體" pitchFamily="65" charset="-120"/>
              </a:rPr>
              <a:t>穴道按摩</a:t>
            </a:r>
            <a:endParaRPr lang="zh-TW" altLang="en-US" sz="2400" b="1" dirty="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群組 10"/>
          <p:cNvGrpSpPr/>
          <p:nvPr/>
        </p:nvGrpSpPr>
        <p:grpSpPr>
          <a:xfrm>
            <a:off x="251520" y="1124744"/>
            <a:ext cx="8640961" cy="4968552"/>
            <a:chOff x="251520" y="404664"/>
            <a:chExt cx="8640961" cy="4968552"/>
          </a:xfrm>
        </p:grpSpPr>
        <p:pic>
          <p:nvPicPr>
            <p:cNvPr id="9218" name="Picture 2" descr="F:\104.04.08拼豆DIY\IMAG3213.jpg"/>
            <p:cNvPicPr>
              <a:picLocks noChangeAspect="1" noChangeArrowheads="1"/>
            </p:cNvPicPr>
            <p:nvPr/>
          </p:nvPicPr>
          <p:blipFill>
            <a:blip r:embed="rId2" cstate="print"/>
            <a:srcRect/>
            <a:stretch>
              <a:fillRect/>
            </a:stretch>
          </p:blipFill>
          <p:spPr bwMode="auto">
            <a:xfrm>
              <a:off x="251520" y="2060848"/>
              <a:ext cx="5730320" cy="3312368"/>
            </a:xfrm>
            <a:prstGeom prst="rect">
              <a:avLst/>
            </a:prstGeom>
            <a:noFill/>
          </p:spPr>
        </p:pic>
        <p:grpSp>
          <p:nvGrpSpPr>
            <p:cNvPr id="2" name="群組 7"/>
            <p:cNvGrpSpPr/>
            <p:nvPr/>
          </p:nvGrpSpPr>
          <p:grpSpPr>
            <a:xfrm>
              <a:off x="251520" y="404664"/>
              <a:ext cx="8634140" cy="1628751"/>
              <a:chOff x="251520" y="404664"/>
              <a:chExt cx="8634140" cy="1628751"/>
            </a:xfrm>
          </p:grpSpPr>
          <p:pic>
            <p:nvPicPr>
              <p:cNvPr id="9219" name="Picture 3" descr="F:\104.04.08拼豆DIY\IMAG3218.jpg"/>
              <p:cNvPicPr>
                <a:picLocks noChangeAspect="1" noChangeArrowheads="1"/>
              </p:cNvPicPr>
              <p:nvPr/>
            </p:nvPicPr>
            <p:blipFill>
              <a:blip r:embed="rId3" cstate="print"/>
              <a:srcRect/>
              <a:stretch>
                <a:fillRect/>
              </a:stretch>
            </p:blipFill>
            <p:spPr bwMode="auto">
              <a:xfrm>
                <a:off x="3203848" y="404664"/>
                <a:ext cx="2801489" cy="1584176"/>
              </a:xfrm>
              <a:prstGeom prst="rect">
                <a:avLst/>
              </a:prstGeom>
              <a:noFill/>
            </p:spPr>
          </p:pic>
          <p:pic>
            <p:nvPicPr>
              <p:cNvPr id="9220" name="Picture 4" descr="F:\104.04.08拼豆DIY\IMAG8112.jpg"/>
              <p:cNvPicPr>
                <a:picLocks noChangeAspect="1" noChangeArrowheads="1"/>
              </p:cNvPicPr>
              <p:nvPr/>
            </p:nvPicPr>
            <p:blipFill>
              <a:blip r:embed="rId4" cstate="print"/>
              <a:srcRect/>
              <a:stretch>
                <a:fillRect/>
              </a:stretch>
            </p:blipFill>
            <p:spPr bwMode="auto">
              <a:xfrm>
                <a:off x="6084168" y="404664"/>
                <a:ext cx="2801492" cy="1584176"/>
              </a:xfrm>
              <a:prstGeom prst="rect">
                <a:avLst/>
              </a:prstGeom>
              <a:noFill/>
            </p:spPr>
          </p:pic>
          <p:pic>
            <p:nvPicPr>
              <p:cNvPr id="9221" name="Picture 5" descr="F:\104.04.08拼豆DIY\IMAG8111.jpg"/>
              <p:cNvPicPr>
                <a:picLocks noChangeAspect="1" noChangeArrowheads="1"/>
              </p:cNvPicPr>
              <p:nvPr/>
            </p:nvPicPr>
            <p:blipFill>
              <a:blip r:embed="rId5" cstate="print"/>
              <a:srcRect/>
              <a:stretch>
                <a:fillRect/>
              </a:stretch>
            </p:blipFill>
            <p:spPr bwMode="auto">
              <a:xfrm>
                <a:off x="251520" y="404664"/>
                <a:ext cx="2880319" cy="1628751"/>
              </a:xfrm>
              <a:prstGeom prst="rect">
                <a:avLst/>
              </a:prstGeom>
              <a:noFill/>
            </p:spPr>
          </p:pic>
        </p:grpSp>
        <p:grpSp>
          <p:nvGrpSpPr>
            <p:cNvPr id="3" name="群組 8"/>
            <p:cNvGrpSpPr/>
            <p:nvPr/>
          </p:nvGrpSpPr>
          <p:grpSpPr>
            <a:xfrm>
              <a:off x="6012160" y="2060848"/>
              <a:ext cx="2880321" cy="3284936"/>
              <a:chOff x="251520" y="2060848"/>
              <a:chExt cx="2880321" cy="3284936"/>
            </a:xfrm>
          </p:grpSpPr>
          <p:pic>
            <p:nvPicPr>
              <p:cNvPr id="9222" name="Picture 6" descr="F:\104.04.08拼豆DIY\IMAG3209.jpg"/>
              <p:cNvPicPr>
                <a:picLocks noChangeAspect="1" noChangeArrowheads="1"/>
              </p:cNvPicPr>
              <p:nvPr/>
            </p:nvPicPr>
            <p:blipFill>
              <a:blip r:embed="rId6" cstate="print"/>
              <a:srcRect/>
              <a:stretch>
                <a:fillRect/>
              </a:stretch>
            </p:blipFill>
            <p:spPr bwMode="auto">
              <a:xfrm>
                <a:off x="251520" y="3717032"/>
                <a:ext cx="2880320" cy="1628752"/>
              </a:xfrm>
              <a:prstGeom prst="rect">
                <a:avLst/>
              </a:prstGeom>
              <a:noFill/>
            </p:spPr>
          </p:pic>
          <p:pic>
            <p:nvPicPr>
              <p:cNvPr id="9223" name="Picture 7" descr="F:\104.04.08拼豆DIY\IMAG3208.jpg"/>
              <p:cNvPicPr>
                <a:picLocks noChangeAspect="1" noChangeArrowheads="1"/>
              </p:cNvPicPr>
              <p:nvPr/>
            </p:nvPicPr>
            <p:blipFill>
              <a:blip r:embed="rId7" cstate="print"/>
              <a:srcRect/>
              <a:stretch>
                <a:fillRect/>
              </a:stretch>
            </p:blipFill>
            <p:spPr bwMode="auto">
              <a:xfrm>
                <a:off x="251521" y="2060848"/>
                <a:ext cx="2880320" cy="1628752"/>
              </a:xfrm>
              <a:prstGeom prst="rect">
                <a:avLst/>
              </a:prstGeom>
              <a:noFill/>
            </p:spPr>
          </p:pic>
        </p:grpSp>
      </p:grpSp>
      <p:sp>
        <p:nvSpPr>
          <p:cNvPr id="10" name="矩形 9"/>
          <p:cNvSpPr/>
          <p:nvPr/>
        </p:nvSpPr>
        <p:spPr>
          <a:xfrm>
            <a:off x="467544" y="404664"/>
            <a:ext cx="8424936" cy="461665"/>
          </a:xfrm>
          <a:prstGeom prst="rect">
            <a:avLst/>
          </a:prstGeom>
        </p:spPr>
        <p:txBody>
          <a:bodyPr wrap="square">
            <a:spAutoFit/>
          </a:bodyPr>
          <a:lstStyle/>
          <a:p>
            <a:r>
              <a:rPr lang="zh-TW" altLang="en-US" sz="2400" b="1" dirty="0" smtClean="0">
                <a:solidFill>
                  <a:srgbClr val="0000FF"/>
                </a:solidFill>
                <a:latin typeface="標楷體" pitchFamily="65" charset="-120"/>
                <a:ea typeface="標楷體" pitchFamily="65" charset="-120"/>
              </a:rPr>
              <a:t>銀髮小學堂－拼豆</a:t>
            </a:r>
            <a:r>
              <a:rPr lang="en-US" altLang="zh-TW" sz="2400" b="1" dirty="0" smtClean="0">
                <a:solidFill>
                  <a:srgbClr val="0000FF"/>
                </a:solidFill>
                <a:latin typeface="標楷體" pitchFamily="65" charset="-120"/>
                <a:ea typeface="標楷體" pitchFamily="65" charset="-120"/>
              </a:rPr>
              <a:t>DIY</a:t>
            </a:r>
            <a:r>
              <a:rPr lang="zh-TW" altLang="en-US" sz="2400" b="1" dirty="0" smtClean="0">
                <a:solidFill>
                  <a:srgbClr val="0000FF"/>
                </a:solidFill>
                <a:latin typeface="標楷體" pitchFamily="65" charset="-120"/>
                <a:ea typeface="標楷體" pitchFamily="65" charset="-120"/>
              </a:rPr>
              <a:t>要穿針引線，各個埋頭專注，很辛苦</a:t>
            </a:r>
            <a:r>
              <a:rPr lang="en-US" altLang="zh-TW" sz="2400" b="1" dirty="0" smtClean="0">
                <a:solidFill>
                  <a:srgbClr val="0000FF"/>
                </a:solidFill>
                <a:latin typeface="標楷體" pitchFamily="65" charset="-120"/>
                <a:ea typeface="標楷體" pitchFamily="65" charset="-120"/>
              </a:rPr>
              <a:t>!</a:t>
            </a:r>
            <a:endParaRPr lang="zh-TW" altLang="en-US" sz="2400" b="1" dirty="0">
              <a:solidFill>
                <a:srgbClr val="0000FF"/>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2"/>
          <p:cNvGrpSpPr/>
          <p:nvPr/>
        </p:nvGrpSpPr>
        <p:grpSpPr>
          <a:xfrm>
            <a:off x="251520" y="1052736"/>
            <a:ext cx="8610640" cy="4900401"/>
            <a:chOff x="251520" y="260648"/>
            <a:chExt cx="8610640" cy="4900401"/>
          </a:xfrm>
        </p:grpSpPr>
        <p:grpSp>
          <p:nvGrpSpPr>
            <p:cNvPr id="3" name="群組 11"/>
            <p:cNvGrpSpPr/>
            <p:nvPr/>
          </p:nvGrpSpPr>
          <p:grpSpPr>
            <a:xfrm>
              <a:off x="251520" y="1916832"/>
              <a:ext cx="2808312" cy="3244217"/>
              <a:chOff x="251520" y="1916832"/>
              <a:chExt cx="2808312" cy="3244217"/>
            </a:xfrm>
          </p:grpSpPr>
          <p:pic>
            <p:nvPicPr>
              <p:cNvPr id="11268" name="Picture 4" descr="F:\104.06.22銀髮小學堂~數獨基礎練習\IMAG7304.jpg"/>
              <p:cNvPicPr>
                <a:picLocks noChangeAspect="1" noChangeArrowheads="1"/>
              </p:cNvPicPr>
              <p:nvPr/>
            </p:nvPicPr>
            <p:blipFill>
              <a:blip r:embed="rId2" cstate="print"/>
              <a:srcRect/>
              <a:stretch>
                <a:fillRect/>
              </a:stretch>
            </p:blipFill>
            <p:spPr bwMode="auto">
              <a:xfrm>
                <a:off x="251520" y="1916832"/>
                <a:ext cx="2808312" cy="1588034"/>
              </a:xfrm>
              <a:prstGeom prst="rect">
                <a:avLst/>
              </a:prstGeom>
              <a:noFill/>
            </p:spPr>
          </p:pic>
          <p:pic>
            <p:nvPicPr>
              <p:cNvPr id="11271" name="Picture 7" descr="F:\104.06.22銀髮小學堂~數獨基礎練習\IMAG7322.jpg"/>
              <p:cNvPicPr>
                <a:picLocks noChangeAspect="1" noChangeArrowheads="1"/>
              </p:cNvPicPr>
              <p:nvPr/>
            </p:nvPicPr>
            <p:blipFill>
              <a:blip r:embed="rId3" cstate="print"/>
              <a:srcRect/>
              <a:stretch>
                <a:fillRect/>
              </a:stretch>
            </p:blipFill>
            <p:spPr bwMode="auto">
              <a:xfrm>
                <a:off x="251520" y="3573016"/>
                <a:ext cx="2808312" cy="1588033"/>
              </a:xfrm>
              <a:prstGeom prst="rect">
                <a:avLst/>
              </a:prstGeom>
              <a:noFill/>
            </p:spPr>
          </p:pic>
        </p:grpSp>
        <p:grpSp>
          <p:nvGrpSpPr>
            <p:cNvPr id="4" name="群組 10"/>
            <p:cNvGrpSpPr/>
            <p:nvPr/>
          </p:nvGrpSpPr>
          <p:grpSpPr>
            <a:xfrm>
              <a:off x="259860" y="260648"/>
              <a:ext cx="8560612" cy="1588035"/>
              <a:chOff x="259860" y="260648"/>
              <a:chExt cx="8560612" cy="1588035"/>
            </a:xfrm>
          </p:grpSpPr>
          <p:pic>
            <p:nvPicPr>
              <p:cNvPr id="11269" name="Picture 5" descr="F:\104.06.22銀髮小學堂~數獨基礎練習\IMAG7309.jpg"/>
              <p:cNvPicPr>
                <a:picLocks noChangeAspect="1" noChangeArrowheads="1"/>
              </p:cNvPicPr>
              <p:nvPr/>
            </p:nvPicPr>
            <p:blipFill>
              <a:blip r:embed="rId4" cstate="print"/>
              <a:srcRect/>
              <a:stretch>
                <a:fillRect/>
              </a:stretch>
            </p:blipFill>
            <p:spPr bwMode="auto">
              <a:xfrm>
                <a:off x="259860" y="260648"/>
                <a:ext cx="2801489" cy="1584176"/>
              </a:xfrm>
              <a:prstGeom prst="rect">
                <a:avLst/>
              </a:prstGeom>
              <a:noFill/>
            </p:spPr>
          </p:pic>
          <p:pic>
            <p:nvPicPr>
              <p:cNvPr id="11267" name="Picture 3" descr="F:\104.06.22銀髮小學堂~數獨基礎練習\IMAG7299.jpg"/>
              <p:cNvPicPr>
                <a:picLocks noChangeAspect="1" noChangeArrowheads="1"/>
              </p:cNvPicPr>
              <p:nvPr/>
            </p:nvPicPr>
            <p:blipFill>
              <a:blip r:embed="rId5" cstate="print"/>
              <a:srcRect/>
              <a:stretch>
                <a:fillRect/>
              </a:stretch>
            </p:blipFill>
            <p:spPr bwMode="auto">
              <a:xfrm>
                <a:off x="3131841" y="260648"/>
                <a:ext cx="2808311" cy="1588033"/>
              </a:xfrm>
              <a:prstGeom prst="rect">
                <a:avLst/>
              </a:prstGeom>
              <a:noFill/>
            </p:spPr>
          </p:pic>
          <p:pic>
            <p:nvPicPr>
              <p:cNvPr id="11272" name="Picture 8" descr="F:\104.06.22銀髮小學堂~數獨基礎練習\IMAG7324.jpg"/>
              <p:cNvPicPr>
                <a:picLocks noChangeAspect="1" noChangeArrowheads="1"/>
              </p:cNvPicPr>
              <p:nvPr/>
            </p:nvPicPr>
            <p:blipFill>
              <a:blip r:embed="rId6" cstate="print"/>
              <a:srcRect/>
              <a:stretch>
                <a:fillRect/>
              </a:stretch>
            </p:blipFill>
            <p:spPr bwMode="auto">
              <a:xfrm>
                <a:off x="6012160" y="260649"/>
                <a:ext cx="2808312" cy="1588034"/>
              </a:xfrm>
              <a:prstGeom prst="rect">
                <a:avLst/>
              </a:prstGeom>
              <a:noFill/>
            </p:spPr>
          </p:pic>
        </p:grpSp>
        <p:pic>
          <p:nvPicPr>
            <p:cNvPr id="11273" name="Picture 9" descr="F:\104.06.22銀髮小學堂~數獨基礎練習\IMAG7313.jpg"/>
            <p:cNvPicPr>
              <a:picLocks noChangeAspect="1" noChangeArrowheads="1"/>
            </p:cNvPicPr>
            <p:nvPr/>
          </p:nvPicPr>
          <p:blipFill>
            <a:blip r:embed="rId7" cstate="print"/>
            <a:srcRect/>
            <a:stretch>
              <a:fillRect/>
            </a:stretch>
          </p:blipFill>
          <p:spPr bwMode="auto">
            <a:xfrm>
              <a:off x="3131840" y="1916832"/>
              <a:ext cx="5730320" cy="3240360"/>
            </a:xfrm>
            <a:prstGeom prst="rect">
              <a:avLst/>
            </a:prstGeom>
            <a:noFill/>
          </p:spPr>
        </p:pic>
      </p:grpSp>
      <p:sp>
        <p:nvSpPr>
          <p:cNvPr id="14" name="矩形 13"/>
          <p:cNvSpPr/>
          <p:nvPr/>
        </p:nvSpPr>
        <p:spPr>
          <a:xfrm>
            <a:off x="2195736" y="404664"/>
            <a:ext cx="4896544" cy="461665"/>
          </a:xfrm>
          <a:prstGeom prst="rect">
            <a:avLst/>
          </a:prstGeom>
        </p:spPr>
        <p:txBody>
          <a:bodyPr wrap="square">
            <a:spAutoFit/>
          </a:bodyPr>
          <a:lstStyle/>
          <a:p>
            <a:r>
              <a:rPr lang="zh-TW" altLang="en-US" sz="2400" b="1" dirty="0" smtClean="0">
                <a:solidFill>
                  <a:srgbClr val="0000FF"/>
                </a:solidFill>
                <a:latin typeface="標楷體" pitchFamily="65" charset="-120"/>
                <a:ea typeface="標楷體" pitchFamily="65" charset="-120"/>
              </a:rPr>
              <a:t>銀髮小學堂</a:t>
            </a:r>
            <a:r>
              <a:rPr lang="en-US" altLang="zh-TW" sz="2400" b="1" dirty="0" smtClean="0">
                <a:solidFill>
                  <a:srgbClr val="0000FF"/>
                </a:solidFill>
                <a:latin typeface="標楷體" pitchFamily="65" charset="-120"/>
                <a:ea typeface="標楷體" pitchFamily="65" charset="-120"/>
              </a:rPr>
              <a:t>~</a:t>
            </a:r>
            <a:r>
              <a:rPr lang="zh-TW" altLang="en-US" sz="2400" b="1" dirty="0" smtClean="0">
                <a:solidFill>
                  <a:srgbClr val="0000FF"/>
                </a:solidFill>
                <a:latin typeface="標楷體" pitchFamily="65" charset="-120"/>
                <a:ea typeface="標楷體" pitchFamily="65" charset="-120"/>
              </a:rPr>
              <a:t>數獨基礎練習</a:t>
            </a:r>
            <a:endParaRPr lang="zh-TW" altLang="en-US" sz="2400" b="1" dirty="0">
              <a:solidFill>
                <a:srgbClr val="0000FF"/>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群組 12"/>
          <p:cNvGrpSpPr/>
          <p:nvPr/>
        </p:nvGrpSpPr>
        <p:grpSpPr>
          <a:xfrm>
            <a:off x="539552" y="1268760"/>
            <a:ext cx="8136904" cy="5044418"/>
            <a:chOff x="467544" y="188640"/>
            <a:chExt cx="8136904" cy="5044418"/>
          </a:xfrm>
        </p:grpSpPr>
        <p:pic>
          <p:nvPicPr>
            <p:cNvPr id="15363" name="Picture 3" descr="F:\104.06.24不織布相框DIY\IMAG7429.jpg"/>
            <p:cNvPicPr>
              <a:picLocks noChangeAspect="1" noChangeArrowheads="1"/>
            </p:cNvPicPr>
            <p:nvPr/>
          </p:nvPicPr>
          <p:blipFill>
            <a:blip r:embed="rId2" cstate="print"/>
            <a:srcRect/>
            <a:stretch>
              <a:fillRect/>
            </a:stretch>
          </p:blipFill>
          <p:spPr bwMode="auto">
            <a:xfrm>
              <a:off x="3275856" y="1988840"/>
              <a:ext cx="5328592" cy="3240360"/>
            </a:xfrm>
            <a:prstGeom prst="rect">
              <a:avLst/>
            </a:prstGeom>
            <a:noFill/>
          </p:spPr>
        </p:pic>
        <p:grpSp>
          <p:nvGrpSpPr>
            <p:cNvPr id="11" name="群組 10"/>
            <p:cNvGrpSpPr/>
            <p:nvPr/>
          </p:nvGrpSpPr>
          <p:grpSpPr>
            <a:xfrm>
              <a:off x="467544" y="1988839"/>
              <a:ext cx="2736304" cy="3244219"/>
              <a:chOff x="467544" y="1988839"/>
              <a:chExt cx="2808312" cy="3244219"/>
            </a:xfrm>
          </p:grpSpPr>
          <p:pic>
            <p:nvPicPr>
              <p:cNvPr id="15367" name="Picture 7" descr="F:\104.06.24不織布相框DIY\IMAG7420.jpg"/>
              <p:cNvPicPr>
                <a:picLocks noChangeAspect="1" noChangeArrowheads="1"/>
              </p:cNvPicPr>
              <p:nvPr/>
            </p:nvPicPr>
            <p:blipFill>
              <a:blip r:embed="rId3" cstate="print"/>
              <a:srcRect/>
              <a:stretch>
                <a:fillRect/>
              </a:stretch>
            </p:blipFill>
            <p:spPr bwMode="auto">
              <a:xfrm>
                <a:off x="467544" y="3645024"/>
                <a:ext cx="2808312" cy="1588034"/>
              </a:xfrm>
              <a:prstGeom prst="rect">
                <a:avLst/>
              </a:prstGeom>
              <a:noFill/>
            </p:spPr>
          </p:pic>
          <p:pic>
            <p:nvPicPr>
              <p:cNvPr id="15365" name="Picture 5" descr="F:\104.06.24不織布相框DIY\IMAG7417.jpg"/>
              <p:cNvPicPr>
                <a:picLocks noChangeAspect="1" noChangeArrowheads="1"/>
              </p:cNvPicPr>
              <p:nvPr/>
            </p:nvPicPr>
            <p:blipFill>
              <a:blip r:embed="rId4" cstate="print"/>
              <a:srcRect/>
              <a:stretch>
                <a:fillRect/>
              </a:stretch>
            </p:blipFill>
            <p:spPr bwMode="auto">
              <a:xfrm>
                <a:off x="467544" y="1988839"/>
                <a:ext cx="2808312" cy="1588033"/>
              </a:xfrm>
              <a:prstGeom prst="rect">
                <a:avLst/>
              </a:prstGeom>
              <a:noFill/>
            </p:spPr>
          </p:pic>
        </p:grpSp>
        <p:grpSp>
          <p:nvGrpSpPr>
            <p:cNvPr id="12" name="群組 11"/>
            <p:cNvGrpSpPr/>
            <p:nvPr/>
          </p:nvGrpSpPr>
          <p:grpSpPr>
            <a:xfrm>
              <a:off x="467544" y="188640"/>
              <a:ext cx="8136904" cy="1728192"/>
              <a:chOff x="467544" y="188640"/>
              <a:chExt cx="8136904" cy="1728192"/>
            </a:xfrm>
          </p:grpSpPr>
          <p:pic>
            <p:nvPicPr>
              <p:cNvPr id="15362" name="Picture 2" descr="F:\104.06.24不織布相框DIY\IMAG7423.jpg"/>
              <p:cNvPicPr>
                <a:picLocks noChangeAspect="1" noChangeArrowheads="1"/>
              </p:cNvPicPr>
              <p:nvPr/>
            </p:nvPicPr>
            <p:blipFill>
              <a:blip r:embed="rId5" cstate="print"/>
              <a:srcRect/>
              <a:stretch>
                <a:fillRect/>
              </a:stretch>
            </p:blipFill>
            <p:spPr bwMode="auto">
              <a:xfrm>
                <a:off x="467544" y="188640"/>
                <a:ext cx="2697815" cy="1728192"/>
              </a:xfrm>
              <a:prstGeom prst="rect">
                <a:avLst/>
              </a:prstGeom>
              <a:noFill/>
            </p:spPr>
          </p:pic>
          <p:pic>
            <p:nvPicPr>
              <p:cNvPr id="15366" name="Picture 6" descr="F:\104.06.24不織布相框DIY\IMAG7418.jpg"/>
              <p:cNvPicPr>
                <a:picLocks noChangeAspect="1" noChangeArrowheads="1"/>
              </p:cNvPicPr>
              <p:nvPr/>
            </p:nvPicPr>
            <p:blipFill>
              <a:blip r:embed="rId6" cstate="print"/>
              <a:srcRect/>
              <a:stretch>
                <a:fillRect/>
              </a:stretch>
            </p:blipFill>
            <p:spPr bwMode="auto">
              <a:xfrm>
                <a:off x="3228063" y="188640"/>
                <a:ext cx="2687874" cy="1722620"/>
              </a:xfrm>
              <a:prstGeom prst="rect">
                <a:avLst/>
              </a:prstGeom>
              <a:noFill/>
            </p:spPr>
          </p:pic>
          <p:pic>
            <p:nvPicPr>
              <p:cNvPr id="15368" name="Picture 8" descr="F:\104.06.24不織布相框DIY\IMAG7424.jpg"/>
              <p:cNvPicPr>
                <a:picLocks noChangeAspect="1" noChangeArrowheads="1"/>
              </p:cNvPicPr>
              <p:nvPr/>
            </p:nvPicPr>
            <p:blipFill>
              <a:blip r:embed="rId7" cstate="print"/>
              <a:srcRect/>
              <a:stretch>
                <a:fillRect/>
              </a:stretch>
            </p:blipFill>
            <p:spPr bwMode="auto">
              <a:xfrm>
                <a:off x="5940152" y="188640"/>
                <a:ext cx="2664296" cy="1728192"/>
              </a:xfrm>
              <a:prstGeom prst="rect">
                <a:avLst/>
              </a:prstGeom>
              <a:noFill/>
            </p:spPr>
          </p:pic>
        </p:grpSp>
      </p:grpSp>
      <p:sp>
        <p:nvSpPr>
          <p:cNvPr id="14" name="矩形 13"/>
          <p:cNvSpPr/>
          <p:nvPr/>
        </p:nvSpPr>
        <p:spPr>
          <a:xfrm>
            <a:off x="395536" y="692696"/>
            <a:ext cx="7992888" cy="461665"/>
          </a:xfrm>
          <a:prstGeom prst="rect">
            <a:avLst/>
          </a:prstGeom>
        </p:spPr>
        <p:txBody>
          <a:bodyPr wrap="square">
            <a:spAutoFit/>
          </a:bodyPr>
          <a:lstStyle/>
          <a:p>
            <a:r>
              <a:rPr lang="zh-TW" altLang="en-US" sz="2400" b="1" dirty="0" smtClean="0">
                <a:solidFill>
                  <a:srgbClr val="FF0000"/>
                </a:solidFill>
                <a:latin typeface="標楷體" pitchFamily="65" charset="-120"/>
                <a:ea typeface="標楷體" pitchFamily="65" charset="-120"/>
              </a:rPr>
              <a:t>      銀髮小學堂 －聚精會神製作木板相框</a:t>
            </a:r>
            <a:endParaRPr lang="zh-TW" altLang="en-US"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102資料夾\102照片\2013-05-19 老人社區才藝競賽\DSC025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2052" name="Picture 4" descr="H:\102資料夾\102照片\2013-05-19 老人社區才藝競賽\DSC0253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2051" name="Picture 3" descr="H:\102資料夾\102照片\2013-05-19 老人社區才藝競賽\DSC02561.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8" name="矩形 7"/>
          <p:cNvSpPr>
            <a:spLocks noChangeArrowheads="1"/>
          </p:cNvSpPr>
          <p:nvPr/>
        </p:nvSpPr>
        <p:spPr bwMode="auto">
          <a:xfrm>
            <a:off x="914400" y="5867400"/>
            <a:ext cx="6448425" cy="830263"/>
          </a:xfrm>
          <a:prstGeom prst="rect">
            <a:avLst/>
          </a:prstGeom>
          <a:noFill/>
          <a:ln w="9525">
            <a:noFill/>
            <a:miter lim="800000"/>
            <a:headEnd/>
            <a:tailEnd/>
          </a:ln>
        </p:spPr>
        <p:txBody>
          <a:bodyPr>
            <a:spAutoFit/>
          </a:bodyPr>
          <a:lstStyle/>
          <a:p>
            <a:r>
              <a:rPr kumimoji="0" lang="zh-TW" altLang="en-US" sz="4800" b="1">
                <a:solidFill>
                  <a:srgbClr val="FFFF00"/>
                </a:solidFill>
                <a:latin typeface="標楷體" pitchFamily="65" charset="-120"/>
                <a:ea typeface="標楷體" pitchFamily="65" charset="-120"/>
              </a:rPr>
              <a:t>老伴不能只 </a:t>
            </a:r>
            <a:r>
              <a:rPr kumimoji="0" lang="en-US" altLang="zh-TW" sz="4800" b="1">
                <a:solidFill>
                  <a:srgbClr val="FFFF00"/>
                </a:solidFill>
                <a:latin typeface="標楷體" pitchFamily="65" charset="-120"/>
                <a:ea typeface="標楷體" pitchFamily="65" charset="-120"/>
              </a:rPr>
              <a:t>ONLY</a:t>
            </a:r>
            <a:r>
              <a:rPr kumimoji="0" lang="zh-TW" altLang="en-US" sz="4800" b="1">
                <a:solidFill>
                  <a:srgbClr val="FFFF00"/>
                </a:solidFill>
                <a:latin typeface="標楷體" pitchFamily="65" charset="-120"/>
                <a:ea typeface="標楷體" pitchFamily="65" charset="-120"/>
              </a:rPr>
              <a:t> </a:t>
            </a:r>
            <a:r>
              <a:rPr kumimoji="0" lang="en-US" altLang="zh-TW" sz="4800" b="1">
                <a:solidFill>
                  <a:srgbClr val="FFFF00"/>
                </a:solidFill>
                <a:latin typeface="標楷體" pitchFamily="65" charset="-120"/>
                <a:ea typeface="標楷體" pitchFamily="65" charset="-120"/>
              </a:rPr>
              <a:t>ONE </a:t>
            </a:r>
            <a:endParaRPr kumimoji="0" lang="zh-TW" altLang="en-US" sz="4800" b="1">
              <a:solidFill>
                <a:srgbClr val="FFFF00"/>
              </a:solidFill>
              <a:latin typeface="Comic Sans MS" pitchFamily="66" charset="0"/>
            </a:endParaRPr>
          </a:p>
        </p:txBody>
      </p:sp>
      <p:sp>
        <p:nvSpPr>
          <p:cNvPr id="7" name="WordArt 3"/>
          <p:cNvSpPr>
            <a:spLocks noChangeArrowheads="1" noChangeShapeType="1" noTextEdit="1"/>
          </p:cNvSpPr>
          <p:nvPr/>
        </p:nvSpPr>
        <p:spPr bwMode="auto">
          <a:xfrm>
            <a:off x="762000" y="228600"/>
            <a:ext cx="7708900" cy="1223963"/>
          </a:xfrm>
          <a:prstGeom prst="rect">
            <a:avLst/>
          </a:prstGeom>
        </p:spPr>
        <p:txBody>
          <a:bodyPr wrap="none" fromWordArt="1">
            <a:prstTxWarp prst="textDeflate">
              <a:avLst>
                <a:gd name="adj" fmla="val 26227"/>
              </a:avLst>
            </a:prstTxWarp>
          </a:bodyPr>
          <a:lstStyle/>
          <a:p>
            <a:pPr algn="ctr"/>
            <a:r>
              <a:rPr lang="zh-TW" altLang="en-US" sz="1600" b="1" kern="10">
                <a:ln w="9525">
                  <a:solidFill>
                    <a:schemeClr val="bg1"/>
                  </a:solidFill>
                  <a:round/>
                  <a:headEnd/>
                  <a:tailEnd/>
                </a:ln>
                <a:solidFill>
                  <a:srgbClr val="FF0000"/>
                </a:solidFill>
                <a:latin typeface="標楷體"/>
                <a:ea typeface="標楷體"/>
              </a:rPr>
              <a:t>金華國際高齡友善社區營造</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500" fill="hold"/>
                                        <p:tgtEl>
                                          <p:spTgt spid="2052"/>
                                        </p:tgtEl>
                                        <p:attrNameLst>
                                          <p:attrName>ppt_x</p:attrName>
                                        </p:attrNameLst>
                                      </p:cBhvr>
                                      <p:tavLst>
                                        <p:tav tm="0">
                                          <p:val>
                                            <p:strVal val="#ppt_x"/>
                                          </p:val>
                                        </p:tav>
                                        <p:tav tm="100000">
                                          <p:val>
                                            <p:strVal val="#ppt_x"/>
                                          </p:val>
                                        </p:tav>
                                      </p:tavLst>
                                    </p:anim>
                                    <p:anim calcmode="lin" valueType="num">
                                      <p:cBhvr additive="base">
                                        <p:cTn id="14" dur="500" fill="hold"/>
                                        <p:tgtEl>
                                          <p:spTgt spid="205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anim calcmode="lin" valueType="num">
                                      <p:cBhvr additive="base">
                                        <p:cTn id="19" dur="500" fill="hold"/>
                                        <p:tgtEl>
                                          <p:spTgt spid="2051"/>
                                        </p:tgtEl>
                                        <p:attrNameLst>
                                          <p:attrName>ppt_x</p:attrName>
                                        </p:attrNameLst>
                                      </p:cBhvr>
                                      <p:tavLst>
                                        <p:tav tm="0">
                                          <p:val>
                                            <p:strVal val="0-#ppt_w/2"/>
                                          </p:val>
                                        </p:tav>
                                        <p:tav tm="100000">
                                          <p:val>
                                            <p:strVal val="#ppt_x"/>
                                          </p:val>
                                        </p:tav>
                                      </p:tavLst>
                                    </p:anim>
                                    <p:anim calcmode="lin" valueType="num">
                                      <p:cBhvr additive="base">
                                        <p:cTn id="20" dur="500" fill="hold"/>
                                        <p:tgtEl>
                                          <p:spTgt spid="2051"/>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28600" y="188913"/>
            <a:ext cx="8915400" cy="6354762"/>
          </a:xfrm>
          <a:prstGeom prst="rect">
            <a:avLst/>
          </a:prstGeom>
        </p:spPr>
        <p:txBody>
          <a:bodyPr>
            <a:spAutoFit/>
          </a:bodyPr>
          <a:lstStyle/>
          <a:p>
            <a:pPr fontAlgn="auto">
              <a:spcBef>
                <a:spcPts val="0"/>
              </a:spcBef>
              <a:spcAft>
                <a:spcPts val="0"/>
              </a:spcAft>
              <a:defRPr/>
            </a:pPr>
            <a:r>
              <a:rPr kumimoji="0" lang="zh-TW" altLang="zh-TW" sz="3200" b="1" dirty="0">
                <a:solidFill>
                  <a:srgbClr val="FF0000"/>
                </a:solidFill>
                <a:latin typeface="標楷體" pitchFamily="65" charset="-120"/>
                <a:ea typeface="標楷體" pitchFamily="65" charset="-120"/>
              </a:rPr>
              <a:t>高齡友善環境</a:t>
            </a:r>
            <a:r>
              <a:rPr kumimoji="0" lang="en-US" altLang="zh-TW" sz="3200" b="1" dirty="0">
                <a:solidFill>
                  <a:srgbClr val="FF0000"/>
                </a:solidFill>
                <a:latin typeface="標楷體" pitchFamily="65" charset="-120"/>
                <a:ea typeface="標楷體" pitchFamily="65" charset="-120"/>
              </a:rPr>
              <a:t>8</a:t>
            </a:r>
            <a:r>
              <a:rPr kumimoji="0" lang="zh-TW" altLang="zh-TW" sz="3200" b="1" dirty="0">
                <a:solidFill>
                  <a:srgbClr val="FF0000"/>
                </a:solidFill>
                <a:latin typeface="標楷體" pitchFamily="65" charset="-120"/>
                <a:ea typeface="標楷體" pitchFamily="65" charset="-120"/>
              </a:rPr>
              <a:t>大面向說明：</a:t>
            </a:r>
          </a:p>
          <a:p>
            <a:pPr fontAlgn="auto">
              <a:lnSpc>
                <a:spcPts val="3000"/>
              </a:lnSpc>
              <a:spcBef>
                <a:spcPts val="0"/>
              </a:spcBef>
              <a:spcAft>
                <a:spcPts val="0"/>
              </a:spcAft>
              <a:defRPr/>
            </a:pPr>
            <a:r>
              <a:rPr kumimoji="0" lang="zh-TW" altLang="zh-TW" sz="2000" b="1" u="sng" dirty="0">
                <a:effectLst>
                  <a:outerShdw blurRad="38100" dist="38100" dir="2700000" algn="tl">
                    <a:srgbClr val="000000">
                      <a:alpha val="43137"/>
                    </a:srgbClr>
                  </a:outerShdw>
                </a:effectLst>
                <a:latin typeface="標楷體" pitchFamily="65" charset="-120"/>
                <a:ea typeface="標楷體" pitchFamily="65" charset="-120"/>
              </a:rPr>
              <a:t>住宅</a:t>
            </a:r>
            <a:r>
              <a:rPr kumimoji="0" lang="zh-TW" altLang="zh-TW" sz="2000" b="1" dirty="0">
                <a:effectLst>
                  <a:outerShdw blurRad="38100" dist="38100" dir="2700000" algn="tl">
                    <a:srgbClr val="000000">
                      <a:alpha val="43137"/>
                    </a:srgbClr>
                  </a:outerShdw>
                </a:effectLst>
                <a:latin typeface="標楷體" pitchFamily="65" charset="-120"/>
                <a:ea typeface="標楷體" pitchFamily="65" charset="-120"/>
              </a:rPr>
              <a:t>：</a:t>
            </a:r>
            <a:r>
              <a:rPr kumimoji="0" lang="zh-TW" altLang="zh-TW" sz="2000" b="1" dirty="0">
                <a:latin typeface="標楷體" pitchFamily="65" charset="-120"/>
                <a:ea typeface="標楷體" pitchFamily="65" charset="-120"/>
              </a:rPr>
              <a:t>提供長輩居家環境安全檢視、</a:t>
            </a:r>
            <a:r>
              <a:rPr kumimoji="0" lang="zh-TW" altLang="zh-TW" sz="2000" b="1" dirty="0">
                <a:solidFill>
                  <a:srgbClr val="FF0000"/>
                </a:solidFill>
                <a:latin typeface="標楷體" pitchFamily="65" charset="-120"/>
                <a:ea typeface="標楷體" pitchFamily="65" charset="-120"/>
              </a:rPr>
              <a:t>打造長輩住宅友善環境、提供長輩基本生</a:t>
            </a:r>
            <a:r>
              <a:rPr kumimoji="0" lang="zh-TW" altLang="en-US" sz="2000" b="1" dirty="0">
                <a:solidFill>
                  <a:srgbClr val="FF0000"/>
                </a:solidFill>
                <a:latin typeface="標楷體" pitchFamily="65" charset="-120"/>
                <a:ea typeface="標楷體" pitchFamily="65" charset="-120"/>
              </a:rPr>
              <a:t> </a:t>
            </a:r>
            <a:endParaRPr kumimoji="0" lang="en-US" altLang="zh-TW" sz="2000" b="1" dirty="0">
              <a:solidFill>
                <a:srgbClr val="FF0000"/>
              </a:solidFill>
              <a:latin typeface="標楷體" pitchFamily="65" charset="-120"/>
              <a:ea typeface="標楷體" pitchFamily="65" charset="-120"/>
            </a:endParaRPr>
          </a:p>
          <a:p>
            <a:pPr fontAlgn="auto">
              <a:lnSpc>
                <a:spcPts val="3000"/>
              </a:lnSpc>
              <a:spcBef>
                <a:spcPts val="0"/>
              </a:spcBef>
              <a:spcAft>
                <a:spcPts val="0"/>
              </a:spcAft>
              <a:defRPr/>
            </a:pPr>
            <a:r>
              <a:rPr kumimoji="0" lang="zh-TW" altLang="en-US" sz="2000" b="1" dirty="0">
                <a:solidFill>
                  <a:srgbClr val="FF0000"/>
                </a:solidFill>
                <a:latin typeface="標楷體" pitchFamily="65" charset="-120"/>
                <a:ea typeface="標楷體" pitchFamily="65" charset="-120"/>
              </a:rPr>
              <a:t>           </a:t>
            </a:r>
            <a:r>
              <a:rPr kumimoji="0" lang="zh-TW" altLang="zh-TW" sz="2000" b="1" dirty="0">
                <a:solidFill>
                  <a:srgbClr val="FF0000"/>
                </a:solidFill>
                <a:latin typeface="標楷體" pitchFamily="65" charset="-120"/>
                <a:ea typeface="標楷體" pitchFamily="65" charset="-120"/>
              </a:rPr>
              <a:t>活需求服務</a:t>
            </a:r>
            <a:r>
              <a:rPr kumimoji="0" lang="en-US" altLang="zh-TW" sz="2000" b="1" dirty="0">
                <a:latin typeface="標楷體" pitchFamily="65" charset="-120"/>
                <a:ea typeface="標楷體" pitchFamily="65" charset="-120"/>
              </a:rPr>
              <a:t>(</a:t>
            </a:r>
            <a:r>
              <a:rPr kumimoji="0" lang="zh-TW" altLang="zh-TW" sz="2000" b="1" dirty="0">
                <a:latin typeface="標楷體" pitchFamily="65" charset="-120"/>
                <a:ea typeface="標楷體" pitchFamily="65" charset="-120"/>
              </a:rPr>
              <a:t>如送餐和家事服務</a:t>
            </a:r>
            <a:r>
              <a:rPr kumimoji="0" lang="en-US" altLang="zh-TW" sz="2000" b="1" dirty="0">
                <a:latin typeface="標楷體" pitchFamily="65" charset="-120"/>
                <a:ea typeface="標楷體" pitchFamily="65" charset="-120"/>
              </a:rPr>
              <a:t>)…</a:t>
            </a:r>
            <a:r>
              <a:rPr kumimoji="0" lang="zh-TW" altLang="zh-TW" sz="2000" b="1" dirty="0">
                <a:latin typeface="標楷體" pitchFamily="65" charset="-120"/>
                <a:ea typeface="標楷體" pitchFamily="65" charset="-120"/>
              </a:rPr>
              <a:t>等。</a:t>
            </a:r>
          </a:p>
          <a:p>
            <a:pPr fontAlgn="auto">
              <a:lnSpc>
                <a:spcPts val="3000"/>
              </a:lnSpc>
              <a:spcBef>
                <a:spcPts val="0"/>
              </a:spcBef>
              <a:spcAft>
                <a:spcPts val="0"/>
              </a:spcAft>
              <a:defRPr/>
            </a:pPr>
            <a:r>
              <a:rPr kumimoji="0" lang="zh-TW" altLang="zh-TW" sz="2000" b="1" u="sng" dirty="0">
                <a:effectLst>
                  <a:outerShdw blurRad="38100" dist="38100" dir="2700000" algn="tl">
                    <a:srgbClr val="000000">
                      <a:alpha val="43137"/>
                    </a:srgbClr>
                  </a:outerShdw>
                </a:effectLst>
                <a:latin typeface="標楷體" pitchFamily="65" charset="-120"/>
                <a:ea typeface="標楷體" pitchFamily="65" charset="-120"/>
              </a:rPr>
              <a:t>通訊與資訊</a:t>
            </a:r>
            <a:r>
              <a:rPr kumimoji="0" lang="zh-TW" altLang="zh-TW" sz="2000" b="1" dirty="0">
                <a:latin typeface="標楷體" pitchFamily="65" charset="-120"/>
                <a:ea typeface="標楷體" pitchFamily="65" charset="-120"/>
              </a:rPr>
              <a:t>：能提供長者活動資訊、課程資訊、</a:t>
            </a:r>
            <a:r>
              <a:rPr kumimoji="0" lang="zh-TW" altLang="zh-TW" sz="2000" b="1" dirty="0">
                <a:solidFill>
                  <a:srgbClr val="FF0000"/>
                </a:solidFill>
                <a:latin typeface="標楷體" pitchFamily="65" charset="-120"/>
                <a:ea typeface="標楷體" pitchFamily="65" charset="-120"/>
              </a:rPr>
              <a:t>增加長輩資訊之取得性</a:t>
            </a:r>
            <a:r>
              <a:rPr kumimoji="0" lang="en-US" altLang="zh-TW" sz="2000" b="1" dirty="0">
                <a:solidFill>
                  <a:srgbClr val="FF0000"/>
                </a:solidFill>
                <a:latin typeface="標楷體" pitchFamily="65" charset="-120"/>
                <a:ea typeface="標楷體" pitchFamily="65" charset="-120"/>
              </a:rPr>
              <a:t>…</a:t>
            </a:r>
            <a:r>
              <a:rPr kumimoji="0" lang="zh-TW" altLang="zh-TW" sz="2000" b="1" dirty="0">
                <a:solidFill>
                  <a:srgbClr val="FF0000"/>
                </a:solidFill>
                <a:latin typeface="標楷體" pitchFamily="65" charset="-120"/>
                <a:ea typeface="標楷體" pitchFamily="65" charset="-120"/>
              </a:rPr>
              <a:t>等，</a:t>
            </a:r>
            <a:endParaRPr kumimoji="0" lang="en-US" altLang="zh-TW" sz="2000" b="1" dirty="0">
              <a:solidFill>
                <a:srgbClr val="FF0000"/>
              </a:solidFill>
              <a:latin typeface="標楷體" pitchFamily="65" charset="-120"/>
              <a:ea typeface="標楷體" pitchFamily="65" charset="-120"/>
            </a:endParaRPr>
          </a:p>
          <a:p>
            <a:pPr fontAlgn="auto">
              <a:lnSpc>
                <a:spcPts val="3000"/>
              </a:lnSpc>
              <a:spcBef>
                <a:spcPts val="0"/>
              </a:spcBef>
              <a:spcAft>
                <a:spcPts val="0"/>
              </a:spcAft>
              <a:defRPr/>
            </a:pPr>
            <a:r>
              <a:rPr kumimoji="0" lang="zh-TW" altLang="en-US" sz="2000" b="1" dirty="0">
                <a:solidFill>
                  <a:srgbClr val="FF0000"/>
                </a:solidFill>
                <a:latin typeface="標楷體" pitchFamily="65" charset="-120"/>
                <a:ea typeface="標楷體" pitchFamily="65" charset="-120"/>
              </a:rPr>
              <a:t>            </a:t>
            </a:r>
            <a:r>
              <a:rPr kumimoji="0" lang="zh-TW" altLang="zh-TW" sz="2000" b="1" dirty="0">
                <a:solidFill>
                  <a:srgbClr val="FF0000"/>
                </a:solidFill>
                <a:latin typeface="標楷體" pitchFamily="65" charset="-120"/>
                <a:ea typeface="標楷體" pitchFamily="65" charset="-120"/>
              </a:rPr>
              <a:t>確保長輩與社會的連結。</a:t>
            </a:r>
          </a:p>
          <a:p>
            <a:pPr fontAlgn="auto">
              <a:lnSpc>
                <a:spcPts val="3000"/>
              </a:lnSpc>
              <a:spcBef>
                <a:spcPts val="0"/>
              </a:spcBef>
              <a:spcAft>
                <a:spcPts val="0"/>
              </a:spcAft>
              <a:defRPr/>
            </a:pPr>
            <a:r>
              <a:rPr kumimoji="0" lang="zh-TW" altLang="zh-TW" sz="2000" b="1" u="sng" dirty="0">
                <a:effectLst>
                  <a:outerShdw blurRad="38100" dist="38100" dir="2700000" algn="tl">
                    <a:srgbClr val="000000">
                      <a:alpha val="43137"/>
                    </a:srgbClr>
                  </a:outerShdw>
                </a:effectLst>
                <a:latin typeface="標楷體" pitchFamily="65" charset="-120"/>
                <a:ea typeface="標楷體" pitchFamily="65" charset="-120"/>
              </a:rPr>
              <a:t>交通運輸</a:t>
            </a:r>
            <a:r>
              <a:rPr kumimoji="0" lang="zh-TW" altLang="zh-TW" sz="2000" b="1" dirty="0">
                <a:latin typeface="標楷體" pitchFamily="65" charset="-120"/>
                <a:ea typeface="標楷體" pitchFamily="65" charset="-120"/>
              </a:rPr>
              <a:t>：提供長輩舒適交通運輸環境、</a:t>
            </a:r>
            <a:r>
              <a:rPr kumimoji="0" lang="zh-TW" altLang="zh-TW" sz="2000" b="1" dirty="0">
                <a:solidFill>
                  <a:srgbClr val="FF0000"/>
                </a:solidFill>
                <a:latin typeface="標楷體" pitchFamily="65" charset="-120"/>
                <a:ea typeface="標楷體" pitchFamily="65" charset="-120"/>
              </a:rPr>
              <a:t>提供長輩搭車的優惠、要有便利的大</a:t>
            </a:r>
            <a:endParaRPr kumimoji="0" lang="en-US" altLang="zh-TW" sz="2000" b="1" dirty="0">
              <a:solidFill>
                <a:srgbClr val="FF0000"/>
              </a:solidFill>
              <a:latin typeface="標楷體" pitchFamily="65" charset="-120"/>
              <a:ea typeface="標楷體" pitchFamily="65" charset="-120"/>
            </a:endParaRPr>
          </a:p>
          <a:p>
            <a:pPr fontAlgn="auto">
              <a:lnSpc>
                <a:spcPts val="3000"/>
              </a:lnSpc>
              <a:spcBef>
                <a:spcPts val="0"/>
              </a:spcBef>
              <a:spcAft>
                <a:spcPts val="0"/>
              </a:spcAft>
              <a:defRPr/>
            </a:pPr>
            <a:r>
              <a:rPr kumimoji="0" lang="zh-TW" altLang="en-US" sz="2000" b="1" dirty="0">
                <a:solidFill>
                  <a:srgbClr val="FF0000"/>
                </a:solidFill>
                <a:latin typeface="標楷體" pitchFamily="65" charset="-120"/>
                <a:ea typeface="標楷體" pitchFamily="65" charset="-120"/>
              </a:rPr>
              <a:t>            </a:t>
            </a:r>
            <a:r>
              <a:rPr kumimoji="0" lang="zh-TW" altLang="zh-TW" sz="2000" b="1" dirty="0">
                <a:solidFill>
                  <a:srgbClr val="FF0000"/>
                </a:solidFill>
                <a:latin typeface="標楷體" pitchFamily="65" charset="-120"/>
                <a:ea typeface="標楷體" pitchFamily="65" charset="-120"/>
              </a:rPr>
              <a:t>眾運輸或接送設計。</a:t>
            </a:r>
          </a:p>
          <a:p>
            <a:pPr fontAlgn="auto">
              <a:lnSpc>
                <a:spcPts val="3000"/>
              </a:lnSpc>
              <a:spcBef>
                <a:spcPts val="0"/>
              </a:spcBef>
              <a:spcAft>
                <a:spcPts val="0"/>
              </a:spcAft>
              <a:defRPr/>
            </a:pPr>
            <a:r>
              <a:rPr kumimoji="0" lang="zh-TW" altLang="zh-TW" sz="2000" b="1" u="sng" dirty="0">
                <a:effectLst>
                  <a:outerShdw blurRad="38100" dist="38100" dir="2700000" algn="tl">
                    <a:srgbClr val="000000">
                      <a:alpha val="43137"/>
                    </a:srgbClr>
                  </a:outerShdw>
                </a:effectLst>
                <a:latin typeface="標楷體" pitchFamily="65" charset="-120"/>
                <a:ea typeface="標楷體" pitchFamily="65" charset="-120"/>
              </a:rPr>
              <a:t>無障礙與安全的公共空間</a:t>
            </a:r>
            <a:r>
              <a:rPr kumimoji="0" lang="zh-TW" altLang="zh-TW" sz="2000" b="1" dirty="0">
                <a:latin typeface="標楷體" pitchFamily="65" charset="-120"/>
                <a:ea typeface="標楷體" pitchFamily="65" charset="-120"/>
              </a:rPr>
              <a:t>：提供長輩舒適及乾淨的公共環境、</a:t>
            </a:r>
            <a:r>
              <a:rPr kumimoji="0" lang="zh-TW" altLang="zh-TW" sz="2000" b="1" dirty="0">
                <a:solidFill>
                  <a:srgbClr val="FF0000"/>
                </a:solidFill>
                <a:latin typeface="標楷體" pitchFamily="65" charset="-120"/>
                <a:ea typeface="標楷體" pitchFamily="65" charset="-120"/>
              </a:rPr>
              <a:t>號召志工加強清</a:t>
            </a:r>
            <a:endParaRPr kumimoji="0" lang="en-US" altLang="zh-TW" sz="2000" b="1" dirty="0">
              <a:solidFill>
                <a:srgbClr val="FF0000"/>
              </a:solidFill>
              <a:latin typeface="標楷體" pitchFamily="65" charset="-120"/>
              <a:ea typeface="標楷體" pitchFamily="65" charset="-120"/>
            </a:endParaRPr>
          </a:p>
          <a:p>
            <a:pPr fontAlgn="auto">
              <a:lnSpc>
                <a:spcPts val="3000"/>
              </a:lnSpc>
              <a:spcBef>
                <a:spcPts val="0"/>
              </a:spcBef>
              <a:spcAft>
                <a:spcPts val="0"/>
              </a:spcAft>
              <a:defRPr/>
            </a:pPr>
            <a:r>
              <a:rPr kumimoji="0" lang="zh-TW" altLang="en-US" sz="2000" b="1" dirty="0">
                <a:solidFill>
                  <a:srgbClr val="FF0000"/>
                </a:solidFill>
                <a:latin typeface="標楷體" pitchFamily="65" charset="-120"/>
                <a:ea typeface="標楷體" pitchFamily="65" charset="-120"/>
              </a:rPr>
              <a:t>            </a:t>
            </a:r>
            <a:r>
              <a:rPr kumimoji="0" lang="zh-TW" altLang="zh-TW" sz="2000" b="1" dirty="0">
                <a:solidFill>
                  <a:srgbClr val="FF0000"/>
                </a:solidFill>
                <a:latin typeface="標楷體" pitchFamily="65" charset="-120"/>
                <a:ea typeface="標楷體" pitchFamily="65" charset="-120"/>
              </a:rPr>
              <a:t>理道路障礙、輔導商家提供無障礙空間</a:t>
            </a:r>
            <a:r>
              <a:rPr kumimoji="0" lang="en-US" altLang="zh-TW" sz="2000" b="1" dirty="0">
                <a:solidFill>
                  <a:srgbClr val="FF0000"/>
                </a:solidFill>
                <a:latin typeface="標楷體" pitchFamily="65" charset="-120"/>
                <a:ea typeface="標楷體" pitchFamily="65" charset="-120"/>
              </a:rPr>
              <a:t>…</a:t>
            </a:r>
            <a:r>
              <a:rPr kumimoji="0" lang="zh-TW" altLang="zh-TW" sz="2000" b="1" dirty="0">
                <a:solidFill>
                  <a:srgbClr val="FF0000"/>
                </a:solidFill>
                <a:latin typeface="標楷體" pitchFamily="65" charset="-120"/>
                <a:ea typeface="標楷體" pitchFamily="65" charset="-120"/>
              </a:rPr>
              <a:t>等。</a:t>
            </a:r>
          </a:p>
          <a:p>
            <a:pPr fontAlgn="auto">
              <a:lnSpc>
                <a:spcPts val="3000"/>
              </a:lnSpc>
              <a:spcBef>
                <a:spcPts val="0"/>
              </a:spcBef>
              <a:spcAft>
                <a:spcPts val="0"/>
              </a:spcAft>
              <a:defRPr/>
            </a:pPr>
            <a:r>
              <a:rPr kumimoji="0" lang="zh-TW" altLang="zh-TW" sz="2000" b="1" u="sng" dirty="0">
                <a:effectLst>
                  <a:outerShdw blurRad="38100" dist="38100" dir="2700000" algn="tl">
                    <a:srgbClr val="000000">
                      <a:alpha val="43137"/>
                    </a:srgbClr>
                  </a:outerShdw>
                </a:effectLst>
                <a:latin typeface="標楷體" pitchFamily="65" charset="-120"/>
                <a:ea typeface="標楷體" pitchFamily="65" charset="-120"/>
              </a:rPr>
              <a:t>工作與志願服務</a:t>
            </a:r>
            <a:r>
              <a:rPr kumimoji="0" lang="zh-TW" altLang="zh-TW" sz="2000" b="1" dirty="0">
                <a:latin typeface="標楷體" pitchFamily="65" charset="-120"/>
                <a:ea typeface="標楷體" pitchFamily="65" charset="-120"/>
              </a:rPr>
              <a:t>：</a:t>
            </a:r>
            <a:r>
              <a:rPr kumimoji="0" lang="zh-TW" altLang="zh-TW" sz="2000" b="1" dirty="0">
                <a:solidFill>
                  <a:srgbClr val="FF0000"/>
                </a:solidFill>
                <a:latin typeface="標楷體" pitchFamily="65" charset="-120"/>
                <a:ea typeface="標楷體" pitchFamily="65" charset="-120"/>
              </a:rPr>
              <a:t>鼓勵長輩擔任志工為社區服務</a:t>
            </a:r>
            <a:r>
              <a:rPr kumimoji="0" lang="zh-TW" altLang="zh-TW" sz="2000" b="1" dirty="0">
                <a:latin typeface="標楷體" pitchFamily="65" charset="-120"/>
                <a:ea typeface="標楷體" pitchFamily="65" charset="-120"/>
              </a:rPr>
              <a:t>、提供長輩訓練課程</a:t>
            </a:r>
            <a:r>
              <a:rPr kumimoji="0" lang="en-US" altLang="zh-TW" sz="2000" b="1" dirty="0">
                <a:latin typeface="標楷體" pitchFamily="65" charset="-120"/>
                <a:ea typeface="標楷體" pitchFamily="65" charset="-120"/>
              </a:rPr>
              <a:t>…</a:t>
            </a:r>
            <a:r>
              <a:rPr kumimoji="0" lang="zh-TW" altLang="zh-TW" sz="2000" b="1" dirty="0">
                <a:latin typeface="標楷體" pitchFamily="65" charset="-120"/>
                <a:ea typeface="標楷體" pitchFamily="65" charset="-120"/>
              </a:rPr>
              <a:t>等。</a:t>
            </a:r>
          </a:p>
          <a:p>
            <a:pPr fontAlgn="auto">
              <a:lnSpc>
                <a:spcPts val="3000"/>
              </a:lnSpc>
              <a:spcBef>
                <a:spcPts val="0"/>
              </a:spcBef>
              <a:spcAft>
                <a:spcPts val="0"/>
              </a:spcAft>
              <a:defRPr/>
            </a:pPr>
            <a:r>
              <a:rPr kumimoji="0" lang="zh-TW" altLang="zh-TW" sz="2000" b="1" u="sng" dirty="0">
                <a:effectLst>
                  <a:outerShdw blurRad="38100" dist="38100" dir="2700000" algn="tl">
                    <a:srgbClr val="000000">
                      <a:alpha val="43137"/>
                    </a:srgbClr>
                  </a:outerShdw>
                </a:effectLst>
                <a:latin typeface="標楷體" pitchFamily="65" charset="-120"/>
                <a:ea typeface="標楷體" pitchFamily="65" charset="-120"/>
              </a:rPr>
              <a:t>社會參與</a:t>
            </a:r>
            <a:r>
              <a:rPr kumimoji="0" lang="zh-TW" altLang="zh-TW" sz="2000" b="1" dirty="0">
                <a:latin typeface="標楷體" pitchFamily="65" charset="-120"/>
                <a:ea typeface="標楷體" pitchFamily="65" charset="-120"/>
              </a:rPr>
              <a:t>：提供不同性別、族群老人社會參與及學習的機會、</a:t>
            </a:r>
            <a:r>
              <a:rPr kumimoji="0" lang="zh-TW" altLang="zh-TW" sz="2000" b="1" dirty="0">
                <a:solidFill>
                  <a:srgbClr val="FF0000"/>
                </a:solidFill>
                <a:latin typeface="標楷體" pitchFamily="65" charset="-120"/>
                <a:ea typeface="標楷體" pitchFamily="65" charset="-120"/>
              </a:rPr>
              <a:t>辦理社區參與</a:t>
            </a:r>
            <a:endParaRPr kumimoji="0" lang="en-US" altLang="zh-TW" sz="2000" b="1" dirty="0">
              <a:solidFill>
                <a:srgbClr val="FF0000"/>
              </a:solidFill>
              <a:latin typeface="標楷體" pitchFamily="65" charset="-120"/>
              <a:ea typeface="標楷體" pitchFamily="65" charset="-120"/>
            </a:endParaRPr>
          </a:p>
          <a:p>
            <a:pPr fontAlgn="auto">
              <a:lnSpc>
                <a:spcPts val="3000"/>
              </a:lnSpc>
              <a:spcBef>
                <a:spcPts val="0"/>
              </a:spcBef>
              <a:spcAft>
                <a:spcPts val="0"/>
              </a:spcAft>
              <a:defRPr/>
            </a:pPr>
            <a:r>
              <a:rPr kumimoji="0" lang="zh-TW" altLang="en-US" sz="2000" b="1" dirty="0">
                <a:solidFill>
                  <a:srgbClr val="FF0000"/>
                </a:solidFill>
                <a:latin typeface="標楷體" pitchFamily="65" charset="-120"/>
                <a:ea typeface="標楷體" pitchFamily="65" charset="-120"/>
              </a:rPr>
              <a:t>            </a:t>
            </a:r>
            <a:r>
              <a:rPr kumimoji="0" lang="zh-TW" altLang="zh-TW" sz="2000" b="1" dirty="0">
                <a:solidFill>
                  <a:srgbClr val="FF0000"/>
                </a:solidFill>
                <a:latin typeface="標楷體" pitchFamily="65" charset="-120"/>
                <a:ea typeface="標楷體" pitchFamily="65" charset="-120"/>
              </a:rPr>
              <a:t>之宣導及訓練…等。</a:t>
            </a:r>
          </a:p>
          <a:p>
            <a:pPr fontAlgn="auto">
              <a:lnSpc>
                <a:spcPts val="3000"/>
              </a:lnSpc>
              <a:spcBef>
                <a:spcPts val="0"/>
              </a:spcBef>
              <a:spcAft>
                <a:spcPts val="0"/>
              </a:spcAft>
              <a:defRPr/>
            </a:pPr>
            <a:r>
              <a:rPr kumimoji="0" lang="zh-TW" altLang="zh-TW" sz="2000" b="1" u="sng" dirty="0">
                <a:effectLst>
                  <a:outerShdw blurRad="38100" dist="38100" dir="2700000" algn="tl">
                    <a:srgbClr val="000000">
                      <a:alpha val="43137"/>
                    </a:srgbClr>
                  </a:outerShdw>
                </a:effectLst>
                <a:latin typeface="標楷體" pitchFamily="65" charset="-120"/>
                <a:ea typeface="標楷體" pitchFamily="65" charset="-120"/>
              </a:rPr>
              <a:t>社區及健康服務</a:t>
            </a:r>
            <a:r>
              <a:rPr kumimoji="0" lang="zh-TW" altLang="zh-TW" sz="2000" b="1" dirty="0">
                <a:latin typeface="標楷體" pitchFamily="65" charset="-120"/>
                <a:ea typeface="標楷體" pitchFamily="65" charset="-120"/>
              </a:rPr>
              <a:t>：</a:t>
            </a:r>
            <a:r>
              <a:rPr kumimoji="0" lang="zh-TW" altLang="zh-TW" sz="2000" b="1" dirty="0">
                <a:solidFill>
                  <a:srgbClr val="FF0000"/>
                </a:solidFill>
                <a:latin typeface="標楷體" pitchFamily="65" charset="-120"/>
                <a:ea typeface="標楷體" pitchFamily="65" charset="-120"/>
              </a:rPr>
              <a:t>提供各種社會服務、休閒娛樂，服務的提供</a:t>
            </a:r>
            <a:r>
              <a:rPr kumimoji="0" lang="zh-TW" altLang="zh-TW" sz="2000" b="1" dirty="0">
                <a:latin typeface="標楷體" pitchFamily="65" charset="-120"/>
                <a:ea typeface="標楷體" pitchFamily="65" charset="-120"/>
              </a:rPr>
              <a:t>（如：到府服務）</a:t>
            </a:r>
            <a:endParaRPr kumimoji="0" lang="en-US" altLang="zh-TW" sz="2000" b="1" dirty="0">
              <a:latin typeface="標楷體" pitchFamily="65" charset="-120"/>
              <a:ea typeface="標楷體" pitchFamily="65" charset="-120"/>
            </a:endParaRPr>
          </a:p>
          <a:p>
            <a:pPr fontAlgn="auto">
              <a:lnSpc>
                <a:spcPts val="3000"/>
              </a:lnSpc>
              <a:spcBef>
                <a:spcPts val="0"/>
              </a:spcBef>
              <a:spcAft>
                <a:spcPts val="0"/>
              </a:spcAft>
              <a:defRPr/>
            </a:pPr>
            <a:r>
              <a:rPr kumimoji="0" lang="zh-TW" altLang="en-US" sz="2000" b="1" dirty="0">
                <a:latin typeface="標楷體" pitchFamily="65" charset="-120"/>
                <a:ea typeface="標楷體" pitchFamily="65" charset="-120"/>
              </a:rPr>
              <a:t>           </a:t>
            </a:r>
            <a:r>
              <a:rPr kumimoji="0" lang="zh-TW" altLang="zh-TW" sz="2000" b="1" dirty="0">
                <a:latin typeface="標楷體" pitchFamily="65" charset="-120"/>
                <a:ea typeface="標楷體" pitchFamily="65" charset="-120"/>
              </a:rPr>
              <a:t>應有所整合並且行政手續簡單。</a:t>
            </a:r>
          </a:p>
          <a:p>
            <a:pPr fontAlgn="auto">
              <a:lnSpc>
                <a:spcPts val="3000"/>
              </a:lnSpc>
              <a:spcBef>
                <a:spcPts val="0"/>
              </a:spcBef>
              <a:spcAft>
                <a:spcPts val="0"/>
              </a:spcAft>
              <a:defRPr/>
            </a:pPr>
            <a:r>
              <a:rPr kumimoji="0" lang="zh-TW" altLang="zh-TW" sz="2000" b="1" u="sng" dirty="0">
                <a:effectLst>
                  <a:outerShdw blurRad="38100" dist="38100" dir="2700000" algn="tl">
                    <a:srgbClr val="000000">
                      <a:alpha val="43137"/>
                    </a:srgbClr>
                  </a:outerShdw>
                </a:effectLst>
                <a:latin typeface="標楷體" pitchFamily="65" charset="-120"/>
                <a:ea typeface="標楷體" pitchFamily="65" charset="-120"/>
              </a:rPr>
              <a:t>敬老與社會融入</a:t>
            </a:r>
            <a:r>
              <a:rPr kumimoji="0" lang="zh-TW" altLang="zh-TW" sz="2000" b="1" dirty="0">
                <a:latin typeface="標楷體" pitchFamily="65" charset="-120"/>
                <a:ea typeface="標楷體" pitchFamily="65" charset="-120"/>
              </a:rPr>
              <a:t>：提倡敬老文化與增進跨代互動，並且</a:t>
            </a:r>
            <a:r>
              <a:rPr kumimoji="0" lang="zh-TW" altLang="zh-TW" sz="2000" b="1" dirty="0">
                <a:solidFill>
                  <a:srgbClr val="FF0000"/>
                </a:solidFill>
                <a:latin typeface="標楷體" pitchFamily="65" charset="-120"/>
                <a:ea typeface="標楷體" pitchFamily="65" charset="-120"/>
              </a:rPr>
              <a:t>鼓勵業界發展各種銀髮</a:t>
            </a:r>
            <a:endParaRPr kumimoji="0" lang="en-US" altLang="zh-TW" sz="2000" b="1" dirty="0">
              <a:solidFill>
                <a:srgbClr val="FF0000"/>
              </a:solidFill>
              <a:latin typeface="標楷體" pitchFamily="65" charset="-120"/>
              <a:ea typeface="標楷體" pitchFamily="65" charset="-120"/>
            </a:endParaRPr>
          </a:p>
          <a:p>
            <a:pPr fontAlgn="auto">
              <a:lnSpc>
                <a:spcPts val="3000"/>
              </a:lnSpc>
              <a:spcBef>
                <a:spcPts val="0"/>
              </a:spcBef>
              <a:spcAft>
                <a:spcPts val="0"/>
              </a:spcAft>
              <a:defRPr/>
            </a:pPr>
            <a:r>
              <a:rPr kumimoji="0" lang="zh-TW" altLang="en-US" sz="2000" b="1" dirty="0">
                <a:solidFill>
                  <a:srgbClr val="FF0000"/>
                </a:solidFill>
                <a:latin typeface="標楷體" pitchFamily="65" charset="-120"/>
                <a:ea typeface="標楷體" pitchFamily="65" charset="-120"/>
              </a:rPr>
              <a:t>           </a:t>
            </a:r>
            <a:r>
              <a:rPr kumimoji="0" lang="zh-TW" altLang="zh-TW" sz="2000" b="1" dirty="0">
                <a:solidFill>
                  <a:srgbClr val="FF0000"/>
                </a:solidFill>
                <a:latin typeface="標楷體" pitchFamily="65" charset="-120"/>
                <a:ea typeface="標楷體" pitchFamily="65" charset="-120"/>
              </a:rPr>
              <a:t>服務和產品，創造銀色</a:t>
            </a:r>
            <a:r>
              <a:rPr kumimoji="0" lang="en-US" altLang="zh-TW" sz="2000" b="1" dirty="0">
                <a:solidFill>
                  <a:srgbClr val="FF0000"/>
                </a:solidFill>
                <a:latin typeface="標楷體" pitchFamily="65" charset="-120"/>
                <a:ea typeface="標楷體" pitchFamily="65" charset="-120"/>
              </a:rPr>
              <a:t>GDP</a:t>
            </a:r>
            <a:r>
              <a:rPr kumimoji="0" lang="zh-TW" altLang="zh-TW" sz="2000" b="1" dirty="0">
                <a:solidFill>
                  <a:srgbClr val="FF0000"/>
                </a:solidFill>
                <a:latin typeface="標楷體" pitchFamily="65" charset="-120"/>
                <a:ea typeface="標楷體" pitchFamily="65" charset="-120"/>
              </a:rPr>
              <a:t>。</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氣流">
  <a:themeElements>
    <a:clrScheme name="氣流">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氣流">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氣流">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6141</TotalTime>
  <Words>3013</Words>
  <Application>Microsoft Office PowerPoint</Application>
  <PresentationFormat>如螢幕大小 (4:3)</PresentationFormat>
  <Paragraphs>392</Paragraphs>
  <Slides>78</Slides>
  <Notes>2</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78</vt:i4>
      </vt:variant>
    </vt:vector>
  </HeadingPairs>
  <TitlesOfParts>
    <vt:vector size="80" baseType="lpstr">
      <vt:lpstr>氣流</vt:lpstr>
      <vt:lpstr>投影片</vt:lpstr>
      <vt:lpstr>投影片 1</vt:lpstr>
      <vt:lpstr>投影片 2</vt:lpstr>
      <vt:lpstr>投影片 3</vt:lpstr>
      <vt:lpstr>投影片 4</vt:lpstr>
      <vt:lpstr>投影片 5</vt:lpstr>
      <vt:lpstr>投影片 6</vt:lpstr>
      <vt:lpstr>投影片 7</vt:lpstr>
      <vt:lpstr>投影片 8</vt:lpstr>
      <vt:lpstr>投影片 9</vt:lpstr>
      <vt:lpstr>投影片 10</vt:lpstr>
      <vt:lpstr>投影片 11</vt:lpstr>
      <vt:lpstr>投影片 12</vt:lpstr>
      <vt:lpstr>投影片 13</vt:lpstr>
      <vt:lpstr>投影片 14</vt:lpstr>
      <vt:lpstr>投影片 15</vt:lpstr>
      <vt:lpstr>投影片 16</vt:lpstr>
      <vt:lpstr>投影片 17</vt:lpstr>
      <vt:lpstr>投影片 18</vt:lpstr>
      <vt:lpstr>投影片 19</vt:lpstr>
      <vt:lpstr>投影片 20</vt:lpstr>
      <vt:lpstr>投影片 21</vt:lpstr>
      <vt:lpstr>投影片 22</vt:lpstr>
      <vt:lpstr>投影片 23</vt:lpstr>
      <vt:lpstr>投影片 24</vt:lpstr>
      <vt:lpstr>投影片 25</vt:lpstr>
      <vt:lpstr>投影片 26</vt:lpstr>
      <vt:lpstr>投影片 27</vt:lpstr>
      <vt:lpstr>投影片 28</vt:lpstr>
      <vt:lpstr>投影片 29</vt:lpstr>
      <vt:lpstr>投影片 30</vt:lpstr>
      <vt:lpstr>投影片 31</vt:lpstr>
      <vt:lpstr>投影片 32</vt:lpstr>
      <vt:lpstr>投影片 33</vt:lpstr>
      <vt:lpstr>投影片 34</vt:lpstr>
      <vt:lpstr>投影片 35</vt:lpstr>
      <vt:lpstr>投影片 36</vt:lpstr>
      <vt:lpstr>投影片 37</vt:lpstr>
      <vt:lpstr>投影片 38</vt:lpstr>
      <vt:lpstr>投影片 39</vt:lpstr>
      <vt:lpstr>投影片 40</vt:lpstr>
      <vt:lpstr>投影片 41</vt:lpstr>
      <vt:lpstr>投影片 42</vt:lpstr>
      <vt:lpstr>投影片 43</vt:lpstr>
      <vt:lpstr>投影片 44</vt:lpstr>
      <vt:lpstr>投影片 45</vt:lpstr>
      <vt:lpstr>投影片 46</vt:lpstr>
      <vt:lpstr>投影片 47</vt:lpstr>
      <vt:lpstr>投影片 48</vt:lpstr>
      <vt:lpstr>投影片 49</vt:lpstr>
      <vt:lpstr>投影片 50</vt:lpstr>
      <vt:lpstr>投影片 51</vt:lpstr>
      <vt:lpstr>投影片 52</vt:lpstr>
      <vt:lpstr>投影片 53</vt:lpstr>
      <vt:lpstr>投影片 54</vt:lpstr>
      <vt:lpstr>投影片 55</vt:lpstr>
      <vt:lpstr>投影片 56</vt:lpstr>
      <vt:lpstr>投影片 57</vt:lpstr>
      <vt:lpstr>投影片 58</vt:lpstr>
      <vt:lpstr>投影片 59</vt:lpstr>
      <vt:lpstr>投影片 60</vt:lpstr>
      <vt:lpstr>投影片 61</vt:lpstr>
      <vt:lpstr>投影片 62</vt:lpstr>
      <vt:lpstr>投影片 63</vt:lpstr>
      <vt:lpstr>投影片 64</vt:lpstr>
      <vt:lpstr>投影片 65</vt:lpstr>
      <vt:lpstr>投影片 66</vt:lpstr>
      <vt:lpstr>投影片 67</vt:lpstr>
      <vt:lpstr>投影片 68</vt:lpstr>
      <vt:lpstr>投影片 69</vt:lpstr>
      <vt:lpstr>投影片 70</vt:lpstr>
      <vt:lpstr>投影片 71</vt:lpstr>
      <vt:lpstr>投影片 72</vt:lpstr>
      <vt:lpstr>投影片 73</vt:lpstr>
      <vt:lpstr>投影片 74</vt:lpstr>
      <vt:lpstr>投影片 75</vt:lpstr>
      <vt:lpstr>投影片 76</vt:lpstr>
      <vt:lpstr>投影片 77</vt:lpstr>
      <vt:lpstr>投影片 78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臺南市社區照顧關懷據點</dc:title>
  <dc:creator>USER</dc:creator>
  <cp:lastModifiedBy>user</cp:lastModifiedBy>
  <cp:revision>561</cp:revision>
  <dcterms:created xsi:type="dcterms:W3CDTF">2012-10-04T12:01:42Z</dcterms:created>
  <dcterms:modified xsi:type="dcterms:W3CDTF">2018-07-02T02:00:15Z</dcterms:modified>
</cp:coreProperties>
</file>